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42" r:id="rId2"/>
    <p:sldMasterId id="2147483757" r:id="rId3"/>
    <p:sldMasterId id="2147483769" r:id="rId4"/>
    <p:sldMasterId id="2147483786" r:id="rId5"/>
    <p:sldMasterId id="2147483798" r:id="rId6"/>
    <p:sldMasterId id="2147483810" r:id="rId7"/>
  </p:sldMasterIdLst>
  <p:notesMasterIdLst>
    <p:notesMasterId r:id="rId156"/>
  </p:notesMasterIdLst>
  <p:sldIdLst>
    <p:sldId id="7852" r:id="rId8"/>
    <p:sldId id="7857" r:id="rId9"/>
    <p:sldId id="7861" r:id="rId10"/>
    <p:sldId id="3210" r:id="rId11"/>
    <p:sldId id="7860" r:id="rId12"/>
    <p:sldId id="7863" r:id="rId13"/>
    <p:sldId id="7864" r:id="rId14"/>
    <p:sldId id="7866" r:id="rId15"/>
    <p:sldId id="7868" r:id="rId16"/>
    <p:sldId id="7877" r:id="rId17"/>
    <p:sldId id="7973" r:id="rId18"/>
    <p:sldId id="7975" r:id="rId19"/>
    <p:sldId id="7972" r:id="rId20"/>
    <p:sldId id="7870" r:id="rId21"/>
    <p:sldId id="7871" r:id="rId22"/>
    <p:sldId id="7872" r:id="rId23"/>
    <p:sldId id="7873" r:id="rId24"/>
    <p:sldId id="7874" r:id="rId25"/>
    <p:sldId id="7875" r:id="rId26"/>
    <p:sldId id="7856" r:id="rId27"/>
    <p:sldId id="7876" r:id="rId28"/>
    <p:sldId id="7985" r:id="rId29"/>
    <p:sldId id="7965" r:id="rId30"/>
    <p:sldId id="6592" r:id="rId31"/>
    <p:sldId id="4162" r:id="rId32"/>
    <p:sldId id="4163" r:id="rId33"/>
    <p:sldId id="4164" r:id="rId34"/>
    <p:sldId id="4165" r:id="rId35"/>
    <p:sldId id="7788" r:id="rId36"/>
    <p:sldId id="7828" r:id="rId37"/>
    <p:sldId id="7956" r:id="rId38"/>
    <p:sldId id="6594" r:id="rId39"/>
    <p:sldId id="7878" r:id="rId40"/>
    <p:sldId id="7879" r:id="rId41"/>
    <p:sldId id="7880" r:id="rId42"/>
    <p:sldId id="7957" r:id="rId43"/>
    <p:sldId id="7952" r:id="rId44"/>
    <p:sldId id="4292" r:id="rId45"/>
    <p:sldId id="7969" r:id="rId46"/>
    <p:sldId id="646" r:id="rId47"/>
    <p:sldId id="7971" r:id="rId48"/>
    <p:sldId id="7988" r:id="rId49"/>
    <p:sldId id="266" r:id="rId50"/>
    <p:sldId id="7990" r:id="rId51"/>
    <p:sldId id="7958" r:id="rId52"/>
    <p:sldId id="7959" r:id="rId53"/>
    <p:sldId id="7967" r:id="rId54"/>
    <p:sldId id="7968" r:id="rId55"/>
    <p:sldId id="7273" r:id="rId56"/>
    <p:sldId id="7977" r:id="rId57"/>
    <p:sldId id="262" r:id="rId58"/>
    <p:sldId id="7366" r:id="rId59"/>
    <p:sldId id="7986" r:id="rId60"/>
    <p:sldId id="643" r:id="rId61"/>
    <p:sldId id="7960" r:id="rId62"/>
    <p:sldId id="7961" r:id="rId63"/>
    <p:sldId id="7962" r:id="rId64"/>
    <p:sldId id="7963" r:id="rId65"/>
    <p:sldId id="7978" r:id="rId66"/>
    <p:sldId id="7980" r:id="rId67"/>
    <p:sldId id="7979" r:id="rId68"/>
    <p:sldId id="7365" r:id="rId69"/>
    <p:sldId id="7450" r:id="rId70"/>
    <p:sldId id="7451" r:id="rId71"/>
    <p:sldId id="7452" r:id="rId72"/>
    <p:sldId id="280" r:id="rId73"/>
    <p:sldId id="281" r:id="rId74"/>
    <p:sldId id="273" r:id="rId75"/>
    <p:sldId id="6050" r:id="rId76"/>
    <p:sldId id="702" r:id="rId77"/>
    <p:sldId id="7964" r:id="rId78"/>
    <p:sldId id="7881" r:id="rId79"/>
    <p:sldId id="7954" r:id="rId80"/>
    <p:sldId id="275" r:id="rId81"/>
    <p:sldId id="6595" r:id="rId82"/>
    <p:sldId id="7368" r:id="rId83"/>
    <p:sldId id="7369" r:id="rId84"/>
    <p:sldId id="257" r:id="rId85"/>
    <p:sldId id="258" r:id="rId86"/>
    <p:sldId id="282" r:id="rId87"/>
    <p:sldId id="7983" r:id="rId88"/>
    <p:sldId id="6457" r:id="rId89"/>
    <p:sldId id="7987" r:id="rId90"/>
    <p:sldId id="7982" r:id="rId91"/>
    <p:sldId id="658" r:id="rId92"/>
    <p:sldId id="6048" r:id="rId93"/>
    <p:sldId id="6598" r:id="rId94"/>
    <p:sldId id="259" r:id="rId95"/>
    <p:sldId id="7984" r:id="rId96"/>
    <p:sldId id="6465" r:id="rId97"/>
    <p:sldId id="6466" r:id="rId98"/>
    <p:sldId id="6467" r:id="rId99"/>
    <p:sldId id="6441" r:id="rId100"/>
    <p:sldId id="6444" r:id="rId101"/>
    <p:sldId id="6448" r:id="rId102"/>
    <p:sldId id="7976" r:id="rId103"/>
    <p:sldId id="7483" r:id="rId104"/>
    <p:sldId id="6035" r:id="rId105"/>
    <p:sldId id="6593" r:id="rId106"/>
    <p:sldId id="6579" r:id="rId107"/>
    <p:sldId id="6591" r:id="rId108"/>
    <p:sldId id="7484" r:id="rId109"/>
    <p:sldId id="7991" r:id="rId110"/>
    <p:sldId id="638" r:id="rId111"/>
    <p:sldId id="7992" r:id="rId112"/>
    <p:sldId id="5994" r:id="rId113"/>
    <p:sldId id="6578" r:id="rId114"/>
    <p:sldId id="641" r:id="rId115"/>
    <p:sldId id="642" r:id="rId116"/>
    <p:sldId id="7993" r:id="rId117"/>
    <p:sldId id="6060" r:id="rId118"/>
    <p:sldId id="7994" r:id="rId119"/>
    <p:sldId id="7485" r:id="rId120"/>
    <p:sldId id="7995" r:id="rId121"/>
    <p:sldId id="7996" r:id="rId122"/>
    <p:sldId id="6040" r:id="rId123"/>
    <p:sldId id="656" r:id="rId124"/>
    <p:sldId id="6580" r:id="rId125"/>
    <p:sldId id="655" r:id="rId126"/>
    <p:sldId id="7486" r:id="rId127"/>
    <p:sldId id="6596" r:id="rId128"/>
    <p:sldId id="6581" r:id="rId129"/>
    <p:sldId id="6597" r:id="rId130"/>
    <p:sldId id="6583" r:id="rId131"/>
    <p:sldId id="7997" r:id="rId132"/>
    <p:sldId id="6584" r:id="rId133"/>
    <p:sldId id="659" r:id="rId134"/>
    <p:sldId id="6586" r:id="rId135"/>
    <p:sldId id="7998" r:id="rId136"/>
    <p:sldId id="6587" r:id="rId137"/>
    <p:sldId id="6599" r:id="rId138"/>
    <p:sldId id="7487" r:id="rId139"/>
    <p:sldId id="6600" r:id="rId140"/>
    <p:sldId id="6588" r:id="rId141"/>
    <p:sldId id="6601" r:id="rId142"/>
    <p:sldId id="7999" r:id="rId143"/>
    <p:sldId id="6602" r:id="rId144"/>
    <p:sldId id="6589" r:id="rId145"/>
    <p:sldId id="6603" r:id="rId146"/>
    <p:sldId id="6590" r:id="rId147"/>
    <p:sldId id="922" r:id="rId148"/>
    <p:sldId id="6057" r:id="rId149"/>
    <p:sldId id="927" r:id="rId150"/>
    <p:sldId id="6058" r:id="rId151"/>
    <p:sldId id="923" r:id="rId152"/>
    <p:sldId id="928" r:id="rId153"/>
    <p:sldId id="6059" r:id="rId154"/>
    <p:sldId id="6420" r:id="rId15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theme" Target="theme/theme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tableStyles" Target="tableStyle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slide" Target="slides/slide133.xml"/><Relationship Id="rId145" Type="http://schemas.openxmlformats.org/officeDocument/2006/relationships/slide" Target="slides/slide138.xml"/><Relationship Id="rId153" Type="http://schemas.openxmlformats.org/officeDocument/2006/relationships/slide" Target="slides/slide1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slide" Target="slides/slide144.xml"/><Relationship Id="rId15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presProps" Target="presProps.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01492-F3F7-459D-8135-3CEC2C92DD93}" type="datetimeFigureOut">
              <a:rPr lang="ru-RU" smtClean="0"/>
              <a:t>10.12.2024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B8560-6AC5-439B-AE73-7F7032D17399}" type="slidenum">
              <a:rPr lang="ru-RU" smtClean="0"/>
              <a:t>‹#›</a:t>
            </a:fld>
            <a:endParaRPr lang="ru-RU"/>
          </a:p>
        </p:txBody>
      </p:sp>
    </p:spTree>
    <p:extLst>
      <p:ext uri="{BB962C8B-B14F-4D97-AF65-F5344CB8AC3E}">
        <p14:creationId xmlns:p14="http://schemas.microsoft.com/office/powerpoint/2010/main" val="260270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B8560-6AC5-439B-AE73-7F7032D1739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00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B8560-6AC5-439B-AE73-7F7032D1739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3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10.12.2024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7653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10.12.2024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73289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10.12.2024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30029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34"/>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068" indent="0" algn="ctr">
              <a:buNone/>
              <a:defRPr/>
            </a:lvl2pPr>
            <a:lvl3pPr marL="914133" indent="0" algn="ctr">
              <a:buNone/>
              <a:defRPr/>
            </a:lvl3pPr>
            <a:lvl4pPr marL="1371200" indent="0" algn="ctr">
              <a:buNone/>
              <a:defRPr/>
            </a:lvl4pPr>
            <a:lvl5pPr marL="1828267" indent="0" algn="ctr">
              <a:buNone/>
              <a:defRPr/>
            </a:lvl5pPr>
            <a:lvl6pPr marL="2285333" indent="0" algn="ctr">
              <a:buNone/>
              <a:defRPr/>
            </a:lvl6pPr>
            <a:lvl7pPr marL="2742399" indent="0" algn="ctr">
              <a:buNone/>
              <a:defRPr/>
            </a:lvl7pPr>
            <a:lvl8pPr marL="3199466" indent="0" algn="ctr">
              <a:buNone/>
              <a:defRPr/>
            </a:lvl8pPr>
            <a:lvl9pPr marL="3656532" indent="0" algn="ctr">
              <a:buNone/>
              <a:defRPr/>
            </a:lvl9pPr>
          </a:lstStyle>
          <a:p>
            <a:r>
              <a:rPr lang="ru-RU"/>
              <a:t>Образец подзаголовка</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55014D-9908-45D2-A44E-1C18C55137B4}"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88400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45383-626B-408D-81A2-2A6BF7BBDEBE}"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53074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5" y="440701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5" y="2906722"/>
            <a:ext cx="10363200" cy="1500187"/>
          </a:xfrm>
        </p:spPr>
        <p:txBody>
          <a:bodyPr anchor="b"/>
          <a:lstStyle>
            <a:lvl1pPr marL="0" indent="0">
              <a:buNone/>
              <a:defRPr sz="2000"/>
            </a:lvl1pPr>
            <a:lvl2pPr marL="457068" indent="0">
              <a:buNone/>
              <a:defRPr sz="1800"/>
            </a:lvl2pPr>
            <a:lvl3pPr marL="914133" indent="0">
              <a:buNone/>
              <a:defRPr sz="1600"/>
            </a:lvl3pPr>
            <a:lvl4pPr marL="1371200" indent="0">
              <a:buNone/>
              <a:defRPr sz="1400"/>
            </a:lvl4pPr>
            <a:lvl5pPr marL="1828267" indent="0">
              <a:buNone/>
              <a:defRPr sz="1400"/>
            </a:lvl5pPr>
            <a:lvl6pPr marL="2285333" indent="0">
              <a:buNone/>
              <a:defRPr sz="1400"/>
            </a:lvl6pPr>
            <a:lvl7pPr marL="2742399" indent="0">
              <a:buNone/>
              <a:defRPr sz="1400"/>
            </a:lvl7pPr>
            <a:lvl8pPr marL="3199466" indent="0">
              <a:buNone/>
              <a:defRPr sz="1400"/>
            </a:lvl8pPr>
            <a:lvl9pPr marL="3656532" indent="0">
              <a:buNone/>
              <a:defRPr sz="1400"/>
            </a:lvl9pPr>
          </a:lstStyle>
          <a:p>
            <a:pPr lvl="0"/>
            <a:r>
              <a:rPr lang="ru-RU"/>
              <a:t>Образец текста</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474641-E4EE-44C0-A17B-3246144B6C8F}"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2433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54D5C1-5555-4C86-9850-7BC69A16924B}"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75550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438" y="1535113"/>
            <a:ext cx="5389033"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6" name="Объект 5"/>
          <p:cNvSpPr>
            <a:spLocks noGrp="1"/>
          </p:cNvSpPr>
          <p:nvPr>
            <p:ph sz="quarter" idx="4"/>
          </p:nvPr>
        </p:nvSpPr>
        <p:spPr>
          <a:xfrm>
            <a:off x="61934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554E73-E7A7-4F76-B4FB-7AD7BD832602}"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5810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CA25CD-45E1-4D23-8424-89E5C12151E9}"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7179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26602C-5480-4899-8600-18797E5EA602}"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7768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53"/>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1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7" y="1435103"/>
            <a:ext cx="4011084" cy="4691063"/>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4604FE-005D-47B4-B21B-1EF80F8F47B8}"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3395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10.12.2024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39323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068" indent="0">
              <a:buNone/>
              <a:defRPr sz="2800"/>
            </a:lvl2pPr>
            <a:lvl3pPr marL="914133" indent="0">
              <a:buNone/>
              <a:defRPr sz="2400"/>
            </a:lvl3pPr>
            <a:lvl4pPr marL="1371200" indent="0">
              <a:buNone/>
              <a:defRPr sz="2000"/>
            </a:lvl4pPr>
            <a:lvl5pPr marL="1828267" indent="0">
              <a:buNone/>
              <a:defRPr sz="2000"/>
            </a:lvl5pPr>
            <a:lvl6pPr marL="2285333" indent="0">
              <a:buNone/>
              <a:defRPr sz="2000"/>
            </a:lvl6pPr>
            <a:lvl7pPr marL="2742399" indent="0">
              <a:buNone/>
              <a:defRPr sz="2000"/>
            </a:lvl7pPr>
            <a:lvl8pPr marL="3199466" indent="0">
              <a:buNone/>
              <a:defRPr sz="2000"/>
            </a:lvl8pPr>
            <a:lvl9pPr marL="3656532"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9D0DBD-237F-43E8-AF84-70188AA218E3}"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2297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02ED3-EC22-42BB-BA93-C52F815566AE}"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248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44"/>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1" y="274744"/>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94B5F8-3237-4CAB-894F-E824C77A29C8}"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3045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6"/>
            <a:ext cx="10972800" cy="4525963"/>
          </a:xfrm>
        </p:spPr>
        <p:txBody>
          <a:bodyPr/>
          <a:lstStyle/>
          <a:p>
            <a:pPr lvl="0"/>
            <a:endParaRPr lang="ru-RU" noProof="0"/>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C8B149-103F-46B0-AF20-06BC32CADD9F}"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59365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1"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F492E6-52E1-4325-9180-CF70567FD6A0}"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22320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744"/>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8B84D7-0CD6-4C0A-AA0C-2E5EADE7FAD1}"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03694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fontAlgn="base">
              <a:spcBef>
                <a:spcPct val="0"/>
              </a:spcBef>
              <a:spcAft>
                <a:spcPct val="0"/>
              </a:spcAft>
              <a:defRPr/>
            </a:pPr>
            <a:fld id="{8A64D9B4-E10A-4B48-A05B-2706CB78C2AA}" type="datetimeFigureOut">
              <a:rPr lang="ru-RU" altLang="ru-RU" smtClean="0"/>
              <a:pPr fontAlgn="base">
                <a:spcBef>
                  <a:spcPct val="0"/>
                </a:spcBef>
                <a:spcAft>
                  <a:spcPct val="0"/>
                </a:spcAft>
                <a:defRPr/>
              </a:pPr>
              <a:t>10.12.2024</a:t>
            </a:fld>
            <a:endParaRPr lang="ru-RU" altLang="ru-RU"/>
          </a:p>
        </p:txBody>
      </p:sp>
      <p:sp>
        <p:nvSpPr>
          <p:cNvPr id="5"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lt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36DE5F75-03E1-4A7B-ADE5-A5CF176D89E3}"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249685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fontAlgn="base">
              <a:spcBef>
                <a:spcPct val="0"/>
              </a:spcBef>
              <a:spcAft>
                <a:spcPct val="0"/>
              </a:spcAft>
              <a:defRPr/>
            </a:pPr>
            <a:fld id="{E96CD3B1-5BA0-434A-90A1-D31E3D6ED153}" type="datetimeFigureOut">
              <a:rPr lang="ru-RU" altLang="ru-RU" smtClean="0"/>
              <a:pPr fontAlgn="base">
                <a:spcBef>
                  <a:spcPct val="0"/>
                </a:spcBef>
                <a:spcAft>
                  <a:spcPct val="0"/>
                </a:spcAft>
                <a:defRPr/>
              </a:pPr>
              <a:t>10.12.2024</a:t>
            </a:fld>
            <a:endParaRPr lang="ru-RU" altLang="ru-RU"/>
          </a:p>
        </p:txBody>
      </p:sp>
      <p:sp>
        <p:nvSpPr>
          <p:cNvPr id="5"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lt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BDA83B23-0CB9-4199-A40C-44820CFAF542}"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4187093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48"/>
            <a:ext cx="105156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831851" y="458957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fontAlgn="base">
              <a:spcBef>
                <a:spcPct val="0"/>
              </a:spcBef>
              <a:spcAft>
                <a:spcPct val="0"/>
              </a:spcAft>
              <a:defRPr/>
            </a:pPr>
            <a:fld id="{084D0FCB-2116-4AC2-A7AC-07D26B5743FE}" type="datetimeFigureOut">
              <a:rPr lang="ru-RU" altLang="ru-RU" smtClean="0"/>
              <a:pPr fontAlgn="base">
                <a:spcBef>
                  <a:spcPct val="0"/>
                </a:spcBef>
                <a:spcAft>
                  <a:spcPct val="0"/>
                </a:spcAft>
                <a:defRPr/>
              </a:pPr>
              <a:t>10.12.2024</a:t>
            </a:fld>
            <a:endParaRPr lang="ru-RU" altLang="ru-RU"/>
          </a:p>
        </p:txBody>
      </p:sp>
      <p:sp>
        <p:nvSpPr>
          <p:cNvPr id="5"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lt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AD0EC1CA-26DC-4C92-A70A-6A7E214F4541}"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873048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fontAlgn="base">
              <a:spcBef>
                <a:spcPct val="0"/>
              </a:spcBef>
              <a:spcAft>
                <a:spcPct val="0"/>
              </a:spcAft>
              <a:defRPr/>
            </a:pPr>
            <a:fld id="{D7680D7D-5776-4A47-A078-25D7BBCE8347}" type="datetimeFigureOut">
              <a:rPr lang="ru-RU" altLang="ru-RU" smtClean="0"/>
              <a:pPr fontAlgn="base">
                <a:spcBef>
                  <a:spcPct val="0"/>
                </a:spcBef>
                <a:spcAft>
                  <a:spcPct val="0"/>
                </a:spcAft>
                <a:defRPr/>
              </a:pPr>
              <a:t>10.12.2024</a:t>
            </a:fld>
            <a:endParaRPr lang="ru-RU" altLang="ru-RU"/>
          </a:p>
        </p:txBody>
      </p:sp>
      <p:sp>
        <p:nvSpPr>
          <p:cNvPr id="6"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lt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0A972610-6F3A-4D7A-9747-C3914669E6C4}"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14554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52FFD1-FA6F-42C3-BA12-DC2C2C1F2EEE}" type="datetimeFigureOut">
              <a:rPr lang="ru-RU" smtClean="0"/>
              <a:t>10.12.2024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092324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fontAlgn="base">
              <a:spcBef>
                <a:spcPct val="0"/>
              </a:spcBef>
              <a:spcAft>
                <a:spcPct val="0"/>
              </a:spcAft>
              <a:defRPr/>
            </a:pPr>
            <a:fld id="{C3EBF559-D3CE-4DE4-B6E9-374F483477DA}" type="datetimeFigureOut">
              <a:rPr lang="ru-RU" altLang="ru-RU" smtClean="0"/>
              <a:pPr fontAlgn="base">
                <a:spcBef>
                  <a:spcPct val="0"/>
                </a:spcBef>
                <a:spcAft>
                  <a:spcPct val="0"/>
                </a:spcAft>
                <a:defRPr/>
              </a:pPr>
              <a:t>10.12.2024</a:t>
            </a:fld>
            <a:endParaRPr lang="ru-RU" altLang="ru-RU"/>
          </a:p>
        </p:txBody>
      </p:sp>
      <p:sp>
        <p:nvSpPr>
          <p:cNvPr id="8"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ltLang="ru-RU"/>
          </a:p>
        </p:txBody>
      </p:sp>
      <p:sp>
        <p:nvSpPr>
          <p:cNvPr id="9"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C227CC0D-3FFE-425F-8FBE-304F8B9BB37B}"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789589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fontAlgn="base">
              <a:spcBef>
                <a:spcPct val="0"/>
              </a:spcBef>
              <a:spcAft>
                <a:spcPct val="0"/>
              </a:spcAft>
              <a:defRPr/>
            </a:pPr>
            <a:fld id="{92A6D90B-5B1E-4777-90F6-C98951B98E10}" type="datetimeFigureOut">
              <a:rPr lang="ru-RU" altLang="ru-RU" smtClean="0"/>
              <a:pPr fontAlgn="base">
                <a:spcBef>
                  <a:spcPct val="0"/>
                </a:spcBef>
                <a:spcAft>
                  <a:spcPct val="0"/>
                </a:spcAft>
                <a:defRPr/>
              </a:pPr>
              <a:t>10.12.2024</a:t>
            </a:fld>
            <a:endParaRPr lang="ru-RU" altLang="ru-RU"/>
          </a:p>
        </p:txBody>
      </p:sp>
      <p:sp>
        <p:nvSpPr>
          <p:cNvPr id="4"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ltLang="ru-RU"/>
          </a:p>
        </p:txBody>
      </p:sp>
      <p:sp>
        <p:nvSpPr>
          <p:cNvPr id="5"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F3265A89-03DF-4610-8DF5-A85DBD2E1338}"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4122822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fontAlgn="base">
              <a:spcBef>
                <a:spcPct val="0"/>
              </a:spcBef>
              <a:spcAft>
                <a:spcPct val="0"/>
              </a:spcAft>
              <a:defRPr/>
            </a:pPr>
            <a:fld id="{78DA8BF3-8425-40B7-B431-3CC811968710}" type="datetimeFigureOut">
              <a:rPr lang="ru-RU" altLang="ru-RU" smtClean="0"/>
              <a:pPr fontAlgn="base">
                <a:spcBef>
                  <a:spcPct val="0"/>
                </a:spcBef>
                <a:spcAft>
                  <a:spcPct val="0"/>
                </a:spcAft>
                <a:defRPr/>
              </a:pPr>
              <a:t>10.12.2024</a:t>
            </a:fld>
            <a:endParaRPr lang="ru-RU" altLang="ru-RU"/>
          </a:p>
        </p:txBody>
      </p:sp>
      <p:sp>
        <p:nvSpPr>
          <p:cNvPr id="3"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ltLang="ru-RU"/>
          </a:p>
        </p:txBody>
      </p:sp>
      <p:sp>
        <p:nvSpPr>
          <p:cNvPr id="4"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B758CC6F-B64A-4D52-965A-BE2726C5A624}"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090490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5183188" y="98753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fontAlgn="base">
              <a:spcBef>
                <a:spcPct val="0"/>
              </a:spcBef>
              <a:spcAft>
                <a:spcPct val="0"/>
              </a:spcAft>
              <a:defRPr/>
            </a:pPr>
            <a:fld id="{B647026A-3565-4527-A2DB-9D8E2B9A31D3}" type="datetimeFigureOut">
              <a:rPr lang="ru-RU" altLang="ru-RU" smtClean="0"/>
              <a:pPr fontAlgn="base">
                <a:spcBef>
                  <a:spcPct val="0"/>
                </a:spcBef>
                <a:spcAft>
                  <a:spcPct val="0"/>
                </a:spcAft>
                <a:defRPr/>
              </a:pPr>
              <a:t>10.12.2024</a:t>
            </a:fld>
            <a:endParaRPr lang="ru-RU" altLang="ru-RU"/>
          </a:p>
        </p:txBody>
      </p:sp>
      <p:sp>
        <p:nvSpPr>
          <p:cNvPr id="6"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lt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6CFDAE2E-7ECD-42BF-8D00-86332E49DB43}"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581119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5183188" y="987535"/>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fontAlgn="base">
              <a:spcBef>
                <a:spcPct val="0"/>
              </a:spcBef>
              <a:spcAft>
                <a:spcPct val="0"/>
              </a:spcAft>
              <a:defRPr/>
            </a:pPr>
            <a:fld id="{A5DC2BBC-6C9D-49DF-8F39-40B17D1AC4DB}" type="datetimeFigureOut">
              <a:rPr lang="ru-RU" altLang="ru-RU" smtClean="0"/>
              <a:pPr fontAlgn="base">
                <a:spcBef>
                  <a:spcPct val="0"/>
                </a:spcBef>
                <a:spcAft>
                  <a:spcPct val="0"/>
                </a:spcAft>
                <a:defRPr/>
              </a:pPr>
              <a:t>10.12.2024</a:t>
            </a:fld>
            <a:endParaRPr lang="ru-RU" altLang="ru-RU"/>
          </a:p>
        </p:txBody>
      </p:sp>
      <p:sp>
        <p:nvSpPr>
          <p:cNvPr id="6"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lt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AEF2CB7D-B6EE-407F-953D-2D9F367E5AC2}"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955583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fontAlgn="base">
              <a:spcBef>
                <a:spcPct val="0"/>
              </a:spcBef>
              <a:spcAft>
                <a:spcPct val="0"/>
              </a:spcAft>
              <a:defRPr/>
            </a:pPr>
            <a:fld id="{69E2FBBF-2272-4E7A-84B5-71A3582BB1B3}" type="datetimeFigureOut">
              <a:rPr lang="ru-RU" altLang="ru-RU" smtClean="0"/>
              <a:pPr fontAlgn="base">
                <a:spcBef>
                  <a:spcPct val="0"/>
                </a:spcBef>
                <a:spcAft>
                  <a:spcPct val="0"/>
                </a:spcAft>
                <a:defRPr/>
              </a:pPr>
              <a:t>10.12.2024</a:t>
            </a:fld>
            <a:endParaRPr lang="ru-RU" altLang="ru-RU"/>
          </a:p>
        </p:txBody>
      </p:sp>
      <p:sp>
        <p:nvSpPr>
          <p:cNvPr id="5"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lt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A277C97B-B065-4AB2-AB99-72AECE373925}"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56581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fontAlgn="base">
              <a:spcBef>
                <a:spcPct val="0"/>
              </a:spcBef>
              <a:spcAft>
                <a:spcPct val="0"/>
              </a:spcAft>
              <a:defRPr/>
            </a:pPr>
            <a:fld id="{67324F6B-B72F-4A6F-BA1A-958B52744DB8}" type="datetimeFigureOut">
              <a:rPr lang="ru-RU" altLang="ru-RU" smtClean="0"/>
              <a:pPr fontAlgn="base">
                <a:spcBef>
                  <a:spcPct val="0"/>
                </a:spcBef>
                <a:spcAft>
                  <a:spcPct val="0"/>
                </a:spcAft>
                <a:defRPr/>
              </a:pPr>
              <a:t>10.12.2024</a:t>
            </a:fld>
            <a:endParaRPr lang="ru-RU" altLang="ru-RU"/>
          </a:p>
        </p:txBody>
      </p:sp>
      <p:sp>
        <p:nvSpPr>
          <p:cNvPr id="5"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lt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B32E0AC2-BD19-4B41-AF47-1CAD1679004E}"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608814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2" name="Picture 7" descr="пр копия">
            <a:extLst>
              <a:ext uri="{FF2B5EF4-FFF2-40B4-BE49-F238E27FC236}">
                <a16:creationId xmlns:a16="http://schemas.microsoft.com/office/drawing/2014/main" id="{0EF761A0-3F6B-E89B-AB0A-F9BA746482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пр2">
            <a:extLst>
              <a:ext uri="{FF2B5EF4-FFF2-40B4-BE49-F238E27FC236}">
                <a16:creationId xmlns:a16="http://schemas.microsoft.com/office/drawing/2014/main" id="{42FC3575-0547-3080-754A-AD7B3E664D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4638"/>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754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a:extLst>
              <a:ext uri="{FF2B5EF4-FFF2-40B4-BE49-F238E27FC236}">
                <a16:creationId xmlns:a16="http://schemas.microsoft.com/office/drawing/2014/main" id="{2C266376-BBFC-01EF-A36A-A73004877628}"/>
              </a:ext>
            </a:extLst>
          </p:cNvPr>
          <p:cNvSpPr>
            <a:spLocks noGrp="1" noChangeArrowheads="1"/>
          </p:cNvSpPr>
          <p:nvPr>
            <p:ph type="sldNum" sz="quarter" idx="10"/>
          </p:nvPr>
        </p:nvSpPr>
        <p:spPr>
          <a:ln/>
        </p:spPr>
        <p:txBody>
          <a:bodyPr/>
          <a:lstStyle>
            <a:lvl1pPr>
              <a:defRPr/>
            </a:lvl1pPr>
          </a:lstStyle>
          <a:p>
            <a:fld id="{E8C735A1-F752-4E10-A6A0-83975FBCBB12}" type="slidenum">
              <a:rPr lang="ru-RU" altLang="ru-RU"/>
              <a:pPr/>
              <a:t>‹#›</a:t>
            </a:fld>
            <a:endParaRPr lang="ru-RU" altLang="ru-RU"/>
          </a:p>
        </p:txBody>
      </p:sp>
    </p:spTree>
    <p:extLst>
      <p:ext uri="{BB962C8B-B14F-4D97-AF65-F5344CB8AC3E}">
        <p14:creationId xmlns:p14="http://schemas.microsoft.com/office/powerpoint/2010/main" val="2505187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0">
            <a:extLst>
              <a:ext uri="{FF2B5EF4-FFF2-40B4-BE49-F238E27FC236}">
                <a16:creationId xmlns:a16="http://schemas.microsoft.com/office/drawing/2014/main" id="{9C153F07-4B65-4908-7E05-D9234BBC7F06}"/>
              </a:ext>
            </a:extLst>
          </p:cNvPr>
          <p:cNvSpPr>
            <a:spLocks noGrp="1" noChangeArrowheads="1"/>
          </p:cNvSpPr>
          <p:nvPr>
            <p:ph type="sldNum" sz="quarter" idx="10"/>
          </p:nvPr>
        </p:nvSpPr>
        <p:spPr>
          <a:ln/>
        </p:spPr>
        <p:txBody>
          <a:bodyPr/>
          <a:lstStyle>
            <a:lvl1pPr>
              <a:defRPr/>
            </a:lvl1pPr>
          </a:lstStyle>
          <a:p>
            <a:fld id="{7D5E09A3-F41A-4411-97E6-3682F02F06F0}" type="slidenum">
              <a:rPr lang="ru-RU" altLang="ru-RU"/>
              <a:pPr/>
              <a:t>‹#›</a:t>
            </a:fld>
            <a:endParaRPr lang="ru-RU" altLang="ru-RU"/>
          </a:p>
        </p:txBody>
      </p:sp>
    </p:spTree>
    <p:extLst>
      <p:ext uri="{BB962C8B-B14F-4D97-AF65-F5344CB8AC3E}">
        <p14:creationId xmlns:p14="http://schemas.microsoft.com/office/powerpoint/2010/main" val="21861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52FFD1-FA6F-42C3-BA12-DC2C2C1F2EEE}" type="datetimeFigureOut">
              <a:rPr lang="ru-RU" smtClean="0"/>
              <a:t>10.12.2024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526923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0">
            <a:extLst>
              <a:ext uri="{FF2B5EF4-FFF2-40B4-BE49-F238E27FC236}">
                <a16:creationId xmlns:a16="http://schemas.microsoft.com/office/drawing/2014/main" id="{BA05250F-8753-1D56-643F-FE3BA79A47E6}"/>
              </a:ext>
            </a:extLst>
          </p:cNvPr>
          <p:cNvSpPr>
            <a:spLocks noGrp="1" noChangeArrowheads="1"/>
          </p:cNvSpPr>
          <p:nvPr>
            <p:ph type="sldNum" sz="quarter" idx="10"/>
          </p:nvPr>
        </p:nvSpPr>
        <p:spPr>
          <a:ln/>
        </p:spPr>
        <p:txBody>
          <a:bodyPr/>
          <a:lstStyle>
            <a:lvl1pPr>
              <a:defRPr/>
            </a:lvl1pPr>
          </a:lstStyle>
          <a:p>
            <a:fld id="{B308CA56-D71F-4A38-AAB3-BED67FDBA9FB}" type="slidenum">
              <a:rPr lang="ru-RU" altLang="ru-RU"/>
              <a:pPr/>
              <a:t>‹#›</a:t>
            </a:fld>
            <a:endParaRPr lang="ru-RU" altLang="ru-RU"/>
          </a:p>
        </p:txBody>
      </p:sp>
    </p:spTree>
    <p:extLst>
      <p:ext uri="{BB962C8B-B14F-4D97-AF65-F5344CB8AC3E}">
        <p14:creationId xmlns:p14="http://schemas.microsoft.com/office/powerpoint/2010/main" val="2256370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0">
            <a:extLst>
              <a:ext uri="{FF2B5EF4-FFF2-40B4-BE49-F238E27FC236}">
                <a16:creationId xmlns:a16="http://schemas.microsoft.com/office/drawing/2014/main" id="{5DB80529-1E9E-807B-E893-B29ABED550B7}"/>
              </a:ext>
            </a:extLst>
          </p:cNvPr>
          <p:cNvSpPr>
            <a:spLocks noGrp="1" noChangeArrowheads="1"/>
          </p:cNvSpPr>
          <p:nvPr>
            <p:ph type="sldNum" sz="quarter" idx="10"/>
          </p:nvPr>
        </p:nvSpPr>
        <p:spPr>
          <a:ln/>
        </p:spPr>
        <p:txBody>
          <a:bodyPr/>
          <a:lstStyle>
            <a:lvl1pPr>
              <a:defRPr/>
            </a:lvl1pPr>
          </a:lstStyle>
          <a:p>
            <a:fld id="{5E9DF640-7B38-4B16-BFD5-059DCEE2FE37}" type="slidenum">
              <a:rPr lang="ru-RU" altLang="ru-RU"/>
              <a:pPr/>
              <a:t>‹#›</a:t>
            </a:fld>
            <a:endParaRPr lang="ru-RU" altLang="ru-RU"/>
          </a:p>
        </p:txBody>
      </p:sp>
    </p:spTree>
    <p:extLst>
      <p:ext uri="{BB962C8B-B14F-4D97-AF65-F5344CB8AC3E}">
        <p14:creationId xmlns:p14="http://schemas.microsoft.com/office/powerpoint/2010/main" val="618800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0">
            <a:extLst>
              <a:ext uri="{FF2B5EF4-FFF2-40B4-BE49-F238E27FC236}">
                <a16:creationId xmlns:a16="http://schemas.microsoft.com/office/drawing/2014/main" id="{DE2DBE8B-F3E2-A254-378C-95050AB19C1B}"/>
              </a:ext>
            </a:extLst>
          </p:cNvPr>
          <p:cNvSpPr>
            <a:spLocks noGrp="1" noChangeArrowheads="1"/>
          </p:cNvSpPr>
          <p:nvPr>
            <p:ph type="sldNum" sz="quarter" idx="10"/>
          </p:nvPr>
        </p:nvSpPr>
        <p:spPr>
          <a:ln/>
        </p:spPr>
        <p:txBody>
          <a:bodyPr/>
          <a:lstStyle>
            <a:lvl1pPr>
              <a:defRPr/>
            </a:lvl1pPr>
          </a:lstStyle>
          <a:p>
            <a:fld id="{B8A70677-19ED-4A63-96B2-6BC279976605}" type="slidenum">
              <a:rPr lang="ru-RU" altLang="ru-RU"/>
              <a:pPr/>
              <a:t>‹#›</a:t>
            </a:fld>
            <a:endParaRPr lang="ru-RU" altLang="ru-RU"/>
          </a:p>
        </p:txBody>
      </p:sp>
    </p:spTree>
    <p:extLst>
      <p:ext uri="{BB962C8B-B14F-4D97-AF65-F5344CB8AC3E}">
        <p14:creationId xmlns:p14="http://schemas.microsoft.com/office/powerpoint/2010/main" val="3322564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83851E18-DD44-0DC2-AA94-A9C1AF2BEC24}"/>
              </a:ext>
            </a:extLst>
          </p:cNvPr>
          <p:cNvSpPr>
            <a:spLocks noGrp="1" noChangeArrowheads="1"/>
          </p:cNvSpPr>
          <p:nvPr>
            <p:ph type="sldNum" sz="quarter" idx="10"/>
          </p:nvPr>
        </p:nvSpPr>
        <p:spPr>
          <a:ln/>
        </p:spPr>
        <p:txBody>
          <a:bodyPr/>
          <a:lstStyle>
            <a:lvl1pPr>
              <a:defRPr/>
            </a:lvl1pPr>
          </a:lstStyle>
          <a:p>
            <a:fld id="{D98E4F6A-088E-4D80-B38C-DC941A2118FF}" type="slidenum">
              <a:rPr lang="ru-RU" altLang="ru-RU"/>
              <a:pPr/>
              <a:t>‹#›</a:t>
            </a:fld>
            <a:endParaRPr lang="ru-RU" altLang="ru-RU"/>
          </a:p>
        </p:txBody>
      </p:sp>
    </p:spTree>
    <p:extLst>
      <p:ext uri="{BB962C8B-B14F-4D97-AF65-F5344CB8AC3E}">
        <p14:creationId xmlns:p14="http://schemas.microsoft.com/office/powerpoint/2010/main" val="2889886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0">
            <a:extLst>
              <a:ext uri="{FF2B5EF4-FFF2-40B4-BE49-F238E27FC236}">
                <a16:creationId xmlns:a16="http://schemas.microsoft.com/office/drawing/2014/main" id="{69EA713F-D485-A3FC-8124-C033B893D2BC}"/>
              </a:ext>
            </a:extLst>
          </p:cNvPr>
          <p:cNvSpPr>
            <a:spLocks noGrp="1" noChangeArrowheads="1"/>
          </p:cNvSpPr>
          <p:nvPr>
            <p:ph type="sldNum" sz="quarter" idx="10"/>
          </p:nvPr>
        </p:nvSpPr>
        <p:spPr>
          <a:ln/>
        </p:spPr>
        <p:txBody>
          <a:bodyPr/>
          <a:lstStyle>
            <a:lvl1pPr>
              <a:defRPr/>
            </a:lvl1pPr>
          </a:lstStyle>
          <a:p>
            <a:fld id="{DED54F0B-7DA1-46B2-B4BB-777FFF67C693}" type="slidenum">
              <a:rPr lang="ru-RU" altLang="ru-RU"/>
              <a:pPr/>
              <a:t>‹#›</a:t>
            </a:fld>
            <a:endParaRPr lang="ru-RU" altLang="ru-RU"/>
          </a:p>
        </p:txBody>
      </p:sp>
    </p:spTree>
    <p:extLst>
      <p:ext uri="{BB962C8B-B14F-4D97-AF65-F5344CB8AC3E}">
        <p14:creationId xmlns:p14="http://schemas.microsoft.com/office/powerpoint/2010/main" val="1419163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0">
            <a:extLst>
              <a:ext uri="{FF2B5EF4-FFF2-40B4-BE49-F238E27FC236}">
                <a16:creationId xmlns:a16="http://schemas.microsoft.com/office/drawing/2014/main" id="{5EB0E22E-B020-6670-8AA5-9243FB80AF8A}"/>
              </a:ext>
            </a:extLst>
          </p:cNvPr>
          <p:cNvSpPr>
            <a:spLocks noGrp="1" noChangeArrowheads="1"/>
          </p:cNvSpPr>
          <p:nvPr>
            <p:ph type="sldNum" sz="quarter" idx="10"/>
          </p:nvPr>
        </p:nvSpPr>
        <p:spPr>
          <a:ln/>
        </p:spPr>
        <p:txBody>
          <a:bodyPr/>
          <a:lstStyle>
            <a:lvl1pPr>
              <a:defRPr/>
            </a:lvl1pPr>
          </a:lstStyle>
          <a:p>
            <a:fld id="{6B32160B-5906-49E5-BCF5-A064F2CB4CEC}" type="slidenum">
              <a:rPr lang="ru-RU" altLang="ru-RU"/>
              <a:pPr/>
              <a:t>‹#›</a:t>
            </a:fld>
            <a:endParaRPr lang="ru-RU" altLang="ru-RU"/>
          </a:p>
        </p:txBody>
      </p:sp>
    </p:spTree>
    <p:extLst>
      <p:ext uri="{BB962C8B-B14F-4D97-AF65-F5344CB8AC3E}">
        <p14:creationId xmlns:p14="http://schemas.microsoft.com/office/powerpoint/2010/main" val="35174058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a:extLst>
              <a:ext uri="{FF2B5EF4-FFF2-40B4-BE49-F238E27FC236}">
                <a16:creationId xmlns:a16="http://schemas.microsoft.com/office/drawing/2014/main" id="{8A3AE349-074C-3757-C24D-D96C73FD4D38}"/>
              </a:ext>
            </a:extLst>
          </p:cNvPr>
          <p:cNvSpPr>
            <a:spLocks noGrp="1" noChangeArrowheads="1"/>
          </p:cNvSpPr>
          <p:nvPr>
            <p:ph type="sldNum" sz="quarter" idx="10"/>
          </p:nvPr>
        </p:nvSpPr>
        <p:spPr>
          <a:ln/>
        </p:spPr>
        <p:txBody>
          <a:bodyPr/>
          <a:lstStyle>
            <a:lvl1pPr>
              <a:defRPr/>
            </a:lvl1pPr>
          </a:lstStyle>
          <a:p>
            <a:fld id="{C81B4094-B724-4E45-A2A6-73E23BCD7CA2}" type="slidenum">
              <a:rPr lang="ru-RU" altLang="ru-RU"/>
              <a:pPr/>
              <a:t>‹#›</a:t>
            </a:fld>
            <a:endParaRPr lang="ru-RU" altLang="ru-RU"/>
          </a:p>
        </p:txBody>
      </p:sp>
    </p:spTree>
    <p:extLst>
      <p:ext uri="{BB962C8B-B14F-4D97-AF65-F5344CB8AC3E}">
        <p14:creationId xmlns:p14="http://schemas.microsoft.com/office/powerpoint/2010/main" val="2470012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a:extLst>
              <a:ext uri="{FF2B5EF4-FFF2-40B4-BE49-F238E27FC236}">
                <a16:creationId xmlns:a16="http://schemas.microsoft.com/office/drawing/2014/main" id="{FA6D9051-9A3B-353A-53D1-56998D4CF606}"/>
              </a:ext>
            </a:extLst>
          </p:cNvPr>
          <p:cNvSpPr>
            <a:spLocks noGrp="1" noChangeArrowheads="1"/>
          </p:cNvSpPr>
          <p:nvPr>
            <p:ph type="sldNum" sz="quarter" idx="10"/>
          </p:nvPr>
        </p:nvSpPr>
        <p:spPr>
          <a:ln/>
        </p:spPr>
        <p:txBody>
          <a:bodyPr/>
          <a:lstStyle>
            <a:lvl1pPr>
              <a:defRPr/>
            </a:lvl1pPr>
          </a:lstStyle>
          <a:p>
            <a:fld id="{B2C3C018-3706-4819-B1FF-ADD67C15DB0E}" type="slidenum">
              <a:rPr lang="ru-RU" altLang="ru-RU"/>
              <a:pPr/>
              <a:t>‹#›</a:t>
            </a:fld>
            <a:endParaRPr lang="ru-RU" altLang="ru-RU"/>
          </a:p>
        </p:txBody>
      </p:sp>
    </p:spTree>
    <p:extLst>
      <p:ext uri="{BB962C8B-B14F-4D97-AF65-F5344CB8AC3E}">
        <p14:creationId xmlns:p14="http://schemas.microsoft.com/office/powerpoint/2010/main" val="1167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0">
            <a:extLst>
              <a:ext uri="{FF2B5EF4-FFF2-40B4-BE49-F238E27FC236}">
                <a16:creationId xmlns:a16="http://schemas.microsoft.com/office/drawing/2014/main" id="{69B81B19-675C-E85D-04FC-E6271C139DF0}"/>
              </a:ext>
            </a:extLst>
          </p:cNvPr>
          <p:cNvSpPr>
            <a:spLocks noGrp="1" noChangeArrowheads="1"/>
          </p:cNvSpPr>
          <p:nvPr>
            <p:ph type="sldNum" sz="quarter" idx="10"/>
          </p:nvPr>
        </p:nvSpPr>
        <p:spPr>
          <a:ln/>
        </p:spPr>
        <p:txBody>
          <a:bodyPr/>
          <a:lstStyle>
            <a:lvl1pPr>
              <a:defRPr/>
            </a:lvl1pPr>
          </a:lstStyle>
          <a:p>
            <a:fld id="{B09F26FB-CCBB-419B-A1DA-04883A168191}" type="slidenum">
              <a:rPr lang="ru-RU" altLang="ru-RU"/>
              <a:pPr/>
              <a:t>‹#›</a:t>
            </a:fld>
            <a:endParaRPr lang="ru-RU" altLang="ru-RU"/>
          </a:p>
        </p:txBody>
      </p:sp>
    </p:spTree>
    <p:extLst>
      <p:ext uri="{BB962C8B-B14F-4D97-AF65-F5344CB8AC3E}">
        <p14:creationId xmlns:p14="http://schemas.microsoft.com/office/powerpoint/2010/main" val="2010219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иаграмма 3"/>
          <p:cNvSpPr>
            <a:spLocks noGrp="1"/>
          </p:cNvSpPr>
          <p:nvPr>
            <p:ph type="chart" sz="half" idx="2"/>
          </p:nvPr>
        </p:nvSpPr>
        <p:spPr>
          <a:xfrm>
            <a:off x="6197600" y="1600201"/>
            <a:ext cx="5384800" cy="4525963"/>
          </a:xfrm>
        </p:spPr>
        <p:txBody>
          <a:bodyPr/>
          <a:lstStyle/>
          <a:p>
            <a:pPr lvl="0"/>
            <a:endParaRPr lang="ru-RU" noProof="0" dirty="0"/>
          </a:p>
        </p:txBody>
      </p:sp>
      <p:sp>
        <p:nvSpPr>
          <p:cNvPr id="5" name="Rectangle 10">
            <a:extLst>
              <a:ext uri="{FF2B5EF4-FFF2-40B4-BE49-F238E27FC236}">
                <a16:creationId xmlns:a16="http://schemas.microsoft.com/office/drawing/2014/main" id="{F43D489A-43AC-AF1E-3ADB-415AB3FF70EA}"/>
              </a:ext>
            </a:extLst>
          </p:cNvPr>
          <p:cNvSpPr>
            <a:spLocks noGrp="1" noChangeArrowheads="1"/>
          </p:cNvSpPr>
          <p:nvPr>
            <p:ph type="sldNum" sz="quarter" idx="10"/>
          </p:nvPr>
        </p:nvSpPr>
        <p:spPr>
          <a:ln/>
        </p:spPr>
        <p:txBody>
          <a:bodyPr/>
          <a:lstStyle>
            <a:lvl1pPr>
              <a:defRPr/>
            </a:lvl1pPr>
          </a:lstStyle>
          <a:p>
            <a:fld id="{C2C868BF-7238-42DF-B964-D0580D0FAAC1}" type="slidenum">
              <a:rPr lang="ru-RU" altLang="ru-RU"/>
              <a:pPr/>
              <a:t>‹#›</a:t>
            </a:fld>
            <a:endParaRPr lang="ru-RU" altLang="ru-RU"/>
          </a:p>
        </p:txBody>
      </p:sp>
    </p:spTree>
    <p:extLst>
      <p:ext uri="{BB962C8B-B14F-4D97-AF65-F5344CB8AC3E}">
        <p14:creationId xmlns:p14="http://schemas.microsoft.com/office/powerpoint/2010/main" val="292463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52FFD1-FA6F-42C3-BA12-DC2C2C1F2EEE}" type="datetimeFigureOut">
              <a:rPr lang="ru-RU" smtClean="0"/>
              <a:t>10.12.2024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0074273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25963"/>
          </a:xfrm>
        </p:spPr>
        <p:txBody>
          <a:bodyPr/>
          <a:lstStyle/>
          <a:p>
            <a:pPr lvl="0"/>
            <a:endParaRPr lang="ru-RU" noProof="0" dirty="0"/>
          </a:p>
        </p:txBody>
      </p:sp>
      <p:sp>
        <p:nvSpPr>
          <p:cNvPr id="4" name="Rectangle 10">
            <a:extLst>
              <a:ext uri="{FF2B5EF4-FFF2-40B4-BE49-F238E27FC236}">
                <a16:creationId xmlns:a16="http://schemas.microsoft.com/office/drawing/2014/main" id="{A1F090E8-1E61-9CA4-FE8B-DAEEE488FE53}"/>
              </a:ext>
            </a:extLst>
          </p:cNvPr>
          <p:cNvSpPr>
            <a:spLocks noGrp="1" noChangeArrowheads="1"/>
          </p:cNvSpPr>
          <p:nvPr>
            <p:ph type="sldNum" sz="quarter" idx="10"/>
          </p:nvPr>
        </p:nvSpPr>
        <p:spPr>
          <a:ln/>
        </p:spPr>
        <p:txBody>
          <a:bodyPr/>
          <a:lstStyle>
            <a:lvl1pPr>
              <a:defRPr/>
            </a:lvl1pPr>
          </a:lstStyle>
          <a:p>
            <a:fld id="{BC2FDBCC-A00A-4043-9449-641B3FD6A0C1}" type="slidenum">
              <a:rPr lang="ru-RU" altLang="ru-RU"/>
              <a:pPr/>
              <a:t>‹#›</a:t>
            </a:fld>
            <a:endParaRPr lang="ru-RU" altLang="ru-RU"/>
          </a:p>
        </p:txBody>
      </p:sp>
    </p:spTree>
    <p:extLst>
      <p:ext uri="{BB962C8B-B14F-4D97-AF65-F5344CB8AC3E}">
        <p14:creationId xmlns:p14="http://schemas.microsoft.com/office/powerpoint/2010/main" val="1410591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639"/>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10">
            <a:extLst>
              <a:ext uri="{FF2B5EF4-FFF2-40B4-BE49-F238E27FC236}">
                <a16:creationId xmlns:a16="http://schemas.microsoft.com/office/drawing/2014/main" id="{E807578E-9E8A-13B7-E289-68D315BF618B}"/>
              </a:ext>
            </a:extLst>
          </p:cNvPr>
          <p:cNvSpPr>
            <a:spLocks noGrp="1" noChangeArrowheads="1"/>
          </p:cNvSpPr>
          <p:nvPr>
            <p:ph type="sldNum" sz="quarter" idx="10"/>
          </p:nvPr>
        </p:nvSpPr>
        <p:spPr>
          <a:ln/>
        </p:spPr>
        <p:txBody>
          <a:bodyPr/>
          <a:lstStyle>
            <a:lvl1pPr>
              <a:defRPr/>
            </a:lvl1pPr>
          </a:lstStyle>
          <a:p>
            <a:fld id="{2D51E737-56BB-4EFF-B7CC-703C98728B50}" type="slidenum">
              <a:rPr lang="ru-RU" altLang="ru-RU"/>
              <a:pPr/>
              <a:t>‹#›</a:t>
            </a:fld>
            <a:endParaRPr lang="ru-RU" altLang="ru-RU"/>
          </a:p>
        </p:txBody>
      </p:sp>
    </p:spTree>
    <p:extLst>
      <p:ext uri="{BB962C8B-B14F-4D97-AF65-F5344CB8AC3E}">
        <p14:creationId xmlns:p14="http://schemas.microsoft.com/office/powerpoint/2010/main" val="34674598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95FAF37F-2AC0-09EC-2611-0A42AF288E45}"/>
              </a:ext>
            </a:extLst>
          </p:cNvPr>
          <p:cNvSpPr>
            <a:spLocks noGrp="1"/>
          </p:cNvSpPr>
          <p:nvPr>
            <p:ph type="dt" sz="half" idx="10"/>
          </p:nvPr>
        </p:nvSpPr>
        <p:spPr>
          <a:xfrm>
            <a:off x="609600" y="6356351"/>
            <a:ext cx="2844800" cy="365125"/>
          </a:xfrm>
          <a:prstGeom prst="rect">
            <a:avLst/>
          </a:prstGeom>
        </p:spPr>
        <p:txBody>
          <a:bodyPr/>
          <a:lstStyle>
            <a:lvl1pPr>
              <a:defRPr sz="1800">
                <a:latin typeface="Arial" charset="0"/>
                <a:ea typeface="ＭＳ Ｐゴシック" pitchFamily="34" charset="-128"/>
                <a:cs typeface="+mn-cs"/>
              </a:defRPr>
            </a:lvl1pPr>
          </a:lstStyle>
          <a:p>
            <a:pPr>
              <a:defRPr/>
            </a:pPr>
            <a:endParaRPr lang="ru-RU"/>
          </a:p>
        </p:txBody>
      </p:sp>
      <p:sp>
        <p:nvSpPr>
          <p:cNvPr id="5" name="Нижний колонтитул 4">
            <a:extLst>
              <a:ext uri="{FF2B5EF4-FFF2-40B4-BE49-F238E27FC236}">
                <a16:creationId xmlns:a16="http://schemas.microsoft.com/office/drawing/2014/main" id="{BCCFEF5D-E5B3-7FD0-CD9E-174B59618FCE}"/>
              </a:ext>
            </a:extLst>
          </p:cNvPr>
          <p:cNvSpPr>
            <a:spLocks noGrp="1"/>
          </p:cNvSpPr>
          <p:nvPr>
            <p:ph type="ftr" sz="quarter" idx="11"/>
          </p:nvPr>
        </p:nvSpPr>
        <p:spPr>
          <a:xfrm>
            <a:off x="4165600" y="6356351"/>
            <a:ext cx="3860800" cy="365125"/>
          </a:xfrm>
          <a:prstGeom prst="rect">
            <a:avLst/>
          </a:prstGeom>
        </p:spPr>
        <p:txBody>
          <a:bodyPr/>
          <a:lstStyle>
            <a:lvl1pPr>
              <a:defRPr sz="1800">
                <a:latin typeface="Arial" charset="0"/>
                <a:ea typeface="ＭＳ Ｐゴシック" pitchFamily="34" charset="-128"/>
                <a:cs typeface="+mn-cs"/>
              </a:defRPr>
            </a:lvl1pPr>
          </a:lstStyle>
          <a:p>
            <a:pPr>
              <a:defRPr/>
            </a:pPr>
            <a:r>
              <a:rPr lang="ru-RU"/>
              <a:t>@Толстобоков О.Н. </a:t>
            </a:r>
          </a:p>
        </p:txBody>
      </p:sp>
      <p:sp>
        <p:nvSpPr>
          <p:cNvPr id="6" name="Номер слайда 5">
            <a:extLst>
              <a:ext uri="{FF2B5EF4-FFF2-40B4-BE49-F238E27FC236}">
                <a16:creationId xmlns:a16="http://schemas.microsoft.com/office/drawing/2014/main" id="{F848443A-4A1A-F2F2-9355-6D5E7EDCE436}"/>
              </a:ext>
            </a:extLst>
          </p:cNvPr>
          <p:cNvSpPr>
            <a:spLocks noGrp="1"/>
          </p:cNvSpPr>
          <p:nvPr>
            <p:ph type="sldNum" sz="quarter" idx="12"/>
          </p:nvPr>
        </p:nvSpPr>
        <p:spPr/>
        <p:txBody>
          <a:bodyPr/>
          <a:lstStyle>
            <a:lvl1pPr>
              <a:defRPr/>
            </a:lvl1pPr>
          </a:lstStyle>
          <a:p>
            <a:fld id="{3502E87D-761E-4AD9-BAD7-77811C441501}" type="slidenum">
              <a:rPr lang="ru-RU" altLang="ru-RU"/>
              <a:pPr/>
              <a:t>‹#›</a:t>
            </a:fld>
            <a:endParaRPr lang="ru-RU" altLang="ru-RU"/>
          </a:p>
        </p:txBody>
      </p:sp>
    </p:spTree>
    <p:extLst>
      <p:ext uri="{BB962C8B-B14F-4D97-AF65-F5344CB8AC3E}">
        <p14:creationId xmlns:p14="http://schemas.microsoft.com/office/powerpoint/2010/main" val="2571413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CB1E6A-E019-4560-869B-765ECBDBA4AF}"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8F9E46-A036-404C-9FC4-DF88A933C0AC}"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678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B546E7-69DC-499F-950C-2B51213C8996}"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20A710-3DD7-4E1E-B8FA-F90184A0A78D}"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427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4BF3AFC-B041-4511-AF10-FBD4AC11DAB5}"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6074EA-33B6-4A51-909E-4930CC60F5FE}"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435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04B10C-9ECB-4A1A-92B6-75B48F3E2610}"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A167E-A7DE-42E7-AD56-C649B06817EF}"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480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0F0A25-F04A-4011-88A3-E6BE41DFA5AA}"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CCDC2-A0FF-401D-B7C3-7734C8E84158}"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941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4E939E-6ACA-465C-AF88-B4CE6FB94545}"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3D3D0C4-FDAC-498C-AB87-220FF3C9A456}"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0832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82FD23-0AD8-4C84-B68B-2A9DF83C68BE}"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285939-836C-4346-9A54-778D267A3C40}"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0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852FFD1-FA6F-42C3-BA12-DC2C2C1F2EEE}" type="datetimeFigureOut">
              <a:rPr lang="ru-RU" smtClean="0"/>
              <a:t>10.12.2024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042882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F00515-7933-4508-9D2D-CEC4A5C5A970}"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3E7DC5-9993-4BF5-9DA2-10035F2E0BC7}"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587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8B3288-B703-4616-A194-6617D909D0C8}"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66FB8A-0DC4-4B7C-B228-67BDE1D79756}"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329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66A1F1-FA5C-4EE4-BA53-90FDD0318D41}"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876971-64FB-48B0-ABD6-F854290FFF0A}"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0850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3B3894-004C-4881-B0AB-31E699845EB9}"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DEFAF-737C-4A0F-8FB3-6CC44CC27169}"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4616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B0B7FC-1F58-5DD9-8B84-7430E5A590E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5EA05EE-FCF9-B1F3-7C0C-EF68C575D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998D736-8967-4CDB-0431-36C5EF543E92}"/>
              </a:ext>
            </a:extLst>
          </p:cNvPr>
          <p:cNvSpPr>
            <a:spLocks noGrp="1"/>
          </p:cNvSpPr>
          <p:nvPr>
            <p:ph type="dt" sz="half" idx="10"/>
          </p:nvPr>
        </p:nvSpPr>
        <p:spPr/>
        <p:txBody>
          <a:bodyPr/>
          <a:lstStyle/>
          <a:p>
            <a:fld id="{CFE040A8-EBDB-4771-AB9A-795008D58E01}" type="datetimeFigureOut">
              <a:rPr lang="ru-RU" smtClean="0"/>
              <a:t>10.12.2024</a:t>
            </a:fld>
            <a:endParaRPr lang="ru-RU"/>
          </a:p>
        </p:txBody>
      </p:sp>
      <p:sp>
        <p:nvSpPr>
          <p:cNvPr id="5" name="Нижний колонтитул 4">
            <a:extLst>
              <a:ext uri="{FF2B5EF4-FFF2-40B4-BE49-F238E27FC236}">
                <a16:creationId xmlns:a16="http://schemas.microsoft.com/office/drawing/2014/main" id="{F832F0D2-2177-D674-BDED-D227DBAFFA3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0F9234E-4548-6B9B-7CAE-9CE435BEF8AD}"/>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4800416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4C959E-1ABB-9381-3B9E-5E2B20B7F82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766B0F7-8D5C-37F7-FF46-E76E57A5331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48C151-4786-5406-DC03-A483A9B182C8}"/>
              </a:ext>
            </a:extLst>
          </p:cNvPr>
          <p:cNvSpPr>
            <a:spLocks noGrp="1"/>
          </p:cNvSpPr>
          <p:nvPr>
            <p:ph type="dt" sz="half" idx="10"/>
          </p:nvPr>
        </p:nvSpPr>
        <p:spPr/>
        <p:txBody>
          <a:bodyPr/>
          <a:lstStyle/>
          <a:p>
            <a:fld id="{CFE040A8-EBDB-4771-AB9A-795008D58E01}" type="datetimeFigureOut">
              <a:rPr lang="ru-RU" smtClean="0"/>
              <a:t>10.12.2024</a:t>
            </a:fld>
            <a:endParaRPr lang="ru-RU"/>
          </a:p>
        </p:txBody>
      </p:sp>
      <p:sp>
        <p:nvSpPr>
          <p:cNvPr id="5" name="Нижний колонтитул 4">
            <a:extLst>
              <a:ext uri="{FF2B5EF4-FFF2-40B4-BE49-F238E27FC236}">
                <a16:creationId xmlns:a16="http://schemas.microsoft.com/office/drawing/2014/main" id="{8B15D66C-351B-83DA-26C0-772B1CF8DA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CC7B35F-EFDB-A920-A51B-BDFBBC50BB1A}"/>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4592210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2AD8C9-726E-801B-E386-01C9F78DCD1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854A105-37E3-EBB0-5ED7-2E3137F96B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084A4B6-F3AD-BB27-3674-CC6AD2618EFC}"/>
              </a:ext>
            </a:extLst>
          </p:cNvPr>
          <p:cNvSpPr>
            <a:spLocks noGrp="1"/>
          </p:cNvSpPr>
          <p:nvPr>
            <p:ph type="dt" sz="half" idx="10"/>
          </p:nvPr>
        </p:nvSpPr>
        <p:spPr/>
        <p:txBody>
          <a:bodyPr/>
          <a:lstStyle/>
          <a:p>
            <a:fld id="{CFE040A8-EBDB-4771-AB9A-795008D58E01}" type="datetimeFigureOut">
              <a:rPr lang="ru-RU" smtClean="0"/>
              <a:t>10.12.2024</a:t>
            </a:fld>
            <a:endParaRPr lang="ru-RU"/>
          </a:p>
        </p:txBody>
      </p:sp>
      <p:sp>
        <p:nvSpPr>
          <p:cNvPr id="5" name="Нижний колонтитул 4">
            <a:extLst>
              <a:ext uri="{FF2B5EF4-FFF2-40B4-BE49-F238E27FC236}">
                <a16:creationId xmlns:a16="http://schemas.microsoft.com/office/drawing/2014/main" id="{1143472B-0055-80EB-68E7-45DDD5666D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31E035F-80C9-E230-C75B-CB07B5C2D65E}"/>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1356439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A21230-0185-6C42-787A-28D1AABEB40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CE23C68-E5BE-F4CB-74FB-E57D35F1095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F93427E-55FA-0CF0-AFFC-56BE288B2C7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6B5EC37-492B-1443-072D-BA7660FDF3D0}"/>
              </a:ext>
            </a:extLst>
          </p:cNvPr>
          <p:cNvSpPr>
            <a:spLocks noGrp="1"/>
          </p:cNvSpPr>
          <p:nvPr>
            <p:ph type="dt" sz="half" idx="10"/>
          </p:nvPr>
        </p:nvSpPr>
        <p:spPr/>
        <p:txBody>
          <a:bodyPr/>
          <a:lstStyle/>
          <a:p>
            <a:fld id="{CFE040A8-EBDB-4771-AB9A-795008D58E01}" type="datetimeFigureOut">
              <a:rPr lang="ru-RU" smtClean="0"/>
              <a:t>10.12.2024</a:t>
            </a:fld>
            <a:endParaRPr lang="ru-RU"/>
          </a:p>
        </p:txBody>
      </p:sp>
      <p:sp>
        <p:nvSpPr>
          <p:cNvPr id="6" name="Нижний колонтитул 5">
            <a:extLst>
              <a:ext uri="{FF2B5EF4-FFF2-40B4-BE49-F238E27FC236}">
                <a16:creationId xmlns:a16="http://schemas.microsoft.com/office/drawing/2014/main" id="{DC900C0D-8995-6148-ABA0-6898D6F0717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FDF6E45-5AF9-7F7E-5BBC-3E47A3000863}"/>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18804216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E0D4FE-D78E-F179-4E91-BD8E830BA5C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AE40753-A7A6-EDAF-0E2A-926F8CF821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1ED7D7A-8BBF-6FBA-C26D-67FFE49AA7E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398165C-ECF1-03DB-029B-7A2816CD67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8063D73-2079-E8D5-71CE-EF268A75BC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B443B38-5FBF-F61A-E9B1-FBFA89DA9808}"/>
              </a:ext>
            </a:extLst>
          </p:cNvPr>
          <p:cNvSpPr>
            <a:spLocks noGrp="1"/>
          </p:cNvSpPr>
          <p:nvPr>
            <p:ph type="dt" sz="half" idx="10"/>
          </p:nvPr>
        </p:nvSpPr>
        <p:spPr/>
        <p:txBody>
          <a:bodyPr/>
          <a:lstStyle/>
          <a:p>
            <a:fld id="{CFE040A8-EBDB-4771-AB9A-795008D58E01}" type="datetimeFigureOut">
              <a:rPr lang="ru-RU" smtClean="0"/>
              <a:t>10.12.2024</a:t>
            </a:fld>
            <a:endParaRPr lang="ru-RU"/>
          </a:p>
        </p:txBody>
      </p:sp>
      <p:sp>
        <p:nvSpPr>
          <p:cNvPr id="8" name="Нижний колонтитул 7">
            <a:extLst>
              <a:ext uri="{FF2B5EF4-FFF2-40B4-BE49-F238E27FC236}">
                <a16:creationId xmlns:a16="http://schemas.microsoft.com/office/drawing/2014/main" id="{8A24A141-C87E-8419-A1D4-BF9FD29B7FA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DD2CB2D-F184-4C19-D63B-6060F4446A09}"/>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2566014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C45391-778D-430F-9D16-CD8B0BA94A6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2A6B855-A50D-4FFD-0CEC-7497F4963169}"/>
              </a:ext>
            </a:extLst>
          </p:cNvPr>
          <p:cNvSpPr>
            <a:spLocks noGrp="1"/>
          </p:cNvSpPr>
          <p:nvPr>
            <p:ph type="dt" sz="half" idx="10"/>
          </p:nvPr>
        </p:nvSpPr>
        <p:spPr/>
        <p:txBody>
          <a:bodyPr/>
          <a:lstStyle/>
          <a:p>
            <a:fld id="{CFE040A8-EBDB-4771-AB9A-795008D58E01}" type="datetimeFigureOut">
              <a:rPr lang="ru-RU" smtClean="0"/>
              <a:t>10.12.2024</a:t>
            </a:fld>
            <a:endParaRPr lang="ru-RU"/>
          </a:p>
        </p:txBody>
      </p:sp>
      <p:sp>
        <p:nvSpPr>
          <p:cNvPr id="4" name="Нижний колонтитул 3">
            <a:extLst>
              <a:ext uri="{FF2B5EF4-FFF2-40B4-BE49-F238E27FC236}">
                <a16:creationId xmlns:a16="http://schemas.microsoft.com/office/drawing/2014/main" id="{5DD7B81C-0C65-D750-226C-11B01F03C6A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5CEF55C-0BD9-6FAC-C886-449640F7C0EB}"/>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165784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FFD1-FA6F-42C3-BA12-DC2C2C1F2EEE}" type="datetimeFigureOut">
              <a:rPr lang="ru-RU" smtClean="0"/>
              <a:t>10.12.2024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910802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8005F9B-4746-A2EF-E07A-6DFB3747848A}"/>
              </a:ext>
            </a:extLst>
          </p:cNvPr>
          <p:cNvSpPr>
            <a:spLocks noGrp="1"/>
          </p:cNvSpPr>
          <p:nvPr>
            <p:ph type="dt" sz="half" idx="10"/>
          </p:nvPr>
        </p:nvSpPr>
        <p:spPr/>
        <p:txBody>
          <a:bodyPr/>
          <a:lstStyle/>
          <a:p>
            <a:fld id="{CFE040A8-EBDB-4771-AB9A-795008D58E01}" type="datetimeFigureOut">
              <a:rPr lang="ru-RU" smtClean="0"/>
              <a:t>10.12.2024</a:t>
            </a:fld>
            <a:endParaRPr lang="ru-RU"/>
          </a:p>
        </p:txBody>
      </p:sp>
      <p:sp>
        <p:nvSpPr>
          <p:cNvPr id="3" name="Нижний колонтитул 2">
            <a:extLst>
              <a:ext uri="{FF2B5EF4-FFF2-40B4-BE49-F238E27FC236}">
                <a16:creationId xmlns:a16="http://schemas.microsoft.com/office/drawing/2014/main" id="{AA918862-E497-951B-CDDC-7B8BF069C72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4D7A84E-6033-FEFF-D269-5FDA093C3F62}"/>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2756712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0C2DE6-2027-B8EB-6BAE-A09C37C1A24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2423D28-4589-AE3E-17DC-6F4DAAE692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93A8867-6B26-3B6E-4B8F-C0C48FB89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6556D69-E18A-8DCD-B0D5-69D40728B60E}"/>
              </a:ext>
            </a:extLst>
          </p:cNvPr>
          <p:cNvSpPr>
            <a:spLocks noGrp="1"/>
          </p:cNvSpPr>
          <p:nvPr>
            <p:ph type="dt" sz="half" idx="10"/>
          </p:nvPr>
        </p:nvSpPr>
        <p:spPr/>
        <p:txBody>
          <a:bodyPr/>
          <a:lstStyle/>
          <a:p>
            <a:fld id="{CFE040A8-EBDB-4771-AB9A-795008D58E01}" type="datetimeFigureOut">
              <a:rPr lang="ru-RU" smtClean="0"/>
              <a:t>10.12.2024</a:t>
            </a:fld>
            <a:endParaRPr lang="ru-RU"/>
          </a:p>
        </p:txBody>
      </p:sp>
      <p:sp>
        <p:nvSpPr>
          <p:cNvPr id="6" name="Нижний колонтитул 5">
            <a:extLst>
              <a:ext uri="{FF2B5EF4-FFF2-40B4-BE49-F238E27FC236}">
                <a16:creationId xmlns:a16="http://schemas.microsoft.com/office/drawing/2014/main" id="{7DAEC5A6-0522-0B57-695F-493278DC9E0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C33C6F7-644F-13EA-D685-A14C985EB189}"/>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4044140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BAEB53-7522-10CE-E469-61701D71725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C1E8576-B317-EBEC-CFB1-A7BA3B0282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EB89ED4-7659-AFFC-7017-102025F1A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2D85C74-1A90-1C4D-DD85-36BFBD6B27EE}"/>
              </a:ext>
            </a:extLst>
          </p:cNvPr>
          <p:cNvSpPr>
            <a:spLocks noGrp="1"/>
          </p:cNvSpPr>
          <p:nvPr>
            <p:ph type="dt" sz="half" idx="10"/>
          </p:nvPr>
        </p:nvSpPr>
        <p:spPr/>
        <p:txBody>
          <a:bodyPr/>
          <a:lstStyle/>
          <a:p>
            <a:fld id="{CFE040A8-EBDB-4771-AB9A-795008D58E01}" type="datetimeFigureOut">
              <a:rPr lang="ru-RU" smtClean="0"/>
              <a:t>10.12.2024</a:t>
            </a:fld>
            <a:endParaRPr lang="ru-RU"/>
          </a:p>
        </p:txBody>
      </p:sp>
      <p:sp>
        <p:nvSpPr>
          <p:cNvPr id="6" name="Нижний колонтитул 5">
            <a:extLst>
              <a:ext uri="{FF2B5EF4-FFF2-40B4-BE49-F238E27FC236}">
                <a16:creationId xmlns:a16="http://schemas.microsoft.com/office/drawing/2014/main" id="{03EABCF5-F483-7271-1FBB-A17609469E4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67E6B0-8E89-7C78-D4CA-A5E56D770AD6}"/>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42392066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6994D1-D56D-0DC5-2C8D-191F53A5118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869A3B7-9B08-D65C-F05A-0F41D917D63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33F7031-2419-CC6D-2508-DA971CDD88F1}"/>
              </a:ext>
            </a:extLst>
          </p:cNvPr>
          <p:cNvSpPr>
            <a:spLocks noGrp="1"/>
          </p:cNvSpPr>
          <p:nvPr>
            <p:ph type="dt" sz="half" idx="10"/>
          </p:nvPr>
        </p:nvSpPr>
        <p:spPr/>
        <p:txBody>
          <a:bodyPr/>
          <a:lstStyle/>
          <a:p>
            <a:fld id="{CFE040A8-EBDB-4771-AB9A-795008D58E01}" type="datetimeFigureOut">
              <a:rPr lang="ru-RU" smtClean="0"/>
              <a:t>10.12.2024</a:t>
            </a:fld>
            <a:endParaRPr lang="ru-RU"/>
          </a:p>
        </p:txBody>
      </p:sp>
      <p:sp>
        <p:nvSpPr>
          <p:cNvPr id="5" name="Нижний колонтитул 4">
            <a:extLst>
              <a:ext uri="{FF2B5EF4-FFF2-40B4-BE49-F238E27FC236}">
                <a16:creationId xmlns:a16="http://schemas.microsoft.com/office/drawing/2014/main" id="{35452B13-F408-9FE8-0549-26C8F9E24DD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0FD6C0-6326-F75F-F27E-2C4C304B9A54}"/>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15549002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E5B4B67-8F3A-292F-A55D-A5094C96493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64D2AAC-7C75-93C3-48BD-4567576E2DC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D34460C-022D-997C-D52A-D0F90E949000}"/>
              </a:ext>
            </a:extLst>
          </p:cNvPr>
          <p:cNvSpPr>
            <a:spLocks noGrp="1"/>
          </p:cNvSpPr>
          <p:nvPr>
            <p:ph type="dt" sz="half" idx="10"/>
          </p:nvPr>
        </p:nvSpPr>
        <p:spPr/>
        <p:txBody>
          <a:bodyPr/>
          <a:lstStyle/>
          <a:p>
            <a:fld id="{CFE040A8-EBDB-4771-AB9A-795008D58E01}" type="datetimeFigureOut">
              <a:rPr lang="ru-RU" smtClean="0"/>
              <a:t>10.12.2024</a:t>
            </a:fld>
            <a:endParaRPr lang="ru-RU"/>
          </a:p>
        </p:txBody>
      </p:sp>
      <p:sp>
        <p:nvSpPr>
          <p:cNvPr id="5" name="Нижний колонтитул 4">
            <a:extLst>
              <a:ext uri="{FF2B5EF4-FFF2-40B4-BE49-F238E27FC236}">
                <a16:creationId xmlns:a16="http://schemas.microsoft.com/office/drawing/2014/main" id="{3FD52A4F-FA33-EDE7-9C9A-2B1D52BEC8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3A812DF-2A3C-5171-B10E-9B2F554D7635}"/>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6350714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2" name="Picture 7" descr="пр копия">
            <a:extLst>
              <a:ext uri="{FF2B5EF4-FFF2-40B4-BE49-F238E27FC236}">
                <a16:creationId xmlns:a16="http://schemas.microsoft.com/office/drawing/2014/main" id="{551679B9-FDA1-1B9B-53C5-C684D353CA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пр2">
            <a:extLst>
              <a:ext uri="{FF2B5EF4-FFF2-40B4-BE49-F238E27FC236}">
                <a16:creationId xmlns:a16="http://schemas.microsoft.com/office/drawing/2014/main" id="{E0931342-C05A-E6A7-0BEF-B99E66D3113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4638"/>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7200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a:extLst>
              <a:ext uri="{FF2B5EF4-FFF2-40B4-BE49-F238E27FC236}">
                <a16:creationId xmlns:a16="http://schemas.microsoft.com/office/drawing/2014/main" id="{5E81E6C7-6C69-DCDA-B292-6367344A5B5B}"/>
              </a:ext>
            </a:extLst>
          </p:cNvPr>
          <p:cNvSpPr>
            <a:spLocks noGrp="1" noChangeArrowheads="1"/>
          </p:cNvSpPr>
          <p:nvPr>
            <p:ph type="sldNum" sz="quarter" idx="10"/>
          </p:nvPr>
        </p:nvSpPr>
        <p:spPr>
          <a:ln/>
        </p:spPr>
        <p:txBody>
          <a:bodyPr/>
          <a:lstStyle>
            <a:lvl1pPr>
              <a:defRPr/>
            </a:lvl1pPr>
          </a:lstStyle>
          <a:p>
            <a:fld id="{A63896AF-693A-4149-9920-2D32CCD3BA35}" type="slidenum">
              <a:rPr lang="ru-RU" altLang="ru-RU"/>
              <a:pPr/>
              <a:t>‹#›</a:t>
            </a:fld>
            <a:endParaRPr lang="ru-RU" altLang="ru-RU"/>
          </a:p>
        </p:txBody>
      </p:sp>
    </p:spTree>
    <p:extLst>
      <p:ext uri="{BB962C8B-B14F-4D97-AF65-F5344CB8AC3E}">
        <p14:creationId xmlns:p14="http://schemas.microsoft.com/office/powerpoint/2010/main" val="3495668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0">
            <a:extLst>
              <a:ext uri="{FF2B5EF4-FFF2-40B4-BE49-F238E27FC236}">
                <a16:creationId xmlns:a16="http://schemas.microsoft.com/office/drawing/2014/main" id="{24A858F9-85CF-51A2-FF43-EF46149057D6}"/>
              </a:ext>
            </a:extLst>
          </p:cNvPr>
          <p:cNvSpPr>
            <a:spLocks noGrp="1" noChangeArrowheads="1"/>
          </p:cNvSpPr>
          <p:nvPr>
            <p:ph type="sldNum" sz="quarter" idx="10"/>
          </p:nvPr>
        </p:nvSpPr>
        <p:spPr>
          <a:ln/>
        </p:spPr>
        <p:txBody>
          <a:bodyPr/>
          <a:lstStyle>
            <a:lvl1pPr>
              <a:defRPr/>
            </a:lvl1pPr>
          </a:lstStyle>
          <a:p>
            <a:fld id="{E86EF746-FDE9-4976-8E94-BC3520A141A4}" type="slidenum">
              <a:rPr lang="ru-RU" altLang="ru-RU"/>
              <a:pPr/>
              <a:t>‹#›</a:t>
            </a:fld>
            <a:endParaRPr lang="ru-RU" altLang="ru-RU"/>
          </a:p>
        </p:txBody>
      </p:sp>
    </p:spTree>
    <p:extLst>
      <p:ext uri="{BB962C8B-B14F-4D97-AF65-F5344CB8AC3E}">
        <p14:creationId xmlns:p14="http://schemas.microsoft.com/office/powerpoint/2010/main" val="31138918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0">
            <a:extLst>
              <a:ext uri="{FF2B5EF4-FFF2-40B4-BE49-F238E27FC236}">
                <a16:creationId xmlns:a16="http://schemas.microsoft.com/office/drawing/2014/main" id="{31D5238C-FA7F-0D41-3D18-7A30700D8F04}"/>
              </a:ext>
            </a:extLst>
          </p:cNvPr>
          <p:cNvSpPr>
            <a:spLocks noGrp="1" noChangeArrowheads="1"/>
          </p:cNvSpPr>
          <p:nvPr>
            <p:ph type="sldNum" sz="quarter" idx="10"/>
          </p:nvPr>
        </p:nvSpPr>
        <p:spPr>
          <a:ln/>
        </p:spPr>
        <p:txBody>
          <a:bodyPr/>
          <a:lstStyle>
            <a:lvl1pPr>
              <a:defRPr/>
            </a:lvl1pPr>
          </a:lstStyle>
          <a:p>
            <a:fld id="{D88F86EA-39BE-4F91-935E-A561078A2D54}" type="slidenum">
              <a:rPr lang="ru-RU" altLang="ru-RU"/>
              <a:pPr/>
              <a:t>‹#›</a:t>
            </a:fld>
            <a:endParaRPr lang="ru-RU" altLang="ru-RU"/>
          </a:p>
        </p:txBody>
      </p:sp>
    </p:spTree>
    <p:extLst>
      <p:ext uri="{BB962C8B-B14F-4D97-AF65-F5344CB8AC3E}">
        <p14:creationId xmlns:p14="http://schemas.microsoft.com/office/powerpoint/2010/main" val="5408652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0">
            <a:extLst>
              <a:ext uri="{FF2B5EF4-FFF2-40B4-BE49-F238E27FC236}">
                <a16:creationId xmlns:a16="http://schemas.microsoft.com/office/drawing/2014/main" id="{BE67D44E-5CC8-386C-7ABB-081B464BA0B6}"/>
              </a:ext>
            </a:extLst>
          </p:cNvPr>
          <p:cNvSpPr>
            <a:spLocks noGrp="1" noChangeArrowheads="1"/>
          </p:cNvSpPr>
          <p:nvPr>
            <p:ph type="sldNum" sz="quarter" idx="10"/>
          </p:nvPr>
        </p:nvSpPr>
        <p:spPr>
          <a:ln/>
        </p:spPr>
        <p:txBody>
          <a:bodyPr/>
          <a:lstStyle>
            <a:lvl1pPr>
              <a:defRPr/>
            </a:lvl1pPr>
          </a:lstStyle>
          <a:p>
            <a:fld id="{028FE92F-04B7-4869-B32B-F8C597BEC72F}" type="slidenum">
              <a:rPr lang="ru-RU" altLang="ru-RU"/>
              <a:pPr/>
              <a:t>‹#›</a:t>
            </a:fld>
            <a:endParaRPr lang="ru-RU" altLang="ru-RU"/>
          </a:p>
        </p:txBody>
      </p:sp>
    </p:spTree>
    <p:extLst>
      <p:ext uri="{BB962C8B-B14F-4D97-AF65-F5344CB8AC3E}">
        <p14:creationId xmlns:p14="http://schemas.microsoft.com/office/powerpoint/2010/main" val="199703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10.12.2024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3456939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0">
            <a:extLst>
              <a:ext uri="{FF2B5EF4-FFF2-40B4-BE49-F238E27FC236}">
                <a16:creationId xmlns:a16="http://schemas.microsoft.com/office/drawing/2014/main" id="{BC2B4806-2F29-D25D-74AD-E5F3ABCA3733}"/>
              </a:ext>
            </a:extLst>
          </p:cNvPr>
          <p:cNvSpPr>
            <a:spLocks noGrp="1" noChangeArrowheads="1"/>
          </p:cNvSpPr>
          <p:nvPr>
            <p:ph type="sldNum" sz="quarter" idx="10"/>
          </p:nvPr>
        </p:nvSpPr>
        <p:spPr>
          <a:ln/>
        </p:spPr>
        <p:txBody>
          <a:bodyPr/>
          <a:lstStyle>
            <a:lvl1pPr>
              <a:defRPr/>
            </a:lvl1pPr>
          </a:lstStyle>
          <a:p>
            <a:fld id="{28075763-1EA8-4689-ABB4-78EFF20ADDFE}" type="slidenum">
              <a:rPr lang="ru-RU" altLang="ru-RU"/>
              <a:pPr/>
              <a:t>‹#›</a:t>
            </a:fld>
            <a:endParaRPr lang="ru-RU" altLang="ru-RU"/>
          </a:p>
        </p:txBody>
      </p:sp>
    </p:spTree>
    <p:extLst>
      <p:ext uri="{BB962C8B-B14F-4D97-AF65-F5344CB8AC3E}">
        <p14:creationId xmlns:p14="http://schemas.microsoft.com/office/powerpoint/2010/main" val="29095077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3A722B0C-0EE8-8CD5-8363-1DE96E7A9B81}"/>
              </a:ext>
            </a:extLst>
          </p:cNvPr>
          <p:cNvSpPr>
            <a:spLocks noGrp="1" noChangeArrowheads="1"/>
          </p:cNvSpPr>
          <p:nvPr>
            <p:ph type="sldNum" sz="quarter" idx="10"/>
          </p:nvPr>
        </p:nvSpPr>
        <p:spPr>
          <a:ln/>
        </p:spPr>
        <p:txBody>
          <a:bodyPr/>
          <a:lstStyle>
            <a:lvl1pPr>
              <a:defRPr/>
            </a:lvl1pPr>
          </a:lstStyle>
          <a:p>
            <a:fld id="{5908DA10-8888-4285-9C50-EF3129F931D3}" type="slidenum">
              <a:rPr lang="ru-RU" altLang="ru-RU"/>
              <a:pPr/>
              <a:t>‹#›</a:t>
            </a:fld>
            <a:endParaRPr lang="ru-RU" altLang="ru-RU"/>
          </a:p>
        </p:txBody>
      </p:sp>
    </p:spTree>
    <p:extLst>
      <p:ext uri="{BB962C8B-B14F-4D97-AF65-F5344CB8AC3E}">
        <p14:creationId xmlns:p14="http://schemas.microsoft.com/office/powerpoint/2010/main" val="21310277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0">
            <a:extLst>
              <a:ext uri="{FF2B5EF4-FFF2-40B4-BE49-F238E27FC236}">
                <a16:creationId xmlns:a16="http://schemas.microsoft.com/office/drawing/2014/main" id="{564796EF-CC6D-F36C-948D-167ABF68F329}"/>
              </a:ext>
            </a:extLst>
          </p:cNvPr>
          <p:cNvSpPr>
            <a:spLocks noGrp="1" noChangeArrowheads="1"/>
          </p:cNvSpPr>
          <p:nvPr>
            <p:ph type="sldNum" sz="quarter" idx="10"/>
          </p:nvPr>
        </p:nvSpPr>
        <p:spPr>
          <a:ln/>
        </p:spPr>
        <p:txBody>
          <a:bodyPr/>
          <a:lstStyle>
            <a:lvl1pPr>
              <a:defRPr/>
            </a:lvl1pPr>
          </a:lstStyle>
          <a:p>
            <a:fld id="{75510885-B582-4865-8576-2D3F4A9CFA72}" type="slidenum">
              <a:rPr lang="ru-RU" altLang="ru-RU"/>
              <a:pPr/>
              <a:t>‹#›</a:t>
            </a:fld>
            <a:endParaRPr lang="ru-RU" altLang="ru-RU"/>
          </a:p>
        </p:txBody>
      </p:sp>
    </p:spTree>
    <p:extLst>
      <p:ext uri="{BB962C8B-B14F-4D97-AF65-F5344CB8AC3E}">
        <p14:creationId xmlns:p14="http://schemas.microsoft.com/office/powerpoint/2010/main" val="1528172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0">
            <a:extLst>
              <a:ext uri="{FF2B5EF4-FFF2-40B4-BE49-F238E27FC236}">
                <a16:creationId xmlns:a16="http://schemas.microsoft.com/office/drawing/2014/main" id="{78022CDF-B6F1-A757-3A26-2E9BD969B5EB}"/>
              </a:ext>
            </a:extLst>
          </p:cNvPr>
          <p:cNvSpPr>
            <a:spLocks noGrp="1" noChangeArrowheads="1"/>
          </p:cNvSpPr>
          <p:nvPr>
            <p:ph type="sldNum" sz="quarter" idx="10"/>
          </p:nvPr>
        </p:nvSpPr>
        <p:spPr>
          <a:ln/>
        </p:spPr>
        <p:txBody>
          <a:bodyPr/>
          <a:lstStyle>
            <a:lvl1pPr>
              <a:defRPr/>
            </a:lvl1pPr>
          </a:lstStyle>
          <a:p>
            <a:fld id="{0C2FCBD7-39C8-48FB-8228-0499BE7A08C2}" type="slidenum">
              <a:rPr lang="ru-RU" altLang="ru-RU"/>
              <a:pPr/>
              <a:t>‹#›</a:t>
            </a:fld>
            <a:endParaRPr lang="ru-RU" altLang="ru-RU"/>
          </a:p>
        </p:txBody>
      </p:sp>
    </p:spTree>
    <p:extLst>
      <p:ext uri="{BB962C8B-B14F-4D97-AF65-F5344CB8AC3E}">
        <p14:creationId xmlns:p14="http://schemas.microsoft.com/office/powerpoint/2010/main" val="7045158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a:extLst>
              <a:ext uri="{FF2B5EF4-FFF2-40B4-BE49-F238E27FC236}">
                <a16:creationId xmlns:a16="http://schemas.microsoft.com/office/drawing/2014/main" id="{072465E9-78FB-5C85-29EB-F14F5C19DA4D}"/>
              </a:ext>
            </a:extLst>
          </p:cNvPr>
          <p:cNvSpPr>
            <a:spLocks noGrp="1" noChangeArrowheads="1"/>
          </p:cNvSpPr>
          <p:nvPr>
            <p:ph type="sldNum" sz="quarter" idx="10"/>
          </p:nvPr>
        </p:nvSpPr>
        <p:spPr>
          <a:ln/>
        </p:spPr>
        <p:txBody>
          <a:bodyPr/>
          <a:lstStyle>
            <a:lvl1pPr>
              <a:defRPr/>
            </a:lvl1pPr>
          </a:lstStyle>
          <a:p>
            <a:fld id="{F795C838-2593-4459-AF55-85643F44A97E}" type="slidenum">
              <a:rPr lang="ru-RU" altLang="ru-RU"/>
              <a:pPr/>
              <a:t>‹#›</a:t>
            </a:fld>
            <a:endParaRPr lang="ru-RU" altLang="ru-RU"/>
          </a:p>
        </p:txBody>
      </p:sp>
    </p:spTree>
    <p:extLst>
      <p:ext uri="{BB962C8B-B14F-4D97-AF65-F5344CB8AC3E}">
        <p14:creationId xmlns:p14="http://schemas.microsoft.com/office/powerpoint/2010/main" val="17248323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a:extLst>
              <a:ext uri="{FF2B5EF4-FFF2-40B4-BE49-F238E27FC236}">
                <a16:creationId xmlns:a16="http://schemas.microsoft.com/office/drawing/2014/main" id="{8CEF2DCC-414D-BF2E-5AB0-86E6D19D2E3B}"/>
              </a:ext>
            </a:extLst>
          </p:cNvPr>
          <p:cNvSpPr>
            <a:spLocks noGrp="1" noChangeArrowheads="1"/>
          </p:cNvSpPr>
          <p:nvPr>
            <p:ph type="sldNum" sz="quarter" idx="10"/>
          </p:nvPr>
        </p:nvSpPr>
        <p:spPr>
          <a:ln/>
        </p:spPr>
        <p:txBody>
          <a:bodyPr/>
          <a:lstStyle>
            <a:lvl1pPr>
              <a:defRPr/>
            </a:lvl1pPr>
          </a:lstStyle>
          <a:p>
            <a:fld id="{678405AA-7C6F-4BEF-B63E-42C799EA186C}" type="slidenum">
              <a:rPr lang="ru-RU" altLang="ru-RU"/>
              <a:pPr/>
              <a:t>‹#›</a:t>
            </a:fld>
            <a:endParaRPr lang="ru-RU" altLang="ru-RU"/>
          </a:p>
        </p:txBody>
      </p:sp>
    </p:spTree>
    <p:extLst>
      <p:ext uri="{BB962C8B-B14F-4D97-AF65-F5344CB8AC3E}">
        <p14:creationId xmlns:p14="http://schemas.microsoft.com/office/powerpoint/2010/main" val="34179910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0">
            <a:extLst>
              <a:ext uri="{FF2B5EF4-FFF2-40B4-BE49-F238E27FC236}">
                <a16:creationId xmlns:a16="http://schemas.microsoft.com/office/drawing/2014/main" id="{4606DB22-3EEC-300C-E18E-011635B641ED}"/>
              </a:ext>
            </a:extLst>
          </p:cNvPr>
          <p:cNvSpPr>
            <a:spLocks noGrp="1" noChangeArrowheads="1"/>
          </p:cNvSpPr>
          <p:nvPr>
            <p:ph type="sldNum" sz="quarter" idx="10"/>
          </p:nvPr>
        </p:nvSpPr>
        <p:spPr>
          <a:ln/>
        </p:spPr>
        <p:txBody>
          <a:bodyPr/>
          <a:lstStyle>
            <a:lvl1pPr>
              <a:defRPr/>
            </a:lvl1pPr>
          </a:lstStyle>
          <a:p>
            <a:fld id="{B09D493D-A6FE-4C50-92E1-F2042E024FBD}" type="slidenum">
              <a:rPr lang="ru-RU" altLang="ru-RU"/>
              <a:pPr/>
              <a:t>‹#›</a:t>
            </a:fld>
            <a:endParaRPr lang="ru-RU" altLang="ru-RU"/>
          </a:p>
        </p:txBody>
      </p:sp>
    </p:spTree>
    <p:extLst>
      <p:ext uri="{BB962C8B-B14F-4D97-AF65-F5344CB8AC3E}">
        <p14:creationId xmlns:p14="http://schemas.microsoft.com/office/powerpoint/2010/main" val="38470367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иаграмма 3"/>
          <p:cNvSpPr>
            <a:spLocks noGrp="1"/>
          </p:cNvSpPr>
          <p:nvPr>
            <p:ph type="chart" sz="half" idx="2"/>
          </p:nvPr>
        </p:nvSpPr>
        <p:spPr>
          <a:xfrm>
            <a:off x="6197600" y="1600201"/>
            <a:ext cx="5384800" cy="4525963"/>
          </a:xfrm>
        </p:spPr>
        <p:txBody>
          <a:bodyPr/>
          <a:lstStyle/>
          <a:p>
            <a:pPr lvl="0"/>
            <a:endParaRPr lang="ru-RU" noProof="0" dirty="0"/>
          </a:p>
        </p:txBody>
      </p:sp>
      <p:sp>
        <p:nvSpPr>
          <p:cNvPr id="5" name="Rectangle 10">
            <a:extLst>
              <a:ext uri="{FF2B5EF4-FFF2-40B4-BE49-F238E27FC236}">
                <a16:creationId xmlns:a16="http://schemas.microsoft.com/office/drawing/2014/main" id="{EB3A4D96-CC82-8133-9BD7-5F2CEF8138FC}"/>
              </a:ext>
            </a:extLst>
          </p:cNvPr>
          <p:cNvSpPr>
            <a:spLocks noGrp="1" noChangeArrowheads="1"/>
          </p:cNvSpPr>
          <p:nvPr>
            <p:ph type="sldNum" sz="quarter" idx="10"/>
          </p:nvPr>
        </p:nvSpPr>
        <p:spPr>
          <a:ln/>
        </p:spPr>
        <p:txBody>
          <a:bodyPr/>
          <a:lstStyle>
            <a:lvl1pPr>
              <a:defRPr/>
            </a:lvl1pPr>
          </a:lstStyle>
          <a:p>
            <a:fld id="{69563A92-8BA4-4643-B3FD-A834EC88AF12}" type="slidenum">
              <a:rPr lang="ru-RU" altLang="ru-RU"/>
              <a:pPr/>
              <a:t>‹#›</a:t>
            </a:fld>
            <a:endParaRPr lang="ru-RU" altLang="ru-RU"/>
          </a:p>
        </p:txBody>
      </p:sp>
    </p:spTree>
    <p:extLst>
      <p:ext uri="{BB962C8B-B14F-4D97-AF65-F5344CB8AC3E}">
        <p14:creationId xmlns:p14="http://schemas.microsoft.com/office/powerpoint/2010/main" val="37056633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25963"/>
          </a:xfrm>
        </p:spPr>
        <p:txBody>
          <a:bodyPr/>
          <a:lstStyle/>
          <a:p>
            <a:pPr lvl="0"/>
            <a:endParaRPr lang="ru-RU" noProof="0" dirty="0"/>
          </a:p>
        </p:txBody>
      </p:sp>
      <p:sp>
        <p:nvSpPr>
          <p:cNvPr id="4" name="Rectangle 10">
            <a:extLst>
              <a:ext uri="{FF2B5EF4-FFF2-40B4-BE49-F238E27FC236}">
                <a16:creationId xmlns:a16="http://schemas.microsoft.com/office/drawing/2014/main" id="{1F3B09FA-BC13-AE13-C871-6310F9872DB5}"/>
              </a:ext>
            </a:extLst>
          </p:cNvPr>
          <p:cNvSpPr>
            <a:spLocks noGrp="1" noChangeArrowheads="1"/>
          </p:cNvSpPr>
          <p:nvPr>
            <p:ph type="sldNum" sz="quarter" idx="10"/>
          </p:nvPr>
        </p:nvSpPr>
        <p:spPr>
          <a:ln/>
        </p:spPr>
        <p:txBody>
          <a:bodyPr/>
          <a:lstStyle>
            <a:lvl1pPr>
              <a:defRPr/>
            </a:lvl1pPr>
          </a:lstStyle>
          <a:p>
            <a:fld id="{111CD2EE-D645-41A3-93F8-B74913D999C3}" type="slidenum">
              <a:rPr lang="ru-RU" altLang="ru-RU"/>
              <a:pPr/>
              <a:t>‹#›</a:t>
            </a:fld>
            <a:endParaRPr lang="ru-RU" altLang="ru-RU"/>
          </a:p>
        </p:txBody>
      </p:sp>
    </p:spTree>
    <p:extLst>
      <p:ext uri="{BB962C8B-B14F-4D97-AF65-F5344CB8AC3E}">
        <p14:creationId xmlns:p14="http://schemas.microsoft.com/office/powerpoint/2010/main" val="37729743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639"/>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10">
            <a:extLst>
              <a:ext uri="{FF2B5EF4-FFF2-40B4-BE49-F238E27FC236}">
                <a16:creationId xmlns:a16="http://schemas.microsoft.com/office/drawing/2014/main" id="{0F72966D-92D1-9469-CE38-4E6E1F81843B}"/>
              </a:ext>
            </a:extLst>
          </p:cNvPr>
          <p:cNvSpPr>
            <a:spLocks noGrp="1" noChangeArrowheads="1"/>
          </p:cNvSpPr>
          <p:nvPr>
            <p:ph type="sldNum" sz="quarter" idx="10"/>
          </p:nvPr>
        </p:nvSpPr>
        <p:spPr>
          <a:ln/>
        </p:spPr>
        <p:txBody>
          <a:bodyPr/>
          <a:lstStyle>
            <a:lvl1pPr>
              <a:defRPr/>
            </a:lvl1pPr>
          </a:lstStyle>
          <a:p>
            <a:fld id="{283F3EAD-114A-4463-8475-D1A438AD19B1}" type="slidenum">
              <a:rPr lang="ru-RU" altLang="ru-RU"/>
              <a:pPr/>
              <a:t>‹#›</a:t>
            </a:fld>
            <a:endParaRPr lang="ru-RU" altLang="ru-RU"/>
          </a:p>
        </p:txBody>
      </p:sp>
    </p:spTree>
    <p:extLst>
      <p:ext uri="{BB962C8B-B14F-4D97-AF65-F5344CB8AC3E}">
        <p14:creationId xmlns:p14="http://schemas.microsoft.com/office/powerpoint/2010/main" val="302792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10.12.2024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2546628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3A76583B-A224-7995-139F-9B4CDC089107}"/>
              </a:ext>
            </a:extLst>
          </p:cNvPr>
          <p:cNvSpPr>
            <a:spLocks noGrp="1"/>
          </p:cNvSpPr>
          <p:nvPr>
            <p:ph type="dt" sz="half" idx="10"/>
          </p:nvPr>
        </p:nvSpPr>
        <p:spPr>
          <a:xfrm>
            <a:off x="609600" y="6356351"/>
            <a:ext cx="2844800" cy="365125"/>
          </a:xfrm>
          <a:prstGeom prst="rect">
            <a:avLst/>
          </a:prstGeom>
        </p:spPr>
        <p:txBody>
          <a:bodyPr/>
          <a:lstStyle>
            <a:lvl1pPr>
              <a:defRPr sz="1800">
                <a:solidFill>
                  <a:srgbClr val="000000"/>
                </a:solidFill>
                <a:latin typeface="Arial" charset="0"/>
                <a:ea typeface="ＭＳ Ｐゴシック" pitchFamily="34" charset="-128"/>
                <a:cs typeface="+mn-cs"/>
              </a:defRPr>
            </a:lvl1pPr>
          </a:lstStyle>
          <a:p>
            <a:pPr>
              <a:defRPr/>
            </a:pPr>
            <a:endParaRPr lang="ru-RU"/>
          </a:p>
        </p:txBody>
      </p:sp>
      <p:sp>
        <p:nvSpPr>
          <p:cNvPr id="5" name="Нижний колонтитул 4">
            <a:extLst>
              <a:ext uri="{FF2B5EF4-FFF2-40B4-BE49-F238E27FC236}">
                <a16:creationId xmlns:a16="http://schemas.microsoft.com/office/drawing/2014/main" id="{0C1374E6-894A-30A5-7078-193379629AB5}"/>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Arial" pitchFamily="34" charset="0"/>
                <a:ea typeface="MS PGothic" pitchFamily="34" charset="-128"/>
              </a:defRPr>
            </a:lvl1pPr>
          </a:lstStyle>
          <a:p>
            <a:pPr>
              <a:defRPr/>
            </a:pPr>
            <a:r>
              <a:rPr lang="ru-RU"/>
              <a:t>@Толстобоков О.Н. </a:t>
            </a:r>
          </a:p>
        </p:txBody>
      </p:sp>
      <p:sp>
        <p:nvSpPr>
          <p:cNvPr id="6" name="Номер слайда 5">
            <a:extLst>
              <a:ext uri="{FF2B5EF4-FFF2-40B4-BE49-F238E27FC236}">
                <a16:creationId xmlns:a16="http://schemas.microsoft.com/office/drawing/2014/main" id="{F0A5BFF9-FA2E-565D-5776-1E0B604DDDA7}"/>
              </a:ext>
            </a:extLst>
          </p:cNvPr>
          <p:cNvSpPr>
            <a:spLocks noGrp="1"/>
          </p:cNvSpPr>
          <p:nvPr>
            <p:ph type="sldNum" sz="quarter" idx="12"/>
          </p:nvPr>
        </p:nvSpPr>
        <p:spPr/>
        <p:txBody>
          <a:bodyPr/>
          <a:lstStyle>
            <a:lvl1pPr>
              <a:defRPr/>
            </a:lvl1pPr>
          </a:lstStyle>
          <a:p>
            <a:fld id="{47EABD33-3DB4-4573-BDEB-A372D04FDFF7}" type="slidenum">
              <a:rPr lang="ru-RU" altLang="ru-RU"/>
              <a:pPr/>
              <a:t>‹#›</a:t>
            </a:fld>
            <a:endParaRPr lang="ru-RU" altLang="ru-RU"/>
          </a:p>
        </p:txBody>
      </p:sp>
    </p:spTree>
    <p:extLst>
      <p:ext uri="{BB962C8B-B14F-4D97-AF65-F5344CB8AC3E}">
        <p14:creationId xmlns:p14="http://schemas.microsoft.com/office/powerpoint/2010/main" val="308224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2.jpe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4.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7.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image" Target="../media/image2.jpe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2FFD1-FA6F-42C3-BA12-DC2C2C1F2EEE}" type="datetimeFigureOut">
              <a:rPr lang="ru-RU" smtClean="0"/>
              <a:t>10.12.2024</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DA608-35A8-44E0-9F82-581EAE50B9B7}" type="slidenum">
              <a:rPr lang="ru-RU" smtClean="0"/>
              <a:t>‹#›</a:t>
            </a:fld>
            <a:endParaRPr lang="ru-RU"/>
          </a:p>
        </p:txBody>
      </p:sp>
    </p:spTree>
    <p:extLst>
      <p:ext uri="{BB962C8B-B14F-4D97-AF65-F5344CB8AC3E}">
        <p14:creationId xmlns:p14="http://schemas.microsoft.com/office/powerpoint/2010/main" val="2646073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ctr" anchorCtr="0" compatLnSpc="1">
            <a:prstTxWarp prst="textNoShape">
              <a:avLst/>
            </a:prstTxWarp>
          </a:bodyPr>
          <a:lstStyle/>
          <a:p>
            <a:pPr lvl="0"/>
            <a:r>
              <a:rPr lang="ru-RU" altLang="ru-RU"/>
              <a:t>Образец заголовка</a:t>
            </a:r>
          </a:p>
        </p:txBody>
      </p:sp>
      <p:sp>
        <p:nvSpPr>
          <p:cNvPr id="22531"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defTabSz="914133" eaLnBrk="1" hangingPunct="1">
              <a:defRPr sz="1400">
                <a:solidFill>
                  <a:srgbClr val="000000"/>
                </a:solidFill>
                <a:latin typeface="Arial" charset="0"/>
              </a:defRPr>
            </a:lvl1pPr>
          </a:lstStyle>
          <a:p>
            <a:pPr marL="0" marR="0" lvl="0" indent="0" algn="l" defTabSz="914133"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ctr" defTabSz="914133" eaLnBrk="1" hangingPunct="1">
              <a:defRPr sz="1400">
                <a:solidFill>
                  <a:srgbClr val="000000"/>
                </a:solidFill>
                <a:latin typeface="Arial" charset="0"/>
              </a:defRPr>
            </a:lvl1pPr>
          </a:lstStyle>
          <a:p>
            <a:pPr marL="0" marR="0" lvl="0" indent="0" algn="ctr" defTabSz="914133"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r" defTabSz="914133" eaLnBrk="1" hangingPunct="1">
              <a:defRPr sz="1400">
                <a:solidFill>
                  <a:srgbClr val="000000"/>
                </a:solidFill>
                <a:latin typeface="Arial"/>
              </a:defRPr>
            </a:lvl1pPr>
          </a:lstStyle>
          <a:p>
            <a:pPr marL="0" marR="0" lvl="0" indent="0" algn="r" defTabSz="914133" rtl="0" eaLnBrk="1" fontAlgn="base" latinLnBrk="0" hangingPunct="1">
              <a:lnSpc>
                <a:spcPct val="100000"/>
              </a:lnSpc>
              <a:spcBef>
                <a:spcPct val="0"/>
              </a:spcBef>
              <a:spcAft>
                <a:spcPct val="0"/>
              </a:spcAft>
              <a:buClrTx/>
              <a:buSzTx/>
              <a:buFontTx/>
              <a:buNone/>
              <a:tabLst/>
              <a:defRPr/>
            </a:pPr>
            <a:fld id="{F61C1B9C-5BF3-4FAB-B502-36DCD41294A0}"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133"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7669443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68" algn="ctr" rtl="0" fontAlgn="base">
        <a:spcBef>
          <a:spcPct val="0"/>
        </a:spcBef>
        <a:spcAft>
          <a:spcPct val="0"/>
        </a:spcAft>
        <a:defRPr sz="4400">
          <a:solidFill>
            <a:schemeClr val="tx2"/>
          </a:solidFill>
          <a:latin typeface="Arial" charset="0"/>
        </a:defRPr>
      </a:lvl6pPr>
      <a:lvl7pPr marL="914133" algn="ctr" rtl="0" fontAlgn="base">
        <a:spcBef>
          <a:spcPct val="0"/>
        </a:spcBef>
        <a:spcAft>
          <a:spcPct val="0"/>
        </a:spcAft>
        <a:defRPr sz="4400">
          <a:solidFill>
            <a:schemeClr val="tx2"/>
          </a:solidFill>
          <a:latin typeface="Arial" charset="0"/>
        </a:defRPr>
      </a:lvl7pPr>
      <a:lvl8pPr marL="1371200" algn="ctr" rtl="0" fontAlgn="base">
        <a:spcBef>
          <a:spcPct val="0"/>
        </a:spcBef>
        <a:spcAft>
          <a:spcPct val="0"/>
        </a:spcAft>
        <a:defRPr sz="4400">
          <a:solidFill>
            <a:schemeClr val="tx2"/>
          </a:solidFill>
          <a:latin typeface="Arial" charset="0"/>
        </a:defRPr>
      </a:lvl8pPr>
      <a:lvl9pPr marL="182826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867" indent="-228533" algn="l" rtl="0" fontAlgn="base">
        <a:spcBef>
          <a:spcPct val="20000"/>
        </a:spcBef>
        <a:spcAft>
          <a:spcPct val="0"/>
        </a:spcAft>
        <a:buChar char="»"/>
        <a:defRPr sz="2000">
          <a:solidFill>
            <a:schemeClr val="tx1"/>
          </a:solidFill>
          <a:latin typeface="+mn-lt"/>
        </a:defRPr>
      </a:lvl6pPr>
      <a:lvl7pPr marL="2970933" indent="-228533" algn="l" rtl="0" fontAlgn="base">
        <a:spcBef>
          <a:spcPct val="20000"/>
        </a:spcBef>
        <a:spcAft>
          <a:spcPct val="0"/>
        </a:spcAft>
        <a:buChar char="»"/>
        <a:defRPr sz="2000">
          <a:solidFill>
            <a:schemeClr val="tx1"/>
          </a:solidFill>
          <a:latin typeface="+mn-lt"/>
        </a:defRPr>
      </a:lvl7pPr>
      <a:lvl8pPr marL="3428000" indent="-228533" algn="l" rtl="0" fontAlgn="base">
        <a:spcBef>
          <a:spcPct val="20000"/>
        </a:spcBef>
        <a:spcAft>
          <a:spcPct val="0"/>
        </a:spcAft>
        <a:buChar char="»"/>
        <a:defRPr sz="2000">
          <a:solidFill>
            <a:schemeClr val="tx1"/>
          </a:solidFill>
          <a:latin typeface="+mn-lt"/>
        </a:defRPr>
      </a:lvl8pPr>
      <a:lvl9pPr marL="3885066" indent="-22853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133" rtl="0" eaLnBrk="1" latinLnBrk="0" hangingPunct="1">
        <a:defRPr sz="1800" kern="1200">
          <a:solidFill>
            <a:schemeClr val="tx1"/>
          </a:solidFill>
          <a:latin typeface="+mn-lt"/>
          <a:ea typeface="+mn-ea"/>
          <a:cs typeface="+mn-cs"/>
        </a:defRPr>
      </a:lvl1pPr>
      <a:lvl2pPr marL="457068" algn="l" defTabSz="914133" rtl="0" eaLnBrk="1" latinLnBrk="0" hangingPunct="1">
        <a:defRPr sz="1800" kern="1200">
          <a:solidFill>
            <a:schemeClr val="tx1"/>
          </a:solidFill>
          <a:latin typeface="+mn-lt"/>
          <a:ea typeface="+mn-ea"/>
          <a:cs typeface="+mn-cs"/>
        </a:defRPr>
      </a:lvl2pPr>
      <a:lvl3pPr marL="914133" algn="l" defTabSz="914133" rtl="0" eaLnBrk="1" latinLnBrk="0" hangingPunct="1">
        <a:defRPr sz="1800" kern="1200">
          <a:solidFill>
            <a:schemeClr val="tx1"/>
          </a:solidFill>
          <a:latin typeface="+mn-lt"/>
          <a:ea typeface="+mn-ea"/>
          <a:cs typeface="+mn-cs"/>
        </a:defRPr>
      </a:lvl3pPr>
      <a:lvl4pPr marL="1371200" algn="l" defTabSz="914133" rtl="0" eaLnBrk="1" latinLnBrk="0" hangingPunct="1">
        <a:defRPr sz="1800" kern="1200">
          <a:solidFill>
            <a:schemeClr val="tx1"/>
          </a:solidFill>
          <a:latin typeface="+mn-lt"/>
          <a:ea typeface="+mn-ea"/>
          <a:cs typeface="+mn-cs"/>
        </a:defRPr>
      </a:lvl4pPr>
      <a:lvl5pPr marL="1828267" algn="l" defTabSz="914133" rtl="0" eaLnBrk="1" latinLnBrk="0" hangingPunct="1">
        <a:defRPr sz="1800" kern="1200">
          <a:solidFill>
            <a:schemeClr val="tx1"/>
          </a:solidFill>
          <a:latin typeface="+mn-lt"/>
          <a:ea typeface="+mn-ea"/>
          <a:cs typeface="+mn-cs"/>
        </a:defRPr>
      </a:lvl5pPr>
      <a:lvl6pPr marL="2285333" algn="l" defTabSz="914133" rtl="0" eaLnBrk="1" latinLnBrk="0" hangingPunct="1">
        <a:defRPr sz="1800" kern="1200">
          <a:solidFill>
            <a:schemeClr val="tx1"/>
          </a:solidFill>
          <a:latin typeface="+mn-lt"/>
          <a:ea typeface="+mn-ea"/>
          <a:cs typeface="+mn-cs"/>
        </a:defRPr>
      </a:lvl6pPr>
      <a:lvl7pPr marL="2742399" algn="l" defTabSz="914133" rtl="0" eaLnBrk="1" latinLnBrk="0" hangingPunct="1">
        <a:defRPr sz="1800" kern="1200">
          <a:solidFill>
            <a:schemeClr val="tx1"/>
          </a:solidFill>
          <a:latin typeface="+mn-lt"/>
          <a:ea typeface="+mn-ea"/>
          <a:cs typeface="+mn-cs"/>
        </a:defRPr>
      </a:lvl7pPr>
      <a:lvl8pPr marL="3199466" algn="l" defTabSz="914133" rtl="0" eaLnBrk="1" latinLnBrk="0" hangingPunct="1">
        <a:defRPr sz="1800" kern="1200">
          <a:solidFill>
            <a:schemeClr val="tx1"/>
          </a:solidFill>
          <a:latin typeface="+mn-lt"/>
          <a:ea typeface="+mn-ea"/>
          <a:cs typeface="+mn-cs"/>
        </a:defRPr>
      </a:lvl8pPr>
      <a:lvl9pPr marL="3656532" algn="l" defTabSz="9141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Заголовок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23555"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anose="020F0502020204030204" pitchFamily="34" charset="0"/>
              </a:defRPr>
            </a:lvl1pPr>
          </a:lstStyle>
          <a:p>
            <a:pPr fontAlgn="base">
              <a:spcBef>
                <a:spcPct val="0"/>
              </a:spcBef>
              <a:spcAft>
                <a:spcPct val="0"/>
              </a:spcAft>
              <a:defRPr/>
            </a:pPr>
            <a:fld id="{15EC1296-9186-47C8-B271-F52201C7A9E7}" type="datetimeFigureOut">
              <a:rPr lang="ru-RU" altLang="ru-RU" smtClean="0"/>
              <a:pPr fontAlgn="base">
                <a:spcBef>
                  <a:spcPct val="0"/>
                </a:spcBef>
                <a:spcAft>
                  <a:spcPct val="0"/>
                </a:spcAft>
                <a:defRPr/>
              </a:pPr>
              <a:t>10.12.2024</a:t>
            </a:fld>
            <a:endParaRPr lang="ru-RU" altLang="ru-RU"/>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panose="020F0502020204030204" pitchFamily="34" charset="0"/>
              </a:defRPr>
            </a:lvl1pPr>
          </a:lstStyle>
          <a:p>
            <a:pPr fontAlgn="base">
              <a:spcBef>
                <a:spcPct val="0"/>
              </a:spcBef>
              <a:spcAft>
                <a:spcPct val="0"/>
              </a:spcAft>
              <a:defRPr/>
            </a:pPr>
            <a:endParaRPr lang="ru-RU" altLang="ru-RU"/>
          </a:p>
        </p:txBody>
      </p:sp>
      <p:sp>
        <p:nvSpPr>
          <p:cNvPr id="6" name="Номер слайда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fontAlgn="base">
              <a:spcBef>
                <a:spcPct val="0"/>
              </a:spcBef>
              <a:spcAft>
                <a:spcPct val="0"/>
              </a:spcAft>
              <a:defRPr/>
            </a:pPr>
            <a:fld id="{4A432282-D8C8-4AC6-AE1B-21C348425C68}"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07080842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5116247-1305-2EEE-32DF-AAC566AFC36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44DE1EFE-5C05-DB4E-C5AE-D9737D1279A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pic>
        <p:nvPicPr>
          <p:cNvPr id="1028" name="Picture 8" descr="пр2">
            <a:extLst>
              <a:ext uri="{FF2B5EF4-FFF2-40B4-BE49-F238E27FC236}">
                <a16:creationId xmlns:a16="http://schemas.microsoft.com/office/drawing/2014/main" id="{0320A8D3-6BC6-7907-4854-7A13496741E0}"/>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6624638"/>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9" descr="пр 1">
            <a:extLst>
              <a:ext uri="{FF2B5EF4-FFF2-40B4-BE49-F238E27FC236}">
                <a16:creationId xmlns:a16="http://schemas.microsoft.com/office/drawing/2014/main" id="{02C25DF3-985E-7D6B-9F33-F75287EA9325}"/>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2192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a:extLst>
              <a:ext uri="{FF2B5EF4-FFF2-40B4-BE49-F238E27FC236}">
                <a16:creationId xmlns:a16="http://schemas.microsoft.com/office/drawing/2014/main" id="{7653F17D-B1CF-3936-FAF9-15C1E29DF845}"/>
              </a:ext>
            </a:extLst>
          </p:cNvPr>
          <p:cNvSpPr>
            <a:spLocks noGrp="1" noChangeArrowheads="1"/>
          </p:cNvSpPr>
          <p:nvPr>
            <p:ph type="sldNum" sz="quarter" idx="4"/>
          </p:nvPr>
        </p:nvSpPr>
        <p:spPr bwMode="auto">
          <a:xfrm>
            <a:off x="9395884" y="6580188"/>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bg1"/>
                </a:solidFill>
                <a:latin typeface="Arial" panose="020B0604020202020204" pitchFamily="34" charset="0"/>
              </a:defRPr>
            </a:lvl1pPr>
          </a:lstStyle>
          <a:p>
            <a:fld id="{1F2E2288-30F2-4EEF-8605-3BFB78A3B87B}" type="slidenum">
              <a:rPr lang="ru-RU" altLang="ru-RU"/>
              <a:pPr/>
              <a:t>‹#›</a:t>
            </a:fld>
            <a:endParaRPr lang="ru-RU" altLang="ru-RU"/>
          </a:p>
        </p:txBody>
      </p:sp>
    </p:spTree>
    <p:extLst>
      <p:ext uri="{BB962C8B-B14F-4D97-AF65-F5344CB8AC3E}">
        <p14:creationId xmlns:p14="http://schemas.microsoft.com/office/powerpoint/2010/main" val="30593615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hf sldNum="0" hdr="0" dt="0"/>
  <p:txStyles>
    <p:titleStyle>
      <a:lvl1pPr algn="ctr" rtl="0" eaLnBrk="0" fontAlgn="base" hangingPunct="0">
        <a:spcBef>
          <a:spcPct val="0"/>
        </a:spcBef>
        <a:spcAft>
          <a:spcPct val="0"/>
        </a:spcAft>
        <a:defRPr sz="4400">
          <a:solidFill>
            <a:srgbClr val="333399"/>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333399"/>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rgbClr val="333399"/>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rgbClr val="333399"/>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rgbClr val="333399"/>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F7F6F5-5A42-4222-AE51-A35F27077F52}"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2F8DF8-EDAC-4226-99E2-E70C405449E4}"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941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600FB1-2ED6-DEA6-DAE7-EA1E4F2E1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29CE3A7-0DCC-9777-F1C9-F74EC7C5F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3149CB-F776-793F-88AB-076483704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040A8-EBDB-4771-AB9A-795008D58E01}" type="datetimeFigureOut">
              <a:rPr lang="ru-RU" smtClean="0"/>
              <a:t>10.12.2024</a:t>
            </a:fld>
            <a:endParaRPr lang="ru-RU"/>
          </a:p>
        </p:txBody>
      </p:sp>
      <p:sp>
        <p:nvSpPr>
          <p:cNvPr id="5" name="Нижний колонтитул 4">
            <a:extLst>
              <a:ext uri="{FF2B5EF4-FFF2-40B4-BE49-F238E27FC236}">
                <a16:creationId xmlns:a16="http://schemas.microsoft.com/office/drawing/2014/main" id="{1D13F107-2043-8B5D-FA6C-22B5589A8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AB7FAA5-08D9-55F4-0631-7291BEBF0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8CD31-2C28-4275-B757-62316398FF1D}" type="slidenum">
              <a:rPr lang="ru-RU" smtClean="0"/>
              <a:t>‹#›</a:t>
            </a:fld>
            <a:endParaRPr lang="ru-RU"/>
          </a:p>
        </p:txBody>
      </p:sp>
    </p:spTree>
    <p:extLst>
      <p:ext uri="{BB962C8B-B14F-4D97-AF65-F5344CB8AC3E}">
        <p14:creationId xmlns:p14="http://schemas.microsoft.com/office/powerpoint/2010/main" val="41747371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FF78F52-E382-DD51-EFCB-C3AA2490657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2051" name="Rectangle 3">
            <a:extLst>
              <a:ext uri="{FF2B5EF4-FFF2-40B4-BE49-F238E27FC236}">
                <a16:creationId xmlns:a16="http://schemas.microsoft.com/office/drawing/2014/main" id="{F079DCCA-A66C-2D90-8BE6-5462EA5C3FA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pic>
        <p:nvPicPr>
          <p:cNvPr id="2052" name="Picture 8" descr="пр2">
            <a:extLst>
              <a:ext uri="{FF2B5EF4-FFF2-40B4-BE49-F238E27FC236}">
                <a16:creationId xmlns:a16="http://schemas.microsoft.com/office/drawing/2014/main" id="{B150326C-DD93-B8B0-70E8-D5E617D6225B}"/>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6624638"/>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пр 1">
            <a:extLst>
              <a:ext uri="{FF2B5EF4-FFF2-40B4-BE49-F238E27FC236}">
                <a16:creationId xmlns:a16="http://schemas.microsoft.com/office/drawing/2014/main" id="{09F204B3-94E8-ADC0-1F94-BDBC0E22FA1E}"/>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2192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a:extLst>
              <a:ext uri="{FF2B5EF4-FFF2-40B4-BE49-F238E27FC236}">
                <a16:creationId xmlns:a16="http://schemas.microsoft.com/office/drawing/2014/main" id="{BBAA522A-5E4C-45FB-C528-B3F03B8F94D8}"/>
              </a:ext>
            </a:extLst>
          </p:cNvPr>
          <p:cNvSpPr>
            <a:spLocks noGrp="1" noChangeArrowheads="1"/>
          </p:cNvSpPr>
          <p:nvPr>
            <p:ph type="sldNum" sz="quarter" idx="4"/>
          </p:nvPr>
        </p:nvSpPr>
        <p:spPr bwMode="auto">
          <a:xfrm>
            <a:off x="9395884" y="6580188"/>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FFFFFF"/>
                </a:solidFill>
                <a:latin typeface="Arial" panose="020B0604020202020204" pitchFamily="34" charset="0"/>
                <a:ea typeface="MS PGothic" panose="020B0600070205080204" pitchFamily="34" charset="-128"/>
              </a:defRPr>
            </a:lvl1pPr>
          </a:lstStyle>
          <a:p>
            <a:fld id="{1F7C0A15-4979-4FCA-9694-CE29F5A53179}" type="slidenum">
              <a:rPr lang="ru-RU" altLang="ru-RU"/>
              <a:pPr/>
              <a:t>‹#›</a:t>
            </a:fld>
            <a:endParaRPr lang="ru-RU" altLang="ru-RU"/>
          </a:p>
        </p:txBody>
      </p:sp>
    </p:spTree>
    <p:extLst>
      <p:ext uri="{BB962C8B-B14F-4D97-AF65-F5344CB8AC3E}">
        <p14:creationId xmlns:p14="http://schemas.microsoft.com/office/powerpoint/2010/main" val="347195765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hf sldNum="0" hdr="0" dt="0"/>
  <p:txStyles>
    <p:titleStyle>
      <a:lvl1pPr algn="ctr" rtl="0" eaLnBrk="0" fontAlgn="base" hangingPunct="0">
        <a:spcBef>
          <a:spcPct val="0"/>
        </a:spcBef>
        <a:spcAft>
          <a:spcPct val="0"/>
        </a:spcAft>
        <a:defRPr sz="4400">
          <a:solidFill>
            <a:srgbClr val="333399"/>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rgbClr val="333399"/>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4400">
          <a:solidFill>
            <a:srgbClr val="333399"/>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4400">
          <a:solidFill>
            <a:srgbClr val="333399"/>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4400">
          <a:solidFill>
            <a:srgbClr val="333399"/>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rgbClr val="333399"/>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rgbClr val="333399"/>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rgbClr val="333399"/>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rgbClr val="333399"/>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igzgo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1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1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1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1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8.xml.rels><?xml version="1.0" encoding="UTF-8" standalone="yes"?>
<Relationships xmlns="http://schemas.openxmlformats.org/package/2006/relationships"><Relationship Id="rId2" Type="http://schemas.openxmlformats.org/officeDocument/2006/relationships/hyperlink" Target="mailto:igzgos@gmail.com"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hyperlink" Target="https://minfin.gov.ru/ru/document?id_4=308523-proekt_postanovleniya_pravitelstva_rossiiskoi_federatsii_o_merakh_po_predostavleniyu_natsionalnogo_rezhima_pri_osushchestvlenii_zakupok_tovarov_rabot_uslug_dlya_obespecheniya_gosudarstvennykh_i_munitsipalnykh_nuzhd_zakupok_tovarov_rabot_uslug_otdelnymi_vidami_yuridicheskikh_lits_ob_izmenenii_i_priznanii_utrativshimi_silu_nekotorykh_aktov_pravitelstva_rossiiskoi_federatsii" TargetMode="External"/><Relationship Id="rId2" Type="http://schemas.openxmlformats.org/officeDocument/2006/relationships/image" Target="../media/image11.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hyperlink" Target="https://base.garant.ru/12125267/a3c17d6c9dbc6aacfc7bd36ed0017ec3/#block_143204" TargetMode="External"/><Relationship Id="rId2" Type="http://schemas.openxmlformats.org/officeDocument/2006/relationships/hyperlink" Target="https://base.garant.ru/12125267/a3c17d6c9dbc6aacfc7bd36ed0017ec3/#block_140321" TargetMode="External"/><Relationship Id="rId1" Type="http://schemas.openxmlformats.org/officeDocument/2006/relationships/slideLayout" Target="../slideLayouts/slideLayout2.xml"/><Relationship Id="rId4" Type="http://schemas.openxmlformats.org/officeDocument/2006/relationships/hyperlink" Target="https://base.garant.ru/12148517/9d78f2e21a0e8d6e5a75ac4e4a939832/#block_1104"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hyperlink" Target="https://base.garant.ru/12125267/a3c17d6c9dbc6aacfc7bd36ed0017ec3/#block_140322"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3.xml.rels><?xml version="1.0" encoding="UTF-8" standalone="yes"?>
<Relationships xmlns="http://schemas.openxmlformats.org/package/2006/relationships"><Relationship Id="rId2" Type="http://schemas.openxmlformats.org/officeDocument/2006/relationships/hyperlink" Target="https://internet.garant.ru/" TargetMode="External"/><Relationship Id="rId1" Type="http://schemas.openxmlformats.org/officeDocument/2006/relationships/slideLayout" Target="../slideLayouts/slideLayout6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44FAF11-3DAE-4654-BE44-0AAB501278CD}"/>
              </a:ext>
            </a:extLst>
          </p:cNvPr>
          <p:cNvSpPr/>
          <p:nvPr/>
        </p:nvSpPr>
        <p:spPr>
          <a:xfrm>
            <a:off x="0" y="6425859"/>
            <a:ext cx="12192000" cy="4321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3E4828B6-D43D-4675-934F-57B580BB9923}"/>
              </a:ext>
            </a:extLst>
          </p:cNvPr>
          <p:cNvSpPr>
            <a:spLocks noGrp="1"/>
          </p:cNvSpPr>
          <p:nvPr>
            <p:ph type="ctrTitle"/>
          </p:nvPr>
        </p:nvSpPr>
        <p:spPr>
          <a:xfrm>
            <a:off x="1399713" y="1267820"/>
            <a:ext cx="9697374" cy="984877"/>
          </a:xfrm>
        </p:spPr>
        <p:txBody>
          <a:bodyPr>
            <a:noAutofit/>
          </a:bodyPr>
          <a:lstStyle/>
          <a:p>
            <a:r>
              <a:rPr lang="ru-RU" sz="3600" dirty="0">
                <a:solidFill>
                  <a:srgbClr val="0070C0"/>
                </a:solidFill>
              </a:rPr>
              <a:t>«Основные нарушения при проведении закупок, влекущие ограничение конкуренции. </a:t>
            </a:r>
            <a:br>
              <a:rPr lang="ru-RU" sz="3600" dirty="0">
                <a:solidFill>
                  <a:srgbClr val="0070C0"/>
                </a:solidFill>
              </a:rPr>
            </a:br>
            <a:r>
              <a:rPr lang="ru-RU" sz="3600" dirty="0">
                <a:solidFill>
                  <a:srgbClr val="0070C0"/>
                </a:solidFill>
              </a:rPr>
              <a:t>Меры по увеличению конкуренции»</a:t>
            </a:r>
          </a:p>
        </p:txBody>
      </p:sp>
      <p:sp>
        <p:nvSpPr>
          <p:cNvPr id="5" name="TextBox 4">
            <a:extLst>
              <a:ext uri="{FF2B5EF4-FFF2-40B4-BE49-F238E27FC236}">
                <a16:creationId xmlns:a16="http://schemas.microsoft.com/office/drawing/2014/main" id="{8D19F247-60B9-4D51-8755-B5D860344421}"/>
              </a:ext>
            </a:extLst>
          </p:cNvPr>
          <p:cNvSpPr txBox="1"/>
          <p:nvPr/>
        </p:nvSpPr>
        <p:spPr>
          <a:xfrm>
            <a:off x="278934" y="6425859"/>
            <a:ext cx="11826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Трефилова Татьяна Николаевна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e-mail: igzgos@gmail.com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3" name="Рисунок 2">
            <a:extLst>
              <a:ext uri="{FF2B5EF4-FFF2-40B4-BE49-F238E27FC236}">
                <a16:creationId xmlns:a16="http://schemas.microsoft.com/office/drawing/2014/main" id="{0123546B-B89F-9A74-BFED-16706D77C7F6}"/>
              </a:ext>
            </a:extLst>
          </p:cNvPr>
          <p:cNvPicPr>
            <a:picLocks noChangeAspect="1"/>
          </p:cNvPicPr>
          <p:nvPr/>
        </p:nvPicPr>
        <p:blipFill>
          <a:blip r:embed="rId3"/>
          <a:stretch>
            <a:fillRect/>
          </a:stretch>
        </p:blipFill>
        <p:spPr>
          <a:xfrm>
            <a:off x="6096000" y="4493470"/>
            <a:ext cx="6102625" cy="1597290"/>
          </a:xfrm>
          <a:prstGeom prst="rect">
            <a:avLst/>
          </a:prstGeom>
        </p:spPr>
      </p:pic>
    </p:spTree>
    <p:extLst>
      <p:ext uri="{BB962C8B-B14F-4D97-AF65-F5344CB8AC3E}">
        <p14:creationId xmlns:p14="http://schemas.microsoft.com/office/powerpoint/2010/main" val="97995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BC055-3C84-D5D8-7B62-2E25C2DC042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4785BE-7C33-9DDB-EB49-B77389975714}"/>
              </a:ext>
            </a:extLst>
          </p:cNvPr>
          <p:cNvSpPr>
            <a:spLocks noGrp="1"/>
          </p:cNvSpPr>
          <p:nvPr>
            <p:ph type="title"/>
          </p:nvPr>
        </p:nvSpPr>
        <p:spPr>
          <a:xfrm>
            <a:off x="651769" y="0"/>
            <a:ext cx="10515600" cy="398355"/>
          </a:xfrm>
        </p:spPr>
        <p:txBody>
          <a:bodyPr>
            <a:noAutofit/>
          </a:bodyPr>
          <a:lstStyle/>
          <a:p>
            <a:r>
              <a:rPr lang="ru-RU" sz="2400" dirty="0">
                <a:solidFill>
                  <a:srgbClr val="FF0000"/>
                </a:solidFill>
              </a:rPr>
              <a:t>Пример (1 из 4)</a:t>
            </a:r>
          </a:p>
        </p:txBody>
      </p:sp>
      <p:sp>
        <p:nvSpPr>
          <p:cNvPr id="3" name="Объект 2">
            <a:extLst>
              <a:ext uri="{FF2B5EF4-FFF2-40B4-BE49-F238E27FC236}">
                <a16:creationId xmlns:a16="http://schemas.microsoft.com/office/drawing/2014/main" id="{3AC058BF-D80C-6B95-BB2F-AE7741212895}"/>
              </a:ext>
            </a:extLst>
          </p:cNvPr>
          <p:cNvSpPr>
            <a:spLocks noGrp="1"/>
          </p:cNvSpPr>
          <p:nvPr>
            <p:ph idx="1"/>
          </p:nvPr>
        </p:nvSpPr>
        <p:spPr>
          <a:xfrm>
            <a:off x="241175" y="398355"/>
            <a:ext cx="11841333" cy="6313162"/>
          </a:xfrm>
        </p:spPr>
        <p:txBody>
          <a:bodyPr>
            <a:noAutofit/>
          </a:bodyPr>
          <a:lstStyle/>
          <a:p>
            <a:pPr marL="0" indent="0" algn="ctr">
              <a:lnSpc>
                <a:spcPct val="120000"/>
              </a:lnSpc>
              <a:buNone/>
            </a:pPr>
            <a:r>
              <a:rPr lang="ru-RU" sz="1600" b="1" dirty="0"/>
              <a:t>Апелляционное определение СК по уголовным делам Костромского областного суда от 27 октября 2023 г. по делу N 22-811/2023 (оставить в силе Приговор Октябрьского районного суда г. Владимира от 30 марта 2023 года, согласно которого – см. ниже…)</a:t>
            </a:r>
          </a:p>
          <a:p>
            <a:pPr>
              <a:lnSpc>
                <a:spcPct val="100000"/>
              </a:lnSpc>
              <a:spcBef>
                <a:spcPts val="600"/>
              </a:spcBef>
            </a:pPr>
            <a:r>
              <a:rPr lang="ru-RU" sz="1600" dirty="0"/>
              <a:t>Рассматривается апелляционная жалоба </a:t>
            </a:r>
            <a:r>
              <a:rPr lang="ru-RU" sz="1600" dirty="0" err="1"/>
              <a:t>Годунина</a:t>
            </a:r>
            <a:r>
              <a:rPr lang="ru-RU" sz="1600" dirty="0"/>
              <a:t> Р.С, осужденного  по ч. 4, ч. 5 ст. 33, п. "а, в" ч. 2 ст. 178 УК РФ с применением ст. 64 УК РФ к штрафу в размере 200 000 рублей. А также Головина Р.В., осужденного по п. "а, в" ч. 2 ст. 178 УК РФ с применением ст. 64 УК РФ к штрафу в размере 150 000 рублей.</a:t>
            </a:r>
          </a:p>
          <a:p>
            <a:pPr>
              <a:lnSpc>
                <a:spcPct val="100000"/>
              </a:lnSpc>
              <a:spcBef>
                <a:spcPts val="600"/>
              </a:spcBef>
            </a:pPr>
            <a:r>
              <a:rPr lang="ru-RU" sz="1600" dirty="0"/>
              <a:t>Судом первой инстанции </a:t>
            </a:r>
            <a:r>
              <a:rPr lang="ru-RU" sz="1600" dirty="0" err="1"/>
              <a:t>Годунин</a:t>
            </a:r>
            <a:r>
              <a:rPr lang="ru-RU" sz="1600" dirty="0"/>
              <a:t> Р.С. признан виновным в том, что при подробно изложенных в приговоре суда обстоятельствах, являясь должностным лицом, занимая </a:t>
            </a:r>
            <a:r>
              <a:rPr lang="ru-RU" sz="1600" u="sng" dirty="0"/>
              <a:t>государственную должность заместителя губернатора Владимирской области</a:t>
            </a:r>
            <a:r>
              <a:rPr lang="ru-RU" sz="1600" dirty="0"/>
              <a:t>, 05 ноября 2020 года в первой половине дня не позднее 13 часов, руководствуясь ложно понятыми интересами службы, основанными на допускаемой возможности использования незаконных действий в целях обеспечения победы подконтрольного ему и возглавляемого Головиным Р.В. государственного унитарного предприятия Владимирской области "Дорожно-строительное управление N 3" (далее - ГУП "ДСУ-3) в аукционе на выполнение строительно-монтажных работ на объекте "Строительство автомобильной дороги "</a:t>
            </a:r>
            <a:r>
              <a:rPr lang="ru-RU" sz="1600" dirty="0" err="1"/>
              <a:t>Рпенский</a:t>
            </a:r>
            <a:r>
              <a:rPr lang="ru-RU" sz="1600" dirty="0"/>
              <a:t> проезд" в г. Владимире", реализуя умысел, направленный на ограничение конкуренции, совершил ряд противоправных действий, которые привели к заключению между участниками указанного аукциона - ГУП "ДСУ-3" и ЗАО "МНК-ГРУПП" ограничивающего конкуренцию соглашения (картеля), запрещенного в соответствии с антимонопольным законодательством РФ, а именно:</a:t>
            </a:r>
          </a:p>
          <a:p>
            <a:pPr>
              <a:lnSpc>
                <a:spcPct val="100000"/>
              </a:lnSpc>
              <a:spcBef>
                <a:spcPts val="600"/>
              </a:spcBef>
            </a:pPr>
            <a:r>
              <a:rPr lang="ru-RU" sz="1600" dirty="0"/>
              <a:t>используя свое должностное влияние, дал подконтрольной ему по службе ФИО11 - директору ГБУ Владимирской области "</a:t>
            </a:r>
            <a:r>
              <a:rPr lang="ru-RU" sz="1600" dirty="0" err="1"/>
              <a:t>Облстройзаказчик</a:t>
            </a:r>
            <a:r>
              <a:rPr lang="ru-RU" sz="1600" dirty="0"/>
              <a:t>" указание провести переговоры с представителями ЗАО "МНК-ГРУПП" на предмет склонения этого общества к совершению действий, направленных на заведомое обеспечение победы ГУП "ДСУ-3" в аукционе под обещание в дальнейшем обеспечить ЗАО "МНК-ГРУПП" субподрядными работами в размере 50 % от общего объема работ по контракту, что ФИО11, исполняя указание </a:t>
            </a:r>
            <a:r>
              <a:rPr lang="ru-RU" sz="1600" dirty="0" err="1"/>
              <a:t>Годунина</a:t>
            </a:r>
            <a:r>
              <a:rPr lang="ru-RU" sz="1600" dirty="0"/>
              <a:t> Р.С, и сделала, в ходе состоявшегося телефонного разговора склоняла заместителя генерального директора ЗАО "МНК-ГРУПП" ФИО1 к принятию решения об отказе от участия в аукционе в пользу ГУП "ДСУ-3";</a:t>
            </a:r>
          </a:p>
          <a:p>
            <a:pPr>
              <a:lnSpc>
                <a:spcPct val="100000"/>
              </a:lnSpc>
              <a:spcBef>
                <a:spcPts val="600"/>
              </a:spcBef>
            </a:pPr>
            <a:r>
              <a:rPr lang="ru-RU" sz="1600" dirty="0"/>
              <a:t>а также в ходе телефонного разговора достиг договоренности с генеральным директором ЗАО "МНК-ГРУПП" ФИО12 о том, что при проведении аукциона это коммерческое общество уступит победу ГУП "ДСУ-3" как участнику, ранее подавшему заявку, за счет отказа от торгов, то есть поддержания начальной цены контракта, о чем сообщил Головину Р.В.</a:t>
            </a:r>
          </a:p>
          <a:p>
            <a:pPr>
              <a:lnSpc>
                <a:spcPct val="100000"/>
              </a:lnSpc>
              <a:spcBef>
                <a:spcPts val="600"/>
              </a:spcBef>
            </a:pPr>
            <a:endParaRPr lang="ru-RU" sz="1600" dirty="0"/>
          </a:p>
        </p:txBody>
      </p:sp>
    </p:spTree>
    <p:extLst>
      <p:ext uri="{BB962C8B-B14F-4D97-AF65-F5344CB8AC3E}">
        <p14:creationId xmlns:p14="http://schemas.microsoft.com/office/powerpoint/2010/main" val="23879866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434788" y="2925187"/>
          <a:ext cx="11322424" cy="2621292"/>
        </p:xfrm>
        <a:graphic>
          <a:graphicData uri="http://schemas.openxmlformats.org/drawingml/2006/table">
            <a:tbl>
              <a:tblPr>
                <a:tableStyleId>{08FB837D-C827-4EFA-A057-4D05807E0F7C}</a:tableStyleId>
              </a:tblPr>
              <a:tblGrid>
                <a:gridCol w="4558725">
                  <a:extLst>
                    <a:ext uri="{9D8B030D-6E8A-4147-A177-3AD203B41FA5}">
                      <a16:colId xmlns:a16="http://schemas.microsoft.com/office/drawing/2014/main" val="20000"/>
                    </a:ext>
                  </a:extLst>
                </a:gridCol>
                <a:gridCol w="3294357">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785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rPr>
                        <a:t>ВИДЫ правонарушений </a:t>
                      </a:r>
                      <a:endParaRPr kumimoji="0" lang="ru-RU" sz="16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rPr>
                        <a:t>Субъекты ответственности </a:t>
                      </a:r>
                      <a:endParaRPr kumimoji="0" lang="ru-RU" sz="16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rPr>
                        <a:t>Размер штрафа, рублей</a:t>
                      </a:r>
                      <a:endParaRPr kumimoji="0" lang="ru-RU" sz="16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a:ln>
                            <a:noFill/>
                          </a:ln>
                          <a:solidFill>
                            <a:schemeClr val="tx1"/>
                          </a:solidFill>
                          <a:effectLst/>
                        </a:rPr>
                        <a:t>Основание </a:t>
                      </a:r>
                      <a:endParaRPr kumimoji="0" lang="ru-RU" sz="1600" b="1" i="0" u="none" strike="noStrike" cap="none" normalizeH="0" baseline="0">
                        <a:ln>
                          <a:noFill/>
                        </a:ln>
                        <a:solidFill>
                          <a:schemeClr val="tx1"/>
                        </a:solidFill>
                        <a:effectLst/>
                        <a:latin typeface="Arial" pitchFamily="34" charset="0"/>
                        <a:ea typeface="ＭＳ Ｐゴシック" pitchFamily="34" charset="-128"/>
                      </a:endParaRPr>
                    </a:p>
                  </a:txBody>
                  <a:tcPr marT="45723" marB="45723" horzOverflow="overflow"/>
                </a:tc>
                <a:extLst>
                  <a:ext uri="{0D108BD9-81ED-4DB2-BD59-A6C34878D82A}">
                    <a16:rowId xmlns:a16="http://schemas.microsoft.com/office/drawing/2014/main" val="10000"/>
                  </a:ext>
                </a:extLst>
              </a:tr>
              <a:tr h="19105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rgbClr val="000000"/>
                          </a:solidFill>
                          <a:effectLst/>
                        </a:rPr>
                        <a:t>Нарушение требований к закупаемым товарам, работам, услугам и (или) нормативных затрат, </a:t>
                      </a:r>
                      <a:r>
                        <a:rPr kumimoji="0" lang="ru-RU" sz="1600" b="0" u="none" strike="noStrike" cap="none" normalizeH="0" baseline="0" dirty="0">
                          <a:ln>
                            <a:noFill/>
                          </a:ln>
                          <a:solidFill>
                            <a:srgbClr val="000000"/>
                          </a:solidFill>
                          <a:effectLst/>
                        </a:rPr>
                        <a:t>установленных в соответствии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rPr>
                        <a:t>‎с законодательством и иными нормативными правовыми актами Российской Федерации о контрактной системе в сфере закупок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rPr>
                        <a:t>‎при нормировании в сфере закупок</a:t>
                      </a: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rPr>
                        <a:t>Должностные лица</a:t>
                      </a: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rPr>
                        <a:t>от 10 000 до  </a:t>
                      </a:r>
                      <a:br>
                        <a:rPr kumimoji="0" lang="ru-RU" sz="1600" b="0" u="none" strike="noStrike" cap="none" normalizeH="0" baseline="0" dirty="0">
                          <a:ln>
                            <a:noFill/>
                          </a:ln>
                          <a:solidFill>
                            <a:srgbClr val="000000"/>
                          </a:solidFill>
                          <a:effectLst/>
                        </a:rPr>
                      </a:br>
                      <a:r>
                        <a:rPr kumimoji="0" lang="ru-RU" sz="1600" b="0" u="none" strike="noStrike" cap="none" normalizeH="0" baseline="0" dirty="0">
                          <a:ln>
                            <a:noFill/>
                          </a:ln>
                          <a:solidFill>
                            <a:srgbClr val="000000"/>
                          </a:solidFill>
                          <a:effectLst/>
                        </a:rPr>
                        <a:t>20 000</a:t>
                      </a: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rPr>
                        <a:t>ч. 2  ст. 7.30</a:t>
                      </a:r>
                      <a:r>
                        <a:rPr kumimoji="0" lang="ru-RU" sz="1600" b="0" u="none" strike="noStrike" cap="none" normalizeH="0" baseline="30000" dirty="0">
                          <a:ln>
                            <a:noFill/>
                          </a:ln>
                          <a:solidFill>
                            <a:srgbClr val="000000"/>
                          </a:solidFill>
                          <a:effectLst/>
                        </a:rPr>
                        <a:t>1 </a:t>
                      </a:r>
                      <a:r>
                        <a:rPr kumimoji="0" lang="ru-RU" sz="1600" b="0" u="none" strike="noStrike" cap="none" normalizeH="0" baseline="0" dirty="0">
                          <a:ln>
                            <a:noFill/>
                          </a:ln>
                          <a:solidFill>
                            <a:srgbClr val="000000"/>
                          </a:solidFill>
                          <a:effectLst/>
                        </a:rPr>
                        <a:t>КоАП</a:t>
                      </a: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7655DCA4-9C81-DE30-D98C-9B32CA04BDFB}"/>
              </a:ext>
            </a:extLst>
          </p:cNvPr>
          <p:cNvSpPr txBox="1"/>
          <p:nvPr/>
        </p:nvSpPr>
        <p:spPr>
          <a:xfrm>
            <a:off x="242283" y="879969"/>
            <a:ext cx="11808546"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ＭＳ Ｐゴシック" pitchFamily="34" charset="-128"/>
                <a:cs typeface="Arial" pitchFamily="34" charset="0"/>
              </a:rPr>
              <a:t>Статья 7.30</a:t>
            </a:r>
            <a:r>
              <a:rPr kumimoji="0" lang="ru-RU" sz="1800" b="0" i="0" u="none" strike="noStrike" kern="1200" cap="none" spc="0" normalizeH="0" baseline="30000" noProof="0" dirty="0">
                <a:ln>
                  <a:noFill/>
                </a:ln>
                <a:solidFill>
                  <a:srgbClr val="000000"/>
                </a:solidFill>
                <a:effectLst/>
                <a:uLnTx/>
                <a:uFillTx/>
                <a:latin typeface="Arial"/>
                <a:ea typeface="ＭＳ Ｐゴシック" pitchFamily="34" charset="-128"/>
                <a:cs typeface="Arial" pitchFamily="34" charset="0"/>
              </a:rPr>
              <a:t>1 </a:t>
            </a:r>
            <a:r>
              <a:rPr kumimoji="0" lang="ru-RU" sz="1800" b="0" i="0" u="none" strike="noStrike" kern="1200" cap="none" spc="0" normalizeH="0" baseline="0" noProof="0" dirty="0">
                <a:ln>
                  <a:noFill/>
                </a:ln>
                <a:solidFill>
                  <a:srgbClr val="000000"/>
                </a:solidFill>
                <a:effectLst/>
                <a:uLnTx/>
                <a:uFillTx/>
                <a:latin typeface="Arial"/>
                <a:ea typeface="ＭＳ Ｐゴシック" pitchFamily="34" charset="-128"/>
                <a:cs typeface="Arial" pitchFamily="34" charset="0"/>
              </a:rPr>
              <a:t>Нарушение установленного законодательством Российской Федерации и иными нормативными правовыми актами о контрактной системе в сфере закупок товаров, работ, услуг для обеспечения государственных и муниципальных нужд порядка планирования таких закупок и определения поставщика (подрядчика, исполнителя), требований к порядку, сроку размещения информации и документов или направления их для размещения в реестрах, предусмотренных указанными законодательством и актами</a:t>
            </a: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7F043BD6-5B9E-0C03-E315-470E27FC00C8}"/>
              </a:ext>
            </a:extLst>
          </p:cNvPr>
          <p:cNvSpPr txBox="1"/>
          <p:nvPr/>
        </p:nvSpPr>
        <p:spPr>
          <a:xfrm>
            <a:off x="2627697" y="-80301"/>
            <a:ext cx="678581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Штрафы за административные правонарушения</a:t>
            </a:r>
            <a:b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b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в сфере закупок </a:t>
            </a: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448440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191727" y="1719896"/>
          <a:ext cx="11322424" cy="4236732"/>
        </p:xfrm>
        <a:graphic>
          <a:graphicData uri="http://schemas.openxmlformats.org/drawingml/2006/table">
            <a:tbl>
              <a:tblPr>
                <a:tableStyleId>{08FB837D-C827-4EFA-A057-4D05807E0F7C}</a:tableStyleId>
              </a:tblPr>
              <a:tblGrid>
                <a:gridCol w="4558725">
                  <a:extLst>
                    <a:ext uri="{9D8B030D-6E8A-4147-A177-3AD203B41FA5}">
                      <a16:colId xmlns:a16="http://schemas.microsoft.com/office/drawing/2014/main" val="20000"/>
                    </a:ext>
                  </a:extLst>
                </a:gridCol>
                <a:gridCol w="3294357">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785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rPr>
                        <a:t>ВИДЫ правонарушений </a:t>
                      </a:r>
                      <a:endParaRPr kumimoji="0" lang="ru-RU" sz="14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rPr>
                        <a:t>Субъекты ответственности </a:t>
                      </a:r>
                      <a:endParaRPr kumimoji="0" lang="ru-RU" sz="14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rPr>
                        <a:t>Размер штрафа, рублей</a:t>
                      </a:r>
                      <a:endParaRPr kumimoji="0" lang="ru-RU" sz="14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a:ln>
                            <a:noFill/>
                          </a:ln>
                          <a:solidFill>
                            <a:schemeClr val="tx1"/>
                          </a:solidFill>
                          <a:effectLst/>
                        </a:rPr>
                        <a:t>Основание </a:t>
                      </a:r>
                      <a:endParaRPr kumimoji="0" lang="ru-RU" sz="1400" b="1" i="0" u="none" strike="noStrike" cap="none" normalizeH="0" baseline="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extLst>
                  <a:ext uri="{0D108BD9-81ED-4DB2-BD59-A6C34878D82A}">
                    <a16:rowId xmlns:a16="http://schemas.microsoft.com/office/drawing/2014/main" val="10000"/>
                  </a:ext>
                </a:extLst>
              </a:tr>
              <a:tr h="1660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rPr>
                        <a:t>Включение в план закупок или план-график закупок объекта или объектов закупки, не соответствующих целям осуществления закупок или установленным законодательством Российской Федерации и иными нормативными правовыми актами Российской Федерации о контрактной системе в сфере закупок требованиям к закупаемым заказчиком товарам, работам, услугам и (или) нормативным затратам, либо включение в план-график закупок начальной (максимальной) цены контракта, в том числе заключаемого с единственным поставщиком (подрядчиком, исполнителем), в отношении которой обоснование отсутствует или не соответствует требованиям, установленным законодательством Российской Федерации и иными нормативными правовыми актами Российской Федерации о контрактной системе в сфере закупок,</a:t>
                      </a:r>
                      <a:endParaRPr kumimoji="0" lang="ru-RU" sz="14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rPr>
                        <a:t>Должностные лица</a:t>
                      </a:r>
                      <a:endParaRPr kumimoji="0" lang="ru-RU" sz="14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rPr>
                        <a:t>от 20 000 до </a:t>
                      </a:r>
                      <a:br>
                        <a:rPr kumimoji="0" lang="ru-RU" sz="1400" b="0" u="none" strike="noStrike" cap="none" normalizeH="0" baseline="0" dirty="0">
                          <a:ln>
                            <a:noFill/>
                          </a:ln>
                          <a:solidFill>
                            <a:srgbClr val="000000"/>
                          </a:solidFill>
                          <a:effectLst/>
                        </a:rPr>
                      </a:br>
                      <a:r>
                        <a:rPr kumimoji="0" lang="ru-RU" sz="1400" b="0" u="none" strike="noStrike" cap="none" normalizeH="0" baseline="0" dirty="0">
                          <a:ln>
                            <a:noFill/>
                          </a:ln>
                          <a:solidFill>
                            <a:srgbClr val="000000"/>
                          </a:solidFill>
                          <a:effectLst/>
                        </a:rPr>
                        <a:t>50 000</a:t>
                      </a:r>
                      <a:endParaRPr kumimoji="0" lang="ru-RU" sz="14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rPr>
                        <a:t>ч. 1  ст. 7.29.3 КоАП</a:t>
                      </a:r>
                      <a:endParaRPr kumimoji="0" lang="ru-RU" sz="14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solidFill>
                      <a:srgbClr val="FFFF00"/>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7655DCA4-9C81-DE30-D98C-9B32CA04BDFB}"/>
              </a:ext>
            </a:extLst>
          </p:cNvPr>
          <p:cNvSpPr txBox="1"/>
          <p:nvPr/>
        </p:nvSpPr>
        <p:spPr>
          <a:xfrm>
            <a:off x="191727" y="901372"/>
            <a:ext cx="1180854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sngStrike" kern="1200" cap="none" spc="0" normalizeH="0" baseline="0" noProof="0" dirty="0">
                <a:ln>
                  <a:noFill/>
                </a:ln>
                <a:solidFill>
                  <a:srgbClr val="000000"/>
                </a:solidFill>
                <a:effectLst/>
                <a:uLnTx/>
                <a:uFillTx/>
                <a:latin typeface="Arial"/>
                <a:ea typeface="ＭＳ Ｐゴシック" pitchFamily="34" charset="-128"/>
                <a:cs typeface="Arial" pitchFamily="34" charset="0"/>
              </a:rPr>
              <a:t>Статья 7.29.3. Нарушение законодательства Российской Федерации о контрактной системе в сфере закупок при планировании закупок</a:t>
            </a:r>
            <a:endParaRPr kumimoji="0" lang="ru-RU" sz="1800" b="0" i="0" u="none" strike="sng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7F043BD6-5B9E-0C03-E315-470E27FC00C8}"/>
              </a:ext>
            </a:extLst>
          </p:cNvPr>
          <p:cNvSpPr txBox="1"/>
          <p:nvPr/>
        </p:nvSpPr>
        <p:spPr>
          <a:xfrm>
            <a:off x="2627697" y="-80301"/>
            <a:ext cx="678581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Штрафы за административные правонарушения</a:t>
            </a:r>
            <a:b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b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в сфере закупок </a:t>
            </a: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 name="Прямая соединительная линия 2">
            <a:extLst>
              <a:ext uri="{FF2B5EF4-FFF2-40B4-BE49-F238E27FC236}">
                <a16:creationId xmlns:a16="http://schemas.microsoft.com/office/drawing/2014/main" id="{5700679D-1D93-1B94-B25E-715C3792AF1E}"/>
              </a:ext>
            </a:extLst>
          </p:cNvPr>
          <p:cNvCxnSpPr/>
          <p:nvPr/>
        </p:nvCxnSpPr>
        <p:spPr>
          <a:xfrm>
            <a:off x="273377" y="1821490"/>
            <a:ext cx="11199044" cy="4013702"/>
          </a:xfrm>
          <a:prstGeom prst="line">
            <a:avLst/>
          </a:prstGeom>
        </p:spPr>
        <p:style>
          <a:lnRef idx="1">
            <a:schemeClr val="dk1"/>
          </a:lnRef>
          <a:fillRef idx="0">
            <a:schemeClr val="dk1"/>
          </a:fillRef>
          <a:effectRef idx="0">
            <a:schemeClr val="dk1"/>
          </a:effectRef>
          <a:fontRef idx="minor">
            <a:schemeClr val="tx1"/>
          </a:fontRef>
        </p:style>
      </p:cxnSp>
      <p:cxnSp>
        <p:nvCxnSpPr>
          <p:cNvPr id="5" name="Прямая соединительная линия 4">
            <a:extLst>
              <a:ext uri="{FF2B5EF4-FFF2-40B4-BE49-F238E27FC236}">
                <a16:creationId xmlns:a16="http://schemas.microsoft.com/office/drawing/2014/main" id="{E9158C30-274F-74B8-7D13-79669830824B}"/>
              </a:ext>
            </a:extLst>
          </p:cNvPr>
          <p:cNvCxnSpPr/>
          <p:nvPr/>
        </p:nvCxnSpPr>
        <p:spPr>
          <a:xfrm flipH="1">
            <a:off x="191727" y="1719896"/>
            <a:ext cx="11322424" cy="423673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94956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439702" y="2431739"/>
          <a:ext cx="11312595" cy="2956572"/>
        </p:xfrm>
        <a:graphic>
          <a:graphicData uri="http://schemas.openxmlformats.org/drawingml/2006/table">
            <a:tbl>
              <a:tblPr>
                <a:tableStyleId>{08FB837D-C827-4EFA-A057-4D05807E0F7C}</a:tableStyleId>
              </a:tblPr>
              <a:tblGrid>
                <a:gridCol w="5147366">
                  <a:extLst>
                    <a:ext uri="{9D8B030D-6E8A-4147-A177-3AD203B41FA5}">
                      <a16:colId xmlns:a16="http://schemas.microsoft.com/office/drawing/2014/main" val="20000"/>
                    </a:ext>
                  </a:extLst>
                </a:gridCol>
                <a:gridCol w="2695887">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829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ВИДЫ правонарушений </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Субъекты ответственности </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Размер штрафа, рублей</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a:ln>
                            <a:noFill/>
                          </a:ln>
                          <a:solidFill>
                            <a:schemeClr val="tx1"/>
                          </a:solidFill>
                          <a:effectLst/>
                          <a:latin typeface="+mn-lt"/>
                        </a:rPr>
                        <a:t>Основание </a:t>
                      </a:r>
                      <a:endParaRPr kumimoji="0" lang="ru-RU" sz="14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22729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 установленных в соответствии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‎с законодательством и иными нормативными правовыми актами Российской Федерации о контрактной системе в сфере закупок </a:t>
                      </a: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требований к определению и обоснованию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начальной суммы единиц товара, работы,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‎услуги</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Должностные лица</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1% НМЦК, цены контракта с ед. поставщиком (подрядчиком, исполнителем), НМЦЕ ТРУ, но не менее 10 000 и не более 50 000</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ч. 3  ст. 7.30</a:t>
                      </a:r>
                      <a:r>
                        <a:rPr kumimoji="0" lang="ru-RU" sz="1400" b="0" u="none" strike="noStrike" cap="none" normalizeH="0" baseline="30000" dirty="0">
                          <a:ln>
                            <a:noFill/>
                          </a:ln>
                          <a:solidFill>
                            <a:srgbClr val="000000"/>
                          </a:solidFill>
                          <a:effectLst/>
                          <a:latin typeface="+mn-lt"/>
                        </a:rPr>
                        <a:t>1</a:t>
                      </a:r>
                      <a:r>
                        <a:rPr kumimoji="0" lang="ru-RU" sz="1400" b="0" u="none" strike="noStrike" cap="none" normalizeH="0" baseline="0" dirty="0">
                          <a:ln>
                            <a:noFill/>
                          </a:ln>
                          <a:solidFill>
                            <a:srgbClr val="000000"/>
                          </a:solidFill>
                          <a:effectLst/>
                          <a:latin typeface="+mn-lt"/>
                        </a:rPr>
                        <a:t> КоАП</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10001"/>
                  </a:ext>
                </a:extLst>
              </a:tr>
            </a:tbl>
          </a:graphicData>
        </a:graphic>
      </p:graphicFrame>
      <p:sp>
        <p:nvSpPr>
          <p:cNvPr id="3" name="Заголовок 2">
            <a:extLst>
              <a:ext uri="{FF2B5EF4-FFF2-40B4-BE49-F238E27FC236}">
                <a16:creationId xmlns:a16="http://schemas.microsoft.com/office/drawing/2014/main" id="{0E3A6641-60F8-D623-0AF8-739DEDEF7CF4}"/>
              </a:ext>
            </a:extLst>
          </p:cNvPr>
          <p:cNvSpPr>
            <a:spLocks noGrp="1"/>
          </p:cNvSpPr>
          <p:nvPr>
            <p:ph type="title"/>
          </p:nvPr>
        </p:nvSpPr>
        <p:spPr>
          <a:xfrm>
            <a:off x="609600" y="6059"/>
            <a:ext cx="10972800" cy="667709"/>
          </a:xfrm>
        </p:spPr>
        <p:txBody>
          <a:bodyPr/>
          <a:lstStyle/>
          <a:p>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Штрафы за административные правонарушения</a:t>
            </a:r>
            <a:b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b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в сфере закупок </a:t>
            </a:r>
            <a:endParaRPr lang="ru-RU" dirty="0"/>
          </a:p>
        </p:txBody>
      </p:sp>
      <p:pic>
        <p:nvPicPr>
          <p:cNvPr id="4" name="Рисунок 3">
            <a:extLst>
              <a:ext uri="{FF2B5EF4-FFF2-40B4-BE49-F238E27FC236}">
                <a16:creationId xmlns:a16="http://schemas.microsoft.com/office/drawing/2014/main" id="{0EB3D3E4-8379-FEBB-4DBA-ACBD12C1B5A8}"/>
              </a:ext>
            </a:extLst>
          </p:cNvPr>
          <p:cNvPicPr>
            <a:picLocks noChangeAspect="1"/>
          </p:cNvPicPr>
          <p:nvPr/>
        </p:nvPicPr>
        <p:blipFill>
          <a:blip r:embed="rId2"/>
          <a:stretch>
            <a:fillRect/>
          </a:stretch>
        </p:blipFill>
        <p:spPr>
          <a:xfrm>
            <a:off x="230611" y="840545"/>
            <a:ext cx="11961389" cy="1591194"/>
          </a:xfrm>
          <a:prstGeom prst="rect">
            <a:avLst/>
          </a:prstGeom>
        </p:spPr>
      </p:pic>
      <p:pic>
        <p:nvPicPr>
          <p:cNvPr id="5" name="Рисунок 4">
            <a:extLst>
              <a:ext uri="{FF2B5EF4-FFF2-40B4-BE49-F238E27FC236}">
                <a16:creationId xmlns:a16="http://schemas.microsoft.com/office/drawing/2014/main" id="{323D835C-BA65-1EEE-CE41-4F0B5C392C65}"/>
              </a:ext>
            </a:extLst>
          </p:cNvPr>
          <p:cNvPicPr>
            <a:picLocks noChangeAspect="1"/>
          </p:cNvPicPr>
          <p:nvPr/>
        </p:nvPicPr>
        <p:blipFill>
          <a:blip r:embed="rId3"/>
          <a:stretch>
            <a:fillRect/>
          </a:stretch>
        </p:blipFill>
        <p:spPr>
          <a:xfrm>
            <a:off x="230611" y="5569527"/>
            <a:ext cx="11498053" cy="1127858"/>
          </a:xfrm>
          <a:prstGeom prst="rect">
            <a:avLst/>
          </a:prstGeom>
        </p:spPr>
      </p:pic>
    </p:spTree>
    <p:extLst>
      <p:ext uri="{BB962C8B-B14F-4D97-AF65-F5344CB8AC3E}">
        <p14:creationId xmlns:p14="http://schemas.microsoft.com/office/powerpoint/2010/main" val="33526550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191727" y="1719896"/>
          <a:ext cx="11322424" cy="2179073"/>
        </p:xfrm>
        <a:graphic>
          <a:graphicData uri="http://schemas.openxmlformats.org/drawingml/2006/table">
            <a:tbl>
              <a:tblPr>
                <a:tableStyleId>{08FB837D-C827-4EFA-A057-4D05807E0F7C}</a:tableStyleId>
              </a:tblPr>
              <a:tblGrid>
                <a:gridCol w="4558725">
                  <a:extLst>
                    <a:ext uri="{9D8B030D-6E8A-4147-A177-3AD203B41FA5}">
                      <a16:colId xmlns:a16="http://schemas.microsoft.com/office/drawing/2014/main" val="20000"/>
                    </a:ext>
                  </a:extLst>
                </a:gridCol>
                <a:gridCol w="3294357">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785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rPr>
                        <a:t>ВИДЫ правонарушений </a:t>
                      </a:r>
                      <a:endParaRPr kumimoji="0" lang="ru-RU" sz="14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rPr>
                        <a:t>Субъекты ответственности </a:t>
                      </a:r>
                      <a:endParaRPr kumimoji="0" lang="ru-RU" sz="14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rPr>
                        <a:t>Размер штрафа, рублей</a:t>
                      </a:r>
                      <a:endParaRPr kumimoji="0" lang="ru-RU" sz="14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a:ln>
                            <a:noFill/>
                          </a:ln>
                          <a:solidFill>
                            <a:schemeClr val="tx1"/>
                          </a:solidFill>
                          <a:effectLst/>
                        </a:rPr>
                        <a:t>Основание </a:t>
                      </a:r>
                      <a:endParaRPr kumimoji="0" lang="ru-RU" sz="1400" b="1" i="0" u="none" strike="noStrike" cap="none" normalizeH="0" baseline="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extLst>
                  <a:ext uri="{0D108BD9-81ED-4DB2-BD59-A6C34878D82A}">
                    <a16:rowId xmlns:a16="http://schemas.microsoft.com/office/drawing/2014/main" val="10000"/>
                  </a:ext>
                </a:extLst>
              </a:tr>
              <a:tr h="1660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Несоблюдение порядка или формы обоснования начальной (максимальной) цены контракта, обоснования объекта закупки (за исключением описания объекта закупки)</a:t>
                      </a: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Должностные лица</a:t>
                      </a: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10 000</a:t>
                      </a:r>
                    </a:p>
                  </a:txBody>
                  <a:tcPr marT="45723" marB="45723"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ч. 2  ст. 7.29.3 КоАП</a:t>
                      </a: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solidFill>
                      <a:srgbClr val="FFFF00"/>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7655DCA4-9C81-DE30-D98C-9B32CA04BDFB}"/>
              </a:ext>
            </a:extLst>
          </p:cNvPr>
          <p:cNvSpPr txBox="1"/>
          <p:nvPr/>
        </p:nvSpPr>
        <p:spPr>
          <a:xfrm>
            <a:off x="191727" y="901372"/>
            <a:ext cx="1180854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sngStrike" kern="1200" cap="none" spc="0" normalizeH="0" baseline="0" noProof="0" dirty="0">
                <a:ln>
                  <a:noFill/>
                </a:ln>
                <a:solidFill>
                  <a:srgbClr val="000000"/>
                </a:solidFill>
                <a:effectLst/>
                <a:uLnTx/>
                <a:uFillTx/>
                <a:latin typeface="Arial"/>
                <a:ea typeface="ＭＳ Ｐゴシック" pitchFamily="34" charset="-128"/>
                <a:cs typeface="Arial" pitchFamily="34" charset="0"/>
              </a:rPr>
              <a:t>Статья 7.29.3. Нарушение законодательства Российской Федерации о контрактной системе в сфере закупок при планировании закупок</a:t>
            </a:r>
            <a:endParaRPr kumimoji="0" lang="ru-RU" sz="1800" b="0" i="0" u="none" strike="sng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7F043BD6-5B9E-0C03-E315-470E27FC00C8}"/>
              </a:ext>
            </a:extLst>
          </p:cNvPr>
          <p:cNvSpPr txBox="1"/>
          <p:nvPr/>
        </p:nvSpPr>
        <p:spPr>
          <a:xfrm>
            <a:off x="2627697" y="-80301"/>
            <a:ext cx="678581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Штрафы за административные правонарушения</a:t>
            </a:r>
            <a:b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b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в сфере закупок </a:t>
            </a: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 name="Прямая соединительная линия 2">
            <a:extLst>
              <a:ext uri="{FF2B5EF4-FFF2-40B4-BE49-F238E27FC236}">
                <a16:creationId xmlns:a16="http://schemas.microsoft.com/office/drawing/2014/main" id="{5700679D-1D93-1B94-B25E-715C3792AF1E}"/>
              </a:ext>
            </a:extLst>
          </p:cNvPr>
          <p:cNvCxnSpPr>
            <a:cxnSpLocks/>
          </p:cNvCxnSpPr>
          <p:nvPr/>
        </p:nvCxnSpPr>
        <p:spPr>
          <a:xfrm>
            <a:off x="191727" y="1719896"/>
            <a:ext cx="11322424" cy="2179073"/>
          </a:xfrm>
          <a:prstGeom prst="line">
            <a:avLst/>
          </a:prstGeom>
        </p:spPr>
        <p:style>
          <a:lnRef idx="1">
            <a:schemeClr val="dk1"/>
          </a:lnRef>
          <a:fillRef idx="0">
            <a:schemeClr val="dk1"/>
          </a:fillRef>
          <a:effectRef idx="0">
            <a:schemeClr val="dk1"/>
          </a:effectRef>
          <a:fontRef idx="minor">
            <a:schemeClr val="tx1"/>
          </a:fontRef>
        </p:style>
      </p:cxnSp>
      <p:cxnSp>
        <p:nvCxnSpPr>
          <p:cNvPr id="5" name="Прямая соединительная линия 4">
            <a:extLst>
              <a:ext uri="{FF2B5EF4-FFF2-40B4-BE49-F238E27FC236}">
                <a16:creationId xmlns:a16="http://schemas.microsoft.com/office/drawing/2014/main" id="{E9158C30-274F-74B8-7D13-79669830824B}"/>
              </a:ext>
            </a:extLst>
          </p:cNvPr>
          <p:cNvCxnSpPr>
            <a:cxnSpLocks/>
          </p:cNvCxnSpPr>
          <p:nvPr/>
        </p:nvCxnSpPr>
        <p:spPr>
          <a:xfrm flipH="1">
            <a:off x="191727" y="1719896"/>
            <a:ext cx="11322424" cy="217907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64196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9FBA65-2053-D4E9-0252-EEFBC03524F0}"/>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5634" name="Group 34">
            <a:extLst>
              <a:ext uri="{FF2B5EF4-FFF2-40B4-BE49-F238E27FC236}">
                <a16:creationId xmlns:a16="http://schemas.microsoft.com/office/drawing/2014/main" id="{D572DB46-C8AD-2AB8-D7D6-2A343365AA04}"/>
              </a:ext>
            </a:extLst>
          </p:cNvPr>
          <p:cNvGraphicFramePr>
            <a:graphicFrameLocks noGrp="1"/>
          </p:cNvGraphicFramePr>
          <p:nvPr>
            <p:ph idx="1"/>
          </p:nvPr>
        </p:nvGraphicFramePr>
        <p:xfrm>
          <a:off x="245489" y="2463174"/>
          <a:ext cx="11434194" cy="4040250"/>
        </p:xfrm>
        <a:graphic>
          <a:graphicData uri="http://schemas.openxmlformats.org/drawingml/2006/table">
            <a:tbl>
              <a:tblPr/>
              <a:tblGrid>
                <a:gridCol w="6526635">
                  <a:extLst>
                    <a:ext uri="{9D8B030D-6E8A-4147-A177-3AD203B41FA5}">
                      <a16:colId xmlns:a16="http://schemas.microsoft.com/office/drawing/2014/main" val="20000"/>
                    </a:ext>
                  </a:extLst>
                </a:gridCol>
                <a:gridCol w="1954634">
                  <a:extLst>
                    <a:ext uri="{9D8B030D-6E8A-4147-A177-3AD203B41FA5}">
                      <a16:colId xmlns:a16="http://schemas.microsoft.com/office/drawing/2014/main" val="20001"/>
                    </a:ext>
                  </a:extLst>
                </a:gridCol>
                <a:gridCol w="1761688">
                  <a:extLst>
                    <a:ext uri="{9D8B030D-6E8A-4147-A177-3AD203B41FA5}">
                      <a16:colId xmlns:a16="http://schemas.microsoft.com/office/drawing/2014/main" val="20002"/>
                    </a:ext>
                  </a:extLst>
                </a:gridCol>
                <a:gridCol w="1191237">
                  <a:extLst>
                    <a:ext uri="{9D8B030D-6E8A-4147-A177-3AD203B41FA5}">
                      <a16:colId xmlns:a16="http://schemas.microsoft.com/office/drawing/2014/main" val="20003"/>
                    </a:ext>
                  </a:extLst>
                </a:gridCol>
              </a:tblGrid>
              <a:tr h="535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Arial" pitchFamily="34" charset="0"/>
                          <a:ea typeface="ＭＳ Ｐゴシック" pitchFamily="34" charset="-128"/>
                        </a:rPr>
                        <a:t>ВИДЫ правонарушений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Arial" pitchFamily="34" charset="0"/>
                          <a:ea typeface="ＭＳ Ｐゴシック" pitchFamily="34" charset="-128"/>
                        </a:rPr>
                        <a:t>Субъекты ответственности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Arial" pitchFamily="34" charset="0"/>
                          <a:ea typeface="ＭＳ Ｐゴシック" pitchFamily="34" charset="-128"/>
                        </a:rPr>
                        <a:t>Размер штрафа, рублей</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Arial" pitchFamily="34" charset="0"/>
                          <a:ea typeface="ＭＳ Ｐゴシック" pitchFamily="34" charset="-128"/>
                        </a:rPr>
                        <a:t>Основание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0"/>
                  </a:ext>
                </a:extLst>
              </a:tr>
              <a:tr h="7046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Выбор способа определения поставщика (подрядчика, исполнителя) с нарушением требований, установленных законодательством и иными нормативными правовыми актами Российской Федерации о контрактной системе в сфере закупок,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Arial" pitchFamily="34" charset="0"/>
                          <a:ea typeface="ＭＳ Ｐゴシック" pitchFamily="34" charset="-128"/>
                        </a:rPr>
                        <a:t>а равно </a:t>
                      </a:r>
                      <a:r>
                        <a:rPr kumimoji="0" lang="ru-RU" sz="1400" b="0" i="0" u="none" strike="noStrike" cap="none" normalizeH="0" baseline="0" dirty="0">
                          <a:ln>
                            <a:noFill/>
                          </a:ln>
                          <a:solidFill>
                            <a:srgbClr val="000000"/>
                          </a:solidFill>
                          <a:effectLst/>
                          <a:latin typeface="Arial" pitchFamily="34" charset="0"/>
                          <a:ea typeface="ＭＳ Ｐゴシック" pitchFamily="34" charset="-128"/>
                        </a:rPr>
                        <a:t>применение закрытого способа определения поставщика (подрядчика, исполнителя) без согласования с федеральным органом исполнительной власти, уполномоченным Правительством Российской Федерации, ‎или на условиях, отличных от согласованных с указанным органом,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a:t>
                      </a:r>
                      <a:r>
                        <a:rPr kumimoji="0" lang="ru-RU" sz="1400" b="1" i="0" u="none" strike="noStrike" cap="none" normalizeH="0" baseline="0" dirty="0">
                          <a:ln>
                            <a:noFill/>
                          </a:ln>
                          <a:solidFill>
                            <a:srgbClr val="000000"/>
                          </a:solidFill>
                          <a:effectLst/>
                          <a:latin typeface="Arial" pitchFamily="34" charset="0"/>
                          <a:ea typeface="ＭＳ Ｐゴシック" pitchFamily="34" charset="-128"/>
                        </a:rPr>
                        <a:t>а также </a:t>
                      </a:r>
                      <a:r>
                        <a:rPr kumimoji="0" lang="ru-RU" sz="1400" b="0" i="0" u="none" strike="noStrike" cap="none" normalizeH="0" baseline="0" dirty="0">
                          <a:ln>
                            <a:noFill/>
                          </a:ln>
                          <a:solidFill>
                            <a:srgbClr val="000000"/>
                          </a:solidFill>
                          <a:effectLst/>
                          <a:latin typeface="Arial" pitchFamily="34" charset="0"/>
                          <a:ea typeface="ＭＳ Ｐゴシック" pitchFamily="34" charset="-128"/>
                        </a:rPr>
                        <a:t>заключение контракта с единственным поставщиком (подрядчиком, исполнителем) в случаях, не предусмотренных законодательством и иными нормативными правовыми актами Российской Федерации о контрактной системе в сфере закупок,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a:t>
                      </a:r>
                      <a:r>
                        <a:rPr kumimoji="0" lang="ru-RU" sz="1400" b="1" i="0" u="none" strike="noStrike" cap="none" normalizeH="0" baseline="0" dirty="0">
                          <a:ln>
                            <a:noFill/>
                          </a:ln>
                          <a:solidFill>
                            <a:srgbClr val="000000"/>
                          </a:solidFill>
                          <a:effectLst/>
                          <a:latin typeface="Arial" pitchFamily="34" charset="0"/>
                          <a:ea typeface="ＭＳ Ｐゴシック" pitchFamily="34" charset="-128"/>
                        </a:rPr>
                        <a:t>или без согласования </a:t>
                      </a:r>
                      <a:r>
                        <a:rPr kumimoji="0" lang="ru-RU" sz="1400" b="0" i="0" u="none" strike="noStrike" cap="none" normalizeH="0" baseline="0" dirty="0">
                          <a:ln>
                            <a:noFill/>
                          </a:ln>
                          <a:solidFill>
                            <a:srgbClr val="000000"/>
                          </a:solidFill>
                          <a:effectLst/>
                          <a:latin typeface="Arial" pitchFamily="34" charset="0"/>
                          <a:ea typeface="ＭＳ Ｐゴシック" pitchFamily="34" charset="-128"/>
                        </a:rPr>
                        <a:t>с контрольным органом в сфере закупок в случаях, предусмотренных такими законодательством и нормативными правовыми актами</a:t>
                      </a:r>
                      <a:endParaRPr kumimoji="0" lang="ru-RU" sz="1400" b="0" i="0" u="none" strike="sngStrike" cap="none" normalizeH="0" baseline="0" dirty="0">
                        <a:ln>
                          <a:noFill/>
                        </a:ln>
                        <a:solidFill>
                          <a:srgbClr val="000000"/>
                        </a:solidFill>
                        <a:effectLst/>
                        <a:latin typeface="Arial" pitchFamily="34" charset="0"/>
                        <a:ea typeface="ＭＳ Ｐゴシック" pitchFamily="34" charset="-128"/>
                      </a:endParaRP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Должностные лица</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От 30 000 до </a:t>
                      </a:r>
                      <a:br>
                        <a:rPr kumimoji="0" lang="ru-RU" sz="1400" b="0" i="0" u="none" strike="noStrike" cap="none" normalizeH="0" baseline="0" dirty="0">
                          <a:ln>
                            <a:noFill/>
                          </a:ln>
                          <a:solidFill>
                            <a:srgbClr val="000000"/>
                          </a:solidFill>
                          <a:effectLst/>
                          <a:latin typeface="Arial" pitchFamily="34" charset="0"/>
                          <a:ea typeface="ＭＳ Ｐゴシック" pitchFamily="34" charset="-128"/>
                        </a:rPr>
                      </a:br>
                      <a:r>
                        <a:rPr kumimoji="0" lang="ru-RU" sz="1400" b="0" i="0" u="none" strike="noStrike" cap="none" normalizeH="0" baseline="0" dirty="0">
                          <a:ln>
                            <a:noFill/>
                          </a:ln>
                          <a:solidFill>
                            <a:srgbClr val="000000"/>
                          </a:solidFill>
                          <a:effectLst/>
                          <a:latin typeface="Arial" pitchFamily="34" charset="0"/>
                          <a:ea typeface="ＭＳ Ｐゴシック" pitchFamily="34" charset="-128"/>
                        </a:rPr>
                        <a:t>50 000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000000"/>
                          </a:solidFill>
                          <a:effectLst/>
                          <a:uLnTx/>
                          <a:uFillTx/>
                          <a:latin typeface="+mn-lt"/>
                          <a:ea typeface="+mn-ea"/>
                          <a:cs typeface="+mn-cs"/>
                        </a:rPr>
                        <a:t>ч. 4  ст. 7.30</a:t>
                      </a:r>
                      <a:r>
                        <a:rPr kumimoji="0" lang="ru-RU" sz="1400" b="0" i="0" u="none" strike="noStrike" kern="1200" cap="none" spc="0" normalizeH="0" baseline="30000" noProof="0" dirty="0">
                          <a:ln>
                            <a:noFill/>
                          </a:ln>
                          <a:solidFill>
                            <a:srgbClr val="000000"/>
                          </a:solidFill>
                          <a:effectLst/>
                          <a:uLnTx/>
                          <a:uFillTx/>
                          <a:latin typeface="+mn-lt"/>
                          <a:ea typeface="+mn-ea"/>
                          <a:cs typeface="+mn-cs"/>
                        </a:rPr>
                        <a:t>1</a:t>
                      </a:r>
                      <a:r>
                        <a:rPr kumimoji="0" lang="ru-RU" sz="1400" b="0" i="0" u="none" strike="noStrike" kern="1200" cap="none" spc="0" normalizeH="0" baseline="0" noProof="0" dirty="0">
                          <a:ln>
                            <a:noFill/>
                          </a:ln>
                          <a:solidFill>
                            <a:srgbClr val="000000"/>
                          </a:solidFill>
                          <a:effectLst/>
                          <a:uLnTx/>
                          <a:uFillTx/>
                          <a:latin typeface="+mn-lt"/>
                          <a:ea typeface="+mn-ea"/>
                          <a:cs typeface="+mn-cs"/>
                        </a:rPr>
                        <a:t> КоАП</a:t>
                      </a:r>
                      <a:endParaRPr kumimoji="0" lang="ru-RU" sz="1400" b="0" i="0" u="none" strike="noStrike" kern="1200" cap="none" spc="0" normalizeH="0" baseline="0" noProof="0" dirty="0">
                        <a:ln>
                          <a:noFill/>
                        </a:ln>
                        <a:solidFill>
                          <a:srgbClr val="000000"/>
                        </a:solidFill>
                        <a:effectLst/>
                        <a:uLnTx/>
                        <a:uFillTx/>
                        <a:latin typeface="+mn-lt"/>
                        <a:ea typeface="ＭＳ Ｐゴシック"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sngStrike" cap="none" normalizeH="0" baseline="0" dirty="0">
                        <a:ln>
                          <a:noFill/>
                        </a:ln>
                        <a:solidFill>
                          <a:srgbClr val="000000"/>
                        </a:solidFill>
                        <a:effectLst/>
                        <a:latin typeface="Arial" pitchFamily="34" charset="0"/>
                        <a:ea typeface="ＭＳ Ｐゴシック" pitchFamily="34" charset="-128"/>
                      </a:endParaRP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748865043"/>
                  </a:ext>
                </a:extLst>
              </a:tr>
            </a:tbl>
          </a:graphicData>
        </a:graphic>
      </p:graphicFrame>
      <p:pic>
        <p:nvPicPr>
          <p:cNvPr id="3" name="Рисунок 2">
            <a:extLst>
              <a:ext uri="{FF2B5EF4-FFF2-40B4-BE49-F238E27FC236}">
                <a16:creationId xmlns:a16="http://schemas.microsoft.com/office/drawing/2014/main" id="{E8DAC910-B98A-B449-6DD2-364736BC1E81}"/>
              </a:ext>
            </a:extLst>
          </p:cNvPr>
          <p:cNvPicPr>
            <a:picLocks noChangeAspect="1"/>
          </p:cNvPicPr>
          <p:nvPr/>
        </p:nvPicPr>
        <p:blipFill>
          <a:blip r:embed="rId2"/>
          <a:stretch>
            <a:fillRect/>
          </a:stretch>
        </p:blipFill>
        <p:spPr>
          <a:xfrm>
            <a:off x="115305" y="871980"/>
            <a:ext cx="11961389" cy="1591194"/>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9FBA65-2053-D4E9-0252-EEFBC03524F0}"/>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5634" name="Group 34">
            <a:extLst>
              <a:ext uri="{FF2B5EF4-FFF2-40B4-BE49-F238E27FC236}">
                <a16:creationId xmlns:a16="http://schemas.microsoft.com/office/drawing/2014/main" id="{D572DB46-C8AD-2AB8-D7D6-2A343365AA04}"/>
              </a:ext>
            </a:extLst>
          </p:cNvPr>
          <p:cNvGraphicFramePr>
            <a:graphicFrameLocks noGrp="1"/>
          </p:cNvGraphicFramePr>
          <p:nvPr>
            <p:ph idx="1"/>
          </p:nvPr>
        </p:nvGraphicFramePr>
        <p:xfrm>
          <a:off x="378903" y="2475675"/>
          <a:ext cx="11434194" cy="2621260"/>
        </p:xfrm>
        <a:graphic>
          <a:graphicData uri="http://schemas.openxmlformats.org/drawingml/2006/table">
            <a:tbl>
              <a:tblPr/>
              <a:tblGrid>
                <a:gridCol w="6526635">
                  <a:extLst>
                    <a:ext uri="{9D8B030D-6E8A-4147-A177-3AD203B41FA5}">
                      <a16:colId xmlns:a16="http://schemas.microsoft.com/office/drawing/2014/main" val="20000"/>
                    </a:ext>
                  </a:extLst>
                </a:gridCol>
                <a:gridCol w="1954634">
                  <a:extLst>
                    <a:ext uri="{9D8B030D-6E8A-4147-A177-3AD203B41FA5}">
                      <a16:colId xmlns:a16="http://schemas.microsoft.com/office/drawing/2014/main" val="20001"/>
                    </a:ext>
                  </a:extLst>
                </a:gridCol>
                <a:gridCol w="1622434">
                  <a:extLst>
                    <a:ext uri="{9D8B030D-6E8A-4147-A177-3AD203B41FA5}">
                      <a16:colId xmlns:a16="http://schemas.microsoft.com/office/drawing/2014/main" val="20002"/>
                    </a:ext>
                  </a:extLst>
                </a:gridCol>
                <a:gridCol w="1330491">
                  <a:extLst>
                    <a:ext uri="{9D8B030D-6E8A-4147-A177-3AD203B41FA5}">
                      <a16:colId xmlns:a16="http://schemas.microsoft.com/office/drawing/2014/main" val="20003"/>
                    </a:ext>
                  </a:extLst>
                </a:gridCol>
              </a:tblGrid>
              <a:tr h="535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ВИДЫ правонарушений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Субъекты ответственности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Размер штрафа, рублей</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Основание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8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1. Принятие решения о способе определения поставщика (подрядчика, исполнителя), в том числе решения о закупке товаров, работ, услуг для обеспечения государственных и муниципальных нужд у единственного поставщика (подрядчика, исполнителя), с нарушением требований, установленных законодательством о КС, за исключением случаев, предусмотренных частями 2, 2.1 и 4 настоящей статьи</a:t>
                      </a: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Должностные лица</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30 000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ч. 1 ст. 7.29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1631D5EC-4126-43DE-5963-D7F433679088}"/>
              </a:ext>
            </a:extLst>
          </p:cNvPr>
          <p:cNvSpPr txBox="1"/>
          <p:nvPr/>
        </p:nvSpPr>
        <p:spPr>
          <a:xfrm>
            <a:off x="378903" y="1086529"/>
            <a:ext cx="1165912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sngStrike" kern="1200" cap="none" spc="0" normalizeH="0" baseline="0" noProof="0" dirty="0">
                <a:ln>
                  <a:noFill/>
                </a:ln>
                <a:solidFill>
                  <a:srgbClr val="000000"/>
                </a:solidFill>
                <a:effectLst/>
                <a:uLnTx/>
                <a:uFillTx/>
                <a:latin typeface="Arial"/>
                <a:ea typeface="+mn-ea"/>
                <a:cs typeface="+mn-cs"/>
              </a:rPr>
              <a:t>Статья 7.29. Несоблюдение требований законодательства Российской Федерации о контрактной системе в сфере закупок товаров, работ, услуг для обеспечения государственных и муниципальных нужд при принятии решения о способе и об условиях определения поставщика (подрядчика, исполнителя)</a:t>
            </a:r>
          </a:p>
        </p:txBody>
      </p:sp>
      <p:cxnSp>
        <p:nvCxnSpPr>
          <p:cNvPr id="6" name="Прямая соединительная линия 5">
            <a:extLst>
              <a:ext uri="{FF2B5EF4-FFF2-40B4-BE49-F238E27FC236}">
                <a16:creationId xmlns:a16="http://schemas.microsoft.com/office/drawing/2014/main" id="{F3CD8849-F08D-F831-94CB-86A4399DCA0A}"/>
              </a:ext>
            </a:extLst>
          </p:cNvPr>
          <p:cNvCxnSpPr/>
          <p:nvPr/>
        </p:nvCxnSpPr>
        <p:spPr>
          <a:xfrm>
            <a:off x="378903" y="2475674"/>
            <a:ext cx="11395175" cy="2529959"/>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a:extLst>
              <a:ext uri="{FF2B5EF4-FFF2-40B4-BE49-F238E27FC236}">
                <a16:creationId xmlns:a16="http://schemas.microsoft.com/office/drawing/2014/main" id="{5B20B6F8-10E9-31AC-C326-585320389272}"/>
              </a:ext>
            </a:extLst>
          </p:cNvPr>
          <p:cNvCxnSpPr/>
          <p:nvPr/>
        </p:nvCxnSpPr>
        <p:spPr>
          <a:xfrm flipV="1">
            <a:off x="378903" y="2475674"/>
            <a:ext cx="11434194" cy="2652507"/>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9FBA65-2053-D4E9-0252-EEFBC03524F0}"/>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5634" name="Group 34">
            <a:extLst>
              <a:ext uri="{FF2B5EF4-FFF2-40B4-BE49-F238E27FC236}">
                <a16:creationId xmlns:a16="http://schemas.microsoft.com/office/drawing/2014/main" id="{D572DB46-C8AD-2AB8-D7D6-2A343365AA04}"/>
              </a:ext>
            </a:extLst>
          </p:cNvPr>
          <p:cNvGraphicFramePr>
            <a:graphicFrameLocks noGrp="1"/>
          </p:cNvGraphicFramePr>
          <p:nvPr>
            <p:ph idx="1"/>
          </p:nvPr>
        </p:nvGraphicFramePr>
        <p:xfrm>
          <a:off x="439342" y="1377199"/>
          <a:ext cx="11090243" cy="4937730"/>
        </p:xfrm>
        <a:graphic>
          <a:graphicData uri="http://schemas.openxmlformats.org/drawingml/2006/table">
            <a:tbl>
              <a:tblPr/>
              <a:tblGrid>
                <a:gridCol w="5872888">
                  <a:extLst>
                    <a:ext uri="{9D8B030D-6E8A-4147-A177-3AD203B41FA5}">
                      <a16:colId xmlns:a16="http://schemas.microsoft.com/office/drawing/2014/main" val="20000"/>
                    </a:ext>
                  </a:extLst>
                </a:gridCol>
                <a:gridCol w="1769051">
                  <a:extLst>
                    <a:ext uri="{9D8B030D-6E8A-4147-A177-3AD203B41FA5}">
                      <a16:colId xmlns:a16="http://schemas.microsoft.com/office/drawing/2014/main" val="20001"/>
                    </a:ext>
                  </a:extLst>
                </a:gridCol>
                <a:gridCol w="1795991">
                  <a:extLst>
                    <a:ext uri="{9D8B030D-6E8A-4147-A177-3AD203B41FA5}">
                      <a16:colId xmlns:a16="http://schemas.microsoft.com/office/drawing/2014/main" val="20002"/>
                    </a:ext>
                  </a:extLst>
                </a:gridCol>
                <a:gridCol w="1652313">
                  <a:extLst>
                    <a:ext uri="{9D8B030D-6E8A-4147-A177-3AD203B41FA5}">
                      <a16:colId xmlns:a16="http://schemas.microsoft.com/office/drawing/2014/main" val="20003"/>
                    </a:ext>
                  </a:extLst>
                </a:gridCol>
              </a:tblGrid>
              <a:tr h="4951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Arial" pitchFamily="34" charset="0"/>
                          <a:ea typeface="ＭＳ Ｐゴシック" pitchFamily="34" charset="-128"/>
                        </a:rPr>
                        <a:t>ВИДЫ правонарушений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Arial" pitchFamily="34" charset="0"/>
                          <a:ea typeface="ＭＳ Ｐゴシック" pitchFamily="34" charset="-128"/>
                        </a:rPr>
                        <a:t>Субъекты ответственности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Arial" pitchFamily="34" charset="0"/>
                          <a:ea typeface="ＭＳ Ｐゴシック" pitchFamily="34" charset="-128"/>
                        </a:rPr>
                        <a:t>Размер штрафа, рублей</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Arial" pitchFamily="34" charset="0"/>
                          <a:ea typeface="ＭＳ Ｐゴシック" pitchFamily="34" charset="-128"/>
                        </a:rPr>
                        <a:t>Основание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9029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Принятие решения о способе определения поставщика (подрядчика, исполнителя), в том числе решения о закупке товаров, работ, услуг для обеспечения государственных и муниципальных нужд у единственного поставщика (подрядчика, исполнителя), в случае, если определение поставщика (подрядчика, исполнителя) в соответствии с законодательством о КС должно осуществляться путем проведения конкурса или аукциона, </a:t>
                      </a: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Должностные лица</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50 000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ч. 2 ст. 7.29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9029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Принятие решения о проведении конкурса с ПКО, закрытого конкурса с ПКО, двухэтапного конкурса, закрытого двухэтапного конкурса, закрытого конкурса, закрытого аукциона в случаях, не предусмотренных законодательством о КС</a:t>
                      </a: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Должностные лица</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50 000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ч. 2</a:t>
                      </a:r>
                      <a:r>
                        <a:rPr kumimoji="0" lang="ru-RU" sz="1200" b="0" i="0" u="none" strike="noStrike" cap="none" normalizeH="0" baseline="0" dirty="0">
                          <a:ln>
                            <a:noFill/>
                          </a:ln>
                          <a:solidFill>
                            <a:srgbClr val="000000"/>
                          </a:solidFill>
                          <a:effectLst/>
                          <a:latin typeface="Arial" pitchFamily="34" charset="0"/>
                          <a:ea typeface="ＭＳ Ｐゴシック" pitchFamily="34" charset="-128"/>
                        </a:rPr>
                        <a:t>.</a:t>
                      </a:r>
                      <a:r>
                        <a:rPr kumimoji="0" lang="ru-RU" sz="1400" b="0" i="0" u="none" strike="noStrike" cap="none" normalizeH="0" baseline="0" dirty="0">
                          <a:ln>
                            <a:noFill/>
                          </a:ln>
                          <a:solidFill>
                            <a:srgbClr val="000000"/>
                          </a:solidFill>
                          <a:effectLst/>
                          <a:latin typeface="Arial" pitchFamily="34" charset="0"/>
                          <a:ea typeface="ＭＳ Ｐゴシック" pitchFamily="34" charset="-128"/>
                        </a:rPr>
                        <a:t>1</a:t>
                      </a:r>
                      <a:r>
                        <a:rPr kumimoji="0" lang="ru-RU" sz="1200" b="0" i="0" u="none" strike="noStrike" cap="none" normalizeH="0" baseline="0" dirty="0">
                          <a:ln>
                            <a:noFill/>
                          </a:ln>
                          <a:solidFill>
                            <a:srgbClr val="000000"/>
                          </a:solidFill>
                          <a:effectLst/>
                          <a:latin typeface="Arial" pitchFamily="34" charset="0"/>
                          <a:ea typeface="ＭＳ Ｐゴシック" pitchFamily="34" charset="-128"/>
                        </a:rPr>
                        <a:t> </a:t>
                      </a:r>
                      <a:r>
                        <a:rPr kumimoji="0" lang="ru-RU" sz="1400" b="0" i="0" u="none" strike="noStrike" cap="none" normalizeH="0" baseline="0" dirty="0">
                          <a:ln>
                            <a:noFill/>
                          </a:ln>
                          <a:solidFill>
                            <a:srgbClr val="000000"/>
                          </a:solidFill>
                          <a:effectLst/>
                          <a:latin typeface="Arial" pitchFamily="34" charset="0"/>
                          <a:ea typeface="ＭＳ Ｐゴシック" pitchFamily="34" charset="-128"/>
                        </a:rPr>
                        <a:t> ст. 7.29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7132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 порядка и сроков направления в ФАС информации и документов для согласования применения закрытого способа определения поставщика (подрядчика, исполнителя),</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384180223"/>
                  </a:ext>
                </a:extLst>
              </a:tr>
              <a:tr h="10507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 порядка и сроков направления в орган, уполномоченный на осуществление контроля  в сфере закупок  информации и документов для согласования возможности заключения  контракта с единственным поставщиком (подрядчиком, исполнителем)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397206074"/>
                  </a:ext>
                </a:extLst>
              </a:tr>
            </a:tbl>
          </a:graphicData>
        </a:graphic>
      </p:graphicFrame>
      <p:cxnSp>
        <p:nvCxnSpPr>
          <p:cNvPr id="4" name="Прямая соединительная линия 3">
            <a:extLst>
              <a:ext uri="{FF2B5EF4-FFF2-40B4-BE49-F238E27FC236}">
                <a16:creationId xmlns:a16="http://schemas.microsoft.com/office/drawing/2014/main" id="{B5F8A75F-49C6-DE62-E37C-905C87BB7617}"/>
              </a:ext>
            </a:extLst>
          </p:cNvPr>
          <p:cNvCxnSpPr/>
          <p:nvPr/>
        </p:nvCxnSpPr>
        <p:spPr>
          <a:xfrm>
            <a:off x="439342" y="1377199"/>
            <a:ext cx="11090243" cy="4863345"/>
          </a:xfrm>
          <a:prstGeom prst="line">
            <a:avLst/>
          </a:prstGeom>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181C30C1-8BD0-CEC7-8D19-2A4F1D13B86F}"/>
              </a:ext>
            </a:extLst>
          </p:cNvPr>
          <p:cNvCxnSpPr/>
          <p:nvPr/>
        </p:nvCxnSpPr>
        <p:spPr>
          <a:xfrm flipH="1">
            <a:off x="439342" y="1377199"/>
            <a:ext cx="11090243" cy="493773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436493" y="2444876"/>
          <a:ext cx="11312595" cy="3542217"/>
        </p:xfrm>
        <a:graphic>
          <a:graphicData uri="http://schemas.openxmlformats.org/drawingml/2006/table">
            <a:tbl>
              <a:tblPr>
                <a:tableStyleId>{08FB837D-C827-4EFA-A057-4D05807E0F7C}</a:tableStyleId>
              </a:tblPr>
              <a:tblGrid>
                <a:gridCol w="5147366">
                  <a:extLst>
                    <a:ext uri="{9D8B030D-6E8A-4147-A177-3AD203B41FA5}">
                      <a16:colId xmlns:a16="http://schemas.microsoft.com/office/drawing/2014/main" val="20000"/>
                    </a:ext>
                  </a:extLst>
                </a:gridCol>
                <a:gridCol w="2695887">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37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ВИДЫ правонарушений </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Субъекты ответственности </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Размер штрафа, рублей</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a:ln>
                            <a:noFill/>
                          </a:ln>
                          <a:solidFill>
                            <a:schemeClr val="tx1"/>
                          </a:solidFill>
                          <a:effectLst/>
                          <a:latin typeface="+mn-lt"/>
                        </a:rPr>
                        <a:t>Основание </a:t>
                      </a:r>
                      <a:endParaRPr kumimoji="0" lang="ru-RU" sz="14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1696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 установленных законодательством и иными нормативными правовыми актами Российской Федерации о контрактной системе в сфере закупок </a:t>
                      </a: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требований к содержанию документов, формируемых (составляемых) при осуществлении закупок, к порядку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‎и сроку размещения информации и документов </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в соответствии ‎с указанными законодательством и актами, за исключением случаев, предусмотренных частями 1, 2 и 9 настоящей статьи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Должностные лица</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Предупреждение или от 3 000 до 10 000</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ч. 5  ст. 7.30</a:t>
                      </a:r>
                      <a:r>
                        <a:rPr kumimoji="0" lang="ru-RU" sz="1400" b="0" u="none" strike="noStrike" cap="none" normalizeH="0" baseline="30000" dirty="0">
                          <a:ln>
                            <a:noFill/>
                          </a:ln>
                          <a:solidFill>
                            <a:srgbClr val="000000"/>
                          </a:solidFill>
                          <a:effectLst/>
                          <a:latin typeface="+mn-lt"/>
                        </a:rPr>
                        <a:t>1</a:t>
                      </a:r>
                      <a:r>
                        <a:rPr kumimoji="0" lang="ru-RU" sz="1400" b="0" u="none" strike="noStrike" cap="none" normalizeH="0" baseline="0" dirty="0">
                          <a:ln>
                            <a:noFill/>
                          </a:ln>
                          <a:solidFill>
                            <a:srgbClr val="000000"/>
                          </a:solidFill>
                          <a:effectLst/>
                          <a:latin typeface="+mn-lt"/>
                        </a:rPr>
                        <a:t> КоАП</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10002"/>
                  </a:ext>
                </a:extLst>
              </a:tr>
              <a:tr h="10123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Действия, предусмотренные частью 5 настоящей статьи, </a:t>
                      </a: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повлекшие необоснованное ограничение количества участников ‎закупки</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Должностные лица</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1% НМЦК, но не менее 10 000 и не более 50 000</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ч. 6 ст. 7.30</a:t>
                      </a:r>
                      <a:r>
                        <a:rPr kumimoji="0" lang="ru-RU" sz="1400" b="0" u="none" strike="noStrike" cap="none" normalizeH="0" baseline="30000" dirty="0">
                          <a:ln>
                            <a:noFill/>
                          </a:ln>
                          <a:solidFill>
                            <a:srgbClr val="000000"/>
                          </a:solidFill>
                          <a:effectLst/>
                          <a:latin typeface="+mn-lt"/>
                        </a:rPr>
                        <a:t>1</a:t>
                      </a:r>
                      <a:r>
                        <a:rPr kumimoji="0" lang="ru-RU" sz="1400" b="0" u="none" strike="noStrike" cap="none" normalizeH="0" baseline="0" dirty="0">
                          <a:ln>
                            <a:noFill/>
                          </a:ln>
                          <a:solidFill>
                            <a:srgbClr val="000000"/>
                          </a:solidFill>
                          <a:effectLst/>
                          <a:latin typeface="+mn-lt"/>
                        </a:rPr>
                        <a:t> КоАП</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1556998599"/>
                  </a:ext>
                </a:extLst>
              </a:tr>
            </a:tbl>
          </a:graphicData>
        </a:graphic>
      </p:graphicFrame>
      <p:sp>
        <p:nvSpPr>
          <p:cNvPr id="3" name="Заголовок 2">
            <a:extLst>
              <a:ext uri="{FF2B5EF4-FFF2-40B4-BE49-F238E27FC236}">
                <a16:creationId xmlns:a16="http://schemas.microsoft.com/office/drawing/2014/main" id="{0E3A6641-60F8-D623-0AF8-739DEDEF7CF4}"/>
              </a:ext>
            </a:extLst>
          </p:cNvPr>
          <p:cNvSpPr>
            <a:spLocks noGrp="1"/>
          </p:cNvSpPr>
          <p:nvPr>
            <p:ph type="title"/>
          </p:nvPr>
        </p:nvSpPr>
        <p:spPr>
          <a:xfrm>
            <a:off x="609600" y="6059"/>
            <a:ext cx="10972800" cy="667709"/>
          </a:xfrm>
        </p:spPr>
        <p:txBody>
          <a:bodyPr/>
          <a:lstStyle/>
          <a:p>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Штрафы за административные правонарушения</a:t>
            </a:r>
            <a:b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b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в сфере закупок </a:t>
            </a:r>
            <a:endParaRPr lang="ru-RU" dirty="0"/>
          </a:p>
        </p:txBody>
      </p:sp>
      <p:pic>
        <p:nvPicPr>
          <p:cNvPr id="2" name="Рисунок 1">
            <a:extLst>
              <a:ext uri="{FF2B5EF4-FFF2-40B4-BE49-F238E27FC236}">
                <a16:creationId xmlns:a16="http://schemas.microsoft.com/office/drawing/2014/main" id="{B2D87059-9CE3-7A1F-A83A-B7DE0EE8BB97}"/>
              </a:ext>
            </a:extLst>
          </p:cNvPr>
          <p:cNvPicPr>
            <a:picLocks noChangeAspect="1"/>
          </p:cNvPicPr>
          <p:nvPr/>
        </p:nvPicPr>
        <p:blipFill>
          <a:blip r:embed="rId2"/>
          <a:stretch>
            <a:fillRect/>
          </a:stretch>
        </p:blipFill>
        <p:spPr>
          <a:xfrm>
            <a:off x="230611" y="924393"/>
            <a:ext cx="11961389" cy="1591194"/>
          </a:xfrm>
          <a:prstGeom prst="rect">
            <a:avLst/>
          </a:prstGeom>
        </p:spPr>
      </p:pic>
      <p:sp>
        <p:nvSpPr>
          <p:cNvPr id="6" name="TextBox 5">
            <a:extLst>
              <a:ext uri="{FF2B5EF4-FFF2-40B4-BE49-F238E27FC236}">
                <a16:creationId xmlns:a16="http://schemas.microsoft.com/office/drawing/2014/main" id="{94F8C4F1-332E-FD90-9267-B8157288362A}"/>
              </a:ext>
            </a:extLst>
          </p:cNvPr>
          <p:cNvSpPr txBox="1"/>
          <p:nvPr/>
        </p:nvSpPr>
        <p:spPr>
          <a:xfrm>
            <a:off x="519762" y="5987093"/>
            <a:ext cx="1114605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Arial"/>
                <a:ea typeface="+mn-ea"/>
                <a:cs typeface="+mn-cs"/>
              </a:rPr>
              <a:t>Если в соответствии с законодательством Российской Федерации и иными нормативными правовыми актами о контрактной системе в сфере закупок при осуществлении закупки устанавливается максимальное значение цены контракта, размер административного штрафа, исчисляемого в соответствии с настоящей статьей исходя из размера НМЦК , исчисляется от размера максимального значения цены контракта.</a:t>
            </a:r>
          </a:p>
        </p:txBody>
      </p:sp>
    </p:spTree>
    <p:extLst>
      <p:ext uri="{BB962C8B-B14F-4D97-AF65-F5344CB8AC3E}">
        <p14:creationId xmlns:p14="http://schemas.microsoft.com/office/powerpoint/2010/main" val="2959244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01AFED-3A27-77C8-02D7-296C7DE2E44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6" name="Содержимое 5">
            <a:extLst>
              <a:ext uri="{FF2B5EF4-FFF2-40B4-BE49-F238E27FC236}">
                <a16:creationId xmlns:a16="http://schemas.microsoft.com/office/drawing/2014/main" id="{11406860-A5AF-AF63-A061-B47DCB033FAF}"/>
              </a:ext>
            </a:extLst>
          </p:cNvPr>
          <p:cNvGraphicFramePr>
            <a:graphicFrameLocks noGrp="1"/>
          </p:cNvGraphicFramePr>
          <p:nvPr>
            <p:ph idx="1"/>
          </p:nvPr>
        </p:nvGraphicFramePr>
        <p:xfrm>
          <a:off x="919589" y="1716563"/>
          <a:ext cx="10612073" cy="4454526"/>
        </p:xfrm>
        <a:graphic>
          <a:graphicData uri="http://schemas.openxmlformats.org/drawingml/2006/table">
            <a:tbl>
              <a:tblPr firstRow="1" bandRow="1">
                <a:tableStyleId>{5C22544A-7EE6-4342-B048-85BDC9FD1C3A}</a:tableStyleId>
              </a:tblPr>
              <a:tblGrid>
                <a:gridCol w="4292724">
                  <a:extLst>
                    <a:ext uri="{9D8B030D-6E8A-4147-A177-3AD203B41FA5}">
                      <a16:colId xmlns:a16="http://schemas.microsoft.com/office/drawing/2014/main" val="20000"/>
                    </a:ext>
                  </a:extLst>
                </a:gridCol>
                <a:gridCol w="2210864">
                  <a:extLst>
                    <a:ext uri="{9D8B030D-6E8A-4147-A177-3AD203B41FA5}">
                      <a16:colId xmlns:a16="http://schemas.microsoft.com/office/drawing/2014/main" val="20001"/>
                    </a:ext>
                  </a:extLst>
                </a:gridCol>
                <a:gridCol w="2118745">
                  <a:extLst>
                    <a:ext uri="{9D8B030D-6E8A-4147-A177-3AD203B41FA5}">
                      <a16:colId xmlns:a16="http://schemas.microsoft.com/office/drawing/2014/main" val="20002"/>
                    </a:ext>
                  </a:extLst>
                </a:gridCol>
                <a:gridCol w="1989740">
                  <a:extLst>
                    <a:ext uri="{9D8B030D-6E8A-4147-A177-3AD203B41FA5}">
                      <a16:colId xmlns:a16="http://schemas.microsoft.com/office/drawing/2014/main" val="20003"/>
                    </a:ext>
                  </a:extLst>
                </a:gridCol>
              </a:tblGrid>
              <a:tr h="857378">
                <a:tc>
                  <a:txBody>
                    <a:bodyPr/>
                    <a:lstStyle/>
                    <a:p>
                      <a:pPr algn="ctr"/>
                      <a:r>
                        <a:rPr lang="ru-RU" sz="1400" strike="noStrike" dirty="0">
                          <a:solidFill>
                            <a:schemeClr val="tx1"/>
                          </a:solidFill>
                        </a:rPr>
                        <a:t>ВИДЫ правонарушений</a:t>
                      </a:r>
                      <a:r>
                        <a:rPr lang="ru-RU" sz="1400" strike="noStrike" baseline="0" dirty="0">
                          <a:solidFill>
                            <a:schemeClr val="tx1"/>
                          </a:solidFill>
                        </a:rPr>
                        <a:t> </a:t>
                      </a:r>
                      <a:endParaRPr lang="ru-RU" sz="1400" strike="noStrike" dirty="0">
                        <a:solidFill>
                          <a:schemeClr val="tx1"/>
                        </a:solidFill>
                      </a:endParaRPr>
                    </a:p>
                  </a:txBody>
                  <a:tcPr marT="45726" marB="4572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400" strike="noStrike" dirty="0">
                          <a:solidFill>
                            <a:schemeClr val="tx1"/>
                          </a:solidFill>
                        </a:rPr>
                        <a:t>Субъекты</a:t>
                      </a:r>
                      <a:r>
                        <a:rPr lang="ru-RU" sz="1400" strike="noStrike" baseline="0" dirty="0">
                          <a:solidFill>
                            <a:schemeClr val="tx1"/>
                          </a:solidFill>
                        </a:rPr>
                        <a:t> ответственности </a:t>
                      </a:r>
                      <a:endParaRPr lang="ru-RU" sz="1400" strike="noStrike" dirty="0">
                        <a:solidFill>
                          <a:schemeClr val="tx1"/>
                        </a:solidFill>
                      </a:endParaRPr>
                    </a:p>
                  </a:txBody>
                  <a:tcPr marT="45726" marB="4572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400" strike="noStrike" dirty="0">
                          <a:solidFill>
                            <a:schemeClr val="tx1"/>
                          </a:solidFill>
                        </a:rPr>
                        <a:t>Размер штрафа, рублей</a:t>
                      </a:r>
                    </a:p>
                  </a:txBody>
                  <a:tcPr marT="45726" marB="4572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400" strike="noStrike" dirty="0">
                          <a:solidFill>
                            <a:schemeClr val="tx1"/>
                          </a:solidFill>
                        </a:rPr>
                        <a:t>Основание </a:t>
                      </a:r>
                    </a:p>
                  </a:txBody>
                  <a:tcPr marT="45726" marB="4572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798574">
                <a:tc>
                  <a:txBody>
                    <a:bodyPr/>
                    <a:lstStyle/>
                    <a:p>
                      <a:r>
                        <a:rPr lang="ru-RU" sz="1400" strike="noStrike" dirty="0"/>
                        <a:t>Нарушение сроков размещения в ЕИС информации и документов, размещение которых предусмотрено законодательством о КС, при проведении конкурса, аукциона, за исключением случаев, предусмотренных частями 1.2 и 1.3 настоящей статьи, не более чем на два рабочих дня </a:t>
                      </a:r>
                      <a:endParaRPr lang="ru-RU" sz="1400" b="1" strike="noStrike" dirty="0">
                        <a:solidFill>
                          <a:schemeClr val="tx1"/>
                        </a:solidFill>
                      </a:endParaRPr>
                    </a:p>
                  </a:txBody>
                  <a:tcPr marT="45726" marB="45726">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dirty="0"/>
                        <a:t>Должностное лицо</a:t>
                      </a:r>
                      <a:r>
                        <a:rPr lang="ru-RU" sz="1400" strike="noStrike" baseline="0" dirty="0"/>
                        <a:t> заказчика, должностное лицо УО,  должностное лицо УУ, специализированная организация</a:t>
                      </a:r>
                      <a:endParaRPr lang="ru-RU" sz="1400" strike="noStrike"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baseline="0" dirty="0"/>
                        <a:t> 5 000 (для должностных лиц)</a:t>
                      </a:r>
                    </a:p>
                    <a:p>
                      <a:endParaRPr lang="ru-RU" sz="1400" strike="noStrike" baseline="0" dirty="0"/>
                    </a:p>
                    <a:p>
                      <a:r>
                        <a:rPr lang="ru-RU" sz="1400" strike="noStrike" baseline="0" dirty="0"/>
                        <a:t>15 000 (для юридических лиц)</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dirty="0"/>
                        <a:t>ч. 1 ст. 7.30 </a:t>
                      </a:r>
                      <a:r>
                        <a:rPr lang="ru-RU" sz="1400" strike="noStrike" dirty="0" err="1"/>
                        <a:t>КоАП</a:t>
                      </a:r>
                      <a:endParaRPr lang="ru-RU" sz="1400" strike="noStrike" dirty="0"/>
                    </a:p>
                  </a:txBody>
                  <a:tcPr marT="45726" marB="45726">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798574">
                <a:tc>
                  <a:txBody>
                    <a:bodyPr/>
                    <a:lstStyle/>
                    <a:p>
                      <a:r>
                        <a:rPr lang="ru-RU" sz="1400" strike="noStrike" dirty="0"/>
                        <a:t>Нарушение сроков размещения в ЕИС информации и документов, размещение которых предусмотрено законодательством о КС, при проведении конкурса, аукциона, за исключением случаев, предусмотренных частями 1.2 и 1.3 настоящей статьи, более чем на два рабочих дня</a:t>
                      </a:r>
                      <a:endParaRPr lang="ru-RU" sz="1400" b="1" strike="noStrike" dirty="0">
                        <a:solidFill>
                          <a:schemeClr val="tx1"/>
                        </a:solidFill>
                      </a:endParaRPr>
                    </a:p>
                  </a:txBody>
                  <a:tcPr marT="45726" marB="45726">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dirty="0"/>
                        <a:t>Должностное лицо</a:t>
                      </a:r>
                      <a:r>
                        <a:rPr lang="ru-RU" sz="1400" strike="noStrike" baseline="0" dirty="0"/>
                        <a:t> заказчика, должностное лицо УО,  должностное лицо УУ, специализированная организация</a:t>
                      </a:r>
                      <a:endParaRPr lang="ru-RU" sz="1400" strike="noStrike"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baseline="0" dirty="0"/>
                        <a:t> 30 000 (для должностных лиц)</a:t>
                      </a:r>
                    </a:p>
                    <a:p>
                      <a:endParaRPr lang="ru-RU" sz="1400" strike="noStrike" baseline="0" dirty="0"/>
                    </a:p>
                    <a:p>
                      <a:r>
                        <a:rPr lang="ru-RU" sz="1400" strike="noStrike" baseline="0" dirty="0"/>
                        <a:t>100 000 (для юридических лиц)</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dirty="0"/>
                        <a:t>ч. 1.1  ст. 7.30 </a:t>
                      </a:r>
                      <a:r>
                        <a:rPr lang="ru-RU" sz="1400" strike="noStrike" dirty="0" err="1"/>
                        <a:t>КоАП</a:t>
                      </a:r>
                      <a:endParaRPr lang="ru-RU" sz="1400" strike="noStrike" dirty="0"/>
                    </a:p>
                  </a:txBody>
                  <a:tcPr marT="45726" marB="45726">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pic>
        <p:nvPicPr>
          <p:cNvPr id="3" name="Рисунок 2">
            <a:extLst>
              <a:ext uri="{FF2B5EF4-FFF2-40B4-BE49-F238E27FC236}">
                <a16:creationId xmlns:a16="http://schemas.microsoft.com/office/drawing/2014/main" id="{7C0A5A36-B7F5-F5E8-4BDF-D29E83AAF04A}"/>
              </a:ext>
            </a:extLst>
          </p:cNvPr>
          <p:cNvPicPr>
            <a:picLocks noChangeAspect="1"/>
          </p:cNvPicPr>
          <p:nvPr/>
        </p:nvPicPr>
        <p:blipFill>
          <a:blip r:embed="rId2"/>
          <a:stretch>
            <a:fillRect/>
          </a:stretch>
        </p:blipFill>
        <p:spPr>
          <a:xfrm>
            <a:off x="660338" y="942304"/>
            <a:ext cx="11174937" cy="774259"/>
          </a:xfrm>
          <a:prstGeom prst="rect">
            <a:avLst/>
          </a:prstGeom>
        </p:spPr>
      </p:pic>
      <p:cxnSp>
        <p:nvCxnSpPr>
          <p:cNvPr id="5" name="Прямая соединительная линия 4">
            <a:extLst>
              <a:ext uri="{FF2B5EF4-FFF2-40B4-BE49-F238E27FC236}">
                <a16:creationId xmlns:a16="http://schemas.microsoft.com/office/drawing/2014/main" id="{9BF22BCE-CFAD-7F6A-F27A-829EC86F8210}"/>
              </a:ext>
            </a:extLst>
          </p:cNvPr>
          <p:cNvCxnSpPr/>
          <p:nvPr/>
        </p:nvCxnSpPr>
        <p:spPr>
          <a:xfrm>
            <a:off x="919589" y="1716563"/>
            <a:ext cx="10543405" cy="4382579"/>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a:extLst>
              <a:ext uri="{FF2B5EF4-FFF2-40B4-BE49-F238E27FC236}">
                <a16:creationId xmlns:a16="http://schemas.microsoft.com/office/drawing/2014/main" id="{E0C328B2-AAE9-8C7E-6759-962073288374}"/>
              </a:ext>
            </a:extLst>
          </p:cNvPr>
          <p:cNvCxnSpPr/>
          <p:nvPr/>
        </p:nvCxnSpPr>
        <p:spPr>
          <a:xfrm flipH="1">
            <a:off x="919589" y="1716563"/>
            <a:ext cx="10612073" cy="445452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3F8892-C982-8E6E-568B-5DBF8C155C13}"/>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9725" name="Group 29">
            <a:extLst>
              <a:ext uri="{FF2B5EF4-FFF2-40B4-BE49-F238E27FC236}">
                <a16:creationId xmlns:a16="http://schemas.microsoft.com/office/drawing/2014/main" id="{197F641C-7EA8-189E-A584-6E8C6ACDC56B}"/>
              </a:ext>
            </a:extLst>
          </p:cNvPr>
          <p:cNvGraphicFramePr>
            <a:graphicFrameLocks noGrp="1"/>
          </p:cNvGraphicFramePr>
          <p:nvPr>
            <p:ph idx="1"/>
          </p:nvPr>
        </p:nvGraphicFramePr>
        <p:xfrm>
          <a:off x="794158" y="2027647"/>
          <a:ext cx="10603684" cy="4132972"/>
        </p:xfrm>
        <a:graphic>
          <a:graphicData uri="http://schemas.openxmlformats.org/drawingml/2006/table">
            <a:tbl>
              <a:tblPr/>
              <a:tblGrid>
                <a:gridCol w="4289338">
                  <a:extLst>
                    <a:ext uri="{9D8B030D-6E8A-4147-A177-3AD203B41FA5}">
                      <a16:colId xmlns:a16="http://schemas.microsoft.com/office/drawing/2014/main" val="20000"/>
                    </a:ext>
                  </a:extLst>
                </a:gridCol>
                <a:gridCol w="2209102">
                  <a:extLst>
                    <a:ext uri="{9D8B030D-6E8A-4147-A177-3AD203B41FA5}">
                      <a16:colId xmlns:a16="http://schemas.microsoft.com/office/drawing/2014/main" val="20001"/>
                    </a:ext>
                  </a:extLst>
                </a:gridCol>
                <a:gridCol w="2117054">
                  <a:extLst>
                    <a:ext uri="{9D8B030D-6E8A-4147-A177-3AD203B41FA5}">
                      <a16:colId xmlns:a16="http://schemas.microsoft.com/office/drawing/2014/main" val="20002"/>
                    </a:ext>
                  </a:extLst>
                </a:gridCol>
                <a:gridCol w="1988190">
                  <a:extLst>
                    <a:ext uri="{9D8B030D-6E8A-4147-A177-3AD203B41FA5}">
                      <a16:colId xmlns:a16="http://schemas.microsoft.com/office/drawing/2014/main" val="20003"/>
                    </a:ext>
                  </a:extLst>
                </a:gridCol>
              </a:tblGrid>
              <a:tr h="7533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Субъекты ответственности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Размер штрафа, рублей</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Основание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3929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 сроков размещения в ЕИС информации и документов, размещение которых предусмотрено законодательством о КС </a:t>
                      </a: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при проведении ЗП, ЗК, ЕД. ПОСТАВЩИКА не более чем на один рабочий день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Должностное лицо заказчика, должностное лицо УО,  должностное лицо УУ, специализированная организация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3 000 (для должностных лиц)</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10 000 (для юридических лиц)</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ч. 1.2 ст. 7.30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17946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 сроков размещения в ЕИС информации и документов, размещение которых предусмотрено законодательством о КС </a:t>
                      </a: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при проведении ЗП, ЗК, ЕД. ПОСТАВЩИКА   более чем на один рабочий день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ＭＳ Ｐゴシック" pitchFamily="34" charset="-128"/>
                      </a:endParaRP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Должностное лицо заказчика, должностное лицо УО,  должностное лицо УУ, специализированная организация</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15 000 (для должностных лиц)</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50 000 (для юридических лиц)</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ч. 1.3 ст. 7.30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17E2929A-D081-7CD5-1C81-81C69C580A04}"/>
              </a:ext>
            </a:extLst>
          </p:cNvPr>
          <p:cNvSpPr txBox="1"/>
          <p:nvPr/>
        </p:nvSpPr>
        <p:spPr>
          <a:xfrm>
            <a:off x="586819" y="1008916"/>
            <a:ext cx="1112127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sngStrike" kern="1200" cap="none" spc="0" normalizeH="0" baseline="0" noProof="0" dirty="0">
                <a:ln>
                  <a:noFill/>
                </a:ln>
                <a:solidFill>
                  <a:srgbClr val="000000"/>
                </a:solidFill>
                <a:effectLst/>
                <a:uLnTx/>
                <a:uFillTx/>
                <a:latin typeface="Arial"/>
                <a:ea typeface="+mn-ea"/>
                <a:cs typeface="+mn-cs"/>
              </a:rPr>
              <a:t>Статья 7.30. Нарушение порядка осуществления закупок товаров, работ, услуг для обеспечения государственных и муниципальных нужд</a:t>
            </a:r>
          </a:p>
        </p:txBody>
      </p:sp>
      <p:cxnSp>
        <p:nvCxnSpPr>
          <p:cNvPr id="6" name="Прямая соединительная линия 5">
            <a:extLst>
              <a:ext uri="{FF2B5EF4-FFF2-40B4-BE49-F238E27FC236}">
                <a16:creationId xmlns:a16="http://schemas.microsoft.com/office/drawing/2014/main" id="{915A43A9-EB8C-1031-42C9-396C0105C620}"/>
              </a:ext>
            </a:extLst>
          </p:cNvPr>
          <p:cNvCxnSpPr/>
          <p:nvPr/>
        </p:nvCxnSpPr>
        <p:spPr>
          <a:xfrm>
            <a:off x="794158" y="2027647"/>
            <a:ext cx="10603684" cy="4132972"/>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a:extLst>
              <a:ext uri="{FF2B5EF4-FFF2-40B4-BE49-F238E27FC236}">
                <a16:creationId xmlns:a16="http://schemas.microsoft.com/office/drawing/2014/main" id="{C084F3D1-986F-9EA7-3346-61518A90F304}"/>
              </a:ext>
            </a:extLst>
          </p:cNvPr>
          <p:cNvCxnSpPr/>
          <p:nvPr/>
        </p:nvCxnSpPr>
        <p:spPr>
          <a:xfrm flipH="1">
            <a:off x="794158" y="2027647"/>
            <a:ext cx="10603684" cy="4132972"/>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4D567-58B3-2E00-C1BE-A82D7127D47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5107CE-DB0C-48E2-1BD3-92DA337342A9}"/>
              </a:ext>
            </a:extLst>
          </p:cNvPr>
          <p:cNvSpPr>
            <a:spLocks noGrp="1"/>
          </p:cNvSpPr>
          <p:nvPr>
            <p:ph type="title"/>
          </p:nvPr>
        </p:nvSpPr>
        <p:spPr>
          <a:xfrm>
            <a:off x="651769" y="0"/>
            <a:ext cx="10515600" cy="398355"/>
          </a:xfrm>
        </p:spPr>
        <p:txBody>
          <a:bodyPr>
            <a:noAutofit/>
          </a:bodyPr>
          <a:lstStyle/>
          <a:p>
            <a:r>
              <a:rPr lang="ru-RU" sz="2400" dirty="0">
                <a:solidFill>
                  <a:srgbClr val="FF0000"/>
                </a:solidFill>
              </a:rPr>
              <a:t>Пример (2 из 4)</a:t>
            </a:r>
          </a:p>
        </p:txBody>
      </p:sp>
      <p:sp>
        <p:nvSpPr>
          <p:cNvPr id="3" name="Объект 2">
            <a:extLst>
              <a:ext uri="{FF2B5EF4-FFF2-40B4-BE49-F238E27FC236}">
                <a16:creationId xmlns:a16="http://schemas.microsoft.com/office/drawing/2014/main" id="{D54A3231-49DF-5C11-A283-A070AF71D4A0}"/>
              </a:ext>
            </a:extLst>
          </p:cNvPr>
          <p:cNvSpPr>
            <a:spLocks noGrp="1"/>
          </p:cNvSpPr>
          <p:nvPr>
            <p:ph idx="1"/>
          </p:nvPr>
        </p:nvSpPr>
        <p:spPr>
          <a:xfrm>
            <a:off x="241175" y="398355"/>
            <a:ext cx="11841333" cy="6313162"/>
          </a:xfrm>
        </p:spPr>
        <p:txBody>
          <a:bodyPr>
            <a:noAutofit/>
          </a:bodyPr>
          <a:lstStyle/>
          <a:p>
            <a:pPr marL="0" indent="0" algn="ctr">
              <a:lnSpc>
                <a:spcPct val="100000"/>
              </a:lnSpc>
              <a:spcBef>
                <a:spcPts val="600"/>
              </a:spcBef>
              <a:buNone/>
            </a:pPr>
            <a:r>
              <a:rPr lang="ru-RU" sz="1600" b="1" dirty="0"/>
              <a:t>Апелляционное определение СК по уголовным делам Костромского областного суда от 27 октября 2023 г. по делу N 22-811/2023 (оставить в силе Приговор Октябрьского районного суда г. Владимира от 30 марта 2023 года, согласно которого – см. ниже…)</a:t>
            </a:r>
          </a:p>
          <a:p>
            <a:pPr>
              <a:lnSpc>
                <a:spcPct val="100000"/>
              </a:lnSpc>
              <a:spcBef>
                <a:spcPts val="600"/>
              </a:spcBef>
            </a:pPr>
            <a:r>
              <a:rPr lang="ru-RU" sz="1600" dirty="0"/>
              <a:t>Последний в свою очередь, осознавая факт противоправности предварительно состоявшейся договоренности с одним из участником аукциона, руководствуясь ложно истолкованными понятиями служебной субординации, то есть, считая для себя возможным выполнение заведомо незаконного распоряжения вышестоящего руководителя, но в действительности не будучи обязанным этого делать, принял указание </a:t>
            </a:r>
            <a:r>
              <a:rPr lang="ru-RU" sz="1600" dirty="0" err="1"/>
              <a:t>Годунина</a:t>
            </a:r>
            <a:r>
              <a:rPr lang="ru-RU" sz="1600" dirty="0"/>
              <a:t> Р.С. к исполнению, тем самым, используя свое служебное положение, фактически вступил в картельное соглашение с хозяйствующим субъектом-конкурентом ЗАО " МНК-ГРУПП", в силу которого участие в аукционе ГУП "ДСУ-3", от имени которого он выступал, стало носить предопределенный характер, обусловленный предварительной договоренностью о его будущих результатах.</a:t>
            </a:r>
          </a:p>
          <a:p>
            <a:pPr>
              <a:lnSpc>
                <a:spcPct val="100000"/>
              </a:lnSpc>
              <a:spcBef>
                <a:spcPts val="600"/>
              </a:spcBef>
            </a:pPr>
            <a:r>
              <a:rPr lang="ru-RU" sz="1600" dirty="0"/>
              <a:t>В тот же день в период с 13 до 13.10 часов на электронной площадке оператора АО "Единая электронная торговая площадка" (г. Москва) состоялся электронный аукцион, в ходе которого представители каждого из вышеупомянутых хозяйствующих субъектов, следуя достигнутой между их руководителями договоренности, сделали одинаковые предложения о цене контракта в сумме</a:t>
            </a:r>
            <a:br>
              <a:rPr lang="ru-RU" sz="1600" dirty="0"/>
            </a:br>
            <a:r>
              <a:rPr lang="ru-RU" sz="1600" dirty="0"/>
              <a:t>2 077 654 166, 00 рублей, что соответствовало его начальной (максимальной) цене, и, поскольку ГУП "ДСУ-3" заявку на участие в аукционе подало раньше, то оно в дальнейшем и было признано победителем по итогам аукциона.</a:t>
            </a:r>
          </a:p>
          <a:p>
            <a:pPr>
              <a:lnSpc>
                <a:spcPct val="100000"/>
              </a:lnSpc>
              <a:spcBef>
                <a:spcPts val="600"/>
              </a:spcBef>
            </a:pPr>
            <a:r>
              <a:rPr lang="ru-RU" sz="1600" dirty="0"/>
              <a:t>18 ноября 2020 года между управлением архитектуры и строительства администрации г. Владимира (заказчик) и ГУП "ДСУ-3" (подрядчик) был заключен договор на строительство </a:t>
            </a:r>
            <a:r>
              <a:rPr lang="ru-RU" sz="1600" dirty="0" err="1"/>
              <a:t>Рпенского</a:t>
            </a:r>
            <a:r>
              <a:rPr lang="ru-RU" sz="1600" dirty="0"/>
              <a:t> проезда в г. Владимире на сумму 2 077 654 166, 00 рублей, что является особо крупным размером.</a:t>
            </a:r>
          </a:p>
          <a:p>
            <a:pPr>
              <a:lnSpc>
                <a:spcPct val="100000"/>
              </a:lnSpc>
              <a:spcBef>
                <a:spcPts val="600"/>
              </a:spcBef>
            </a:pPr>
            <a:r>
              <a:rPr lang="ru-RU" sz="1600" dirty="0"/>
              <a:t>Указанные действия </a:t>
            </a:r>
            <a:r>
              <a:rPr lang="ru-RU" sz="1600" dirty="0" err="1"/>
              <a:t>Годунина</a:t>
            </a:r>
            <a:r>
              <a:rPr lang="ru-RU" sz="1600" dirty="0"/>
              <a:t> Р.С. судом квалифицированы как подстрекательство и пособничество в ограничении конкуренции путем заключения между хозяйствующими субъектами- конкурентами ограничивающего конкуренцию соглашения (картеля), запрещенного в соответствии с антимонопольным законодательством РФ, совершенные лицом с использованием своего служебного положения, повлекшие извлечение дохода в особо крупном размере.</a:t>
            </a:r>
          </a:p>
        </p:txBody>
      </p:sp>
    </p:spTree>
    <p:extLst>
      <p:ext uri="{BB962C8B-B14F-4D97-AF65-F5344CB8AC3E}">
        <p14:creationId xmlns:p14="http://schemas.microsoft.com/office/powerpoint/2010/main" val="22777470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5E7EC-8AC6-1FDD-C963-EE910F7BFA21}"/>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30752" name="Group 32">
            <a:extLst>
              <a:ext uri="{FF2B5EF4-FFF2-40B4-BE49-F238E27FC236}">
                <a16:creationId xmlns:a16="http://schemas.microsoft.com/office/drawing/2014/main" id="{350EB1F7-79DA-3B2A-A60B-DA1162B8A5D9}"/>
              </a:ext>
            </a:extLst>
          </p:cNvPr>
          <p:cNvGraphicFramePr>
            <a:graphicFrameLocks noGrp="1"/>
          </p:cNvGraphicFramePr>
          <p:nvPr>
            <p:ph idx="1"/>
          </p:nvPr>
        </p:nvGraphicFramePr>
        <p:xfrm>
          <a:off x="407949" y="1103820"/>
          <a:ext cx="10947632" cy="5274400"/>
        </p:xfrm>
        <a:graphic>
          <a:graphicData uri="http://schemas.openxmlformats.org/drawingml/2006/table">
            <a:tbl>
              <a:tblPr/>
              <a:tblGrid>
                <a:gridCol w="4932725">
                  <a:extLst>
                    <a:ext uri="{9D8B030D-6E8A-4147-A177-3AD203B41FA5}">
                      <a16:colId xmlns:a16="http://schemas.microsoft.com/office/drawing/2014/main" val="20000"/>
                    </a:ext>
                  </a:extLst>
                </a:gridCol>
                <a:gridCol w="2239861">
                  <a:extLst>
                    <a:ext uri="{9D8B030D-6E8A-4147-A177-3AD203B41FA5}">
                      <a16:colId xmlns:a16="http://schemas.microsoft.com/office/drawing/2014/main" val="20001"/>
                    </a:ext>
                  </a:extLst>
                </a:gridCol>
                <a:gridCol w="1722364">
                  <a:extLst>
                    <a:ext uri="{9D8B030D-6E8A-4147-A177-3AD203B41FA5}">
                      <a16:colId xmlns:a16="http://schemas.microsoft.com/office/drawing/2014/main" val="20002"/>
                    </a:ext>
                  </a:extLst>
                </a:gridCol>
                <a:gridCol w="2052682">
                  <a:extLst>
                    <a:ext uri="{9D8B030D-6E8A-4147-A177-3AD203B41FA5}">
                      <a16:colId xmlns:a16="http://schemas.microsoft.com/office/drawing/2014/main" val="20003"/>
                    </a:ext>
                  </a:extLst>
                </a:gridCol>
              </a:tblGrid>
              <a:tr h="5686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17" marB="4571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Субъекты ответственности </a:t>
                      </a:r>
                    </a:p>
                  </a:txBody>
                  <a:tcPr marT="45717" marB="4571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Размер штрафа, рублей</a:t>
                      </a:r>
                    </a:p>
                  </a:txBody>
                  <a:tcPr marT="45717" marB="4571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Основание </a:t>
                      </a:r>
                    </a:p>
                  </a:txBody>
                  <a:tcPr marT="45717" marB="4571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9448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Размещение в ЕИС информации и документов с нарушением требований, предусмотренных законодательством о КС за исключением случаев, предусмотренных частями 1 - 1.3 и 1.7 настоящей статьи</a:t>
                      </a:r>
                    </a:p>
                  </a:txBody>
                  <a:tcPr marT="45717" marB="4571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Должностное лицо заказчика, должностное лицо УО,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должностное лицо УУ, специализированная организация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mn-lt"/>
                          <a:ea typeface="ＭＳ Ｐゴシック" pitchFamily="34" charset="-128"/>
                          <a:cs typeface="Times New Roman" pitchFamily="18" charset="0"/>
                        </a:rPr>
                        <a:t>15 000 (для должностных лиц)</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a:ln>
                          <a:noFill/>
                        </a:ln>
                        <a:solidFill>
                          <a:srgbClr val="000000"/>
                        </a:solidFill>
                        <a:effectLst/>
                        <a:latin typeface="+mn-lt"/>
                        <a:ea typeface="ＭＳ Ｐゴシック"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mn-lt"/>
                          <a:ea typeface="ＭＳ Ｐゴシック" pitchFamily="34" charset="-128"/>
                          <a:cs typeface="Times New Roman" pitchFamily="18" charset="0"/>
                        </a:rPr>
                        <a:t>50 000 (для юридических лиц)</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a:ln>
                          <a:noFill/>
                        </a:ln>
                        <a:solidFill>
                          <a:srgbClr val="000000"/>
                        </a:solidFill>
                        <a:effectLst/>
                        <a:latin typeface="+mn-lt"/>
                        <a:ea typeface="ＭＳ Ｐゴシック" pitchFamily="34" charset="-128"/>
                        <a:cs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mn-lt"/>
                          <a:ea typeface="ＭＳ Ｐゴシック" pitchFamily="34" charset="-128"/>
                          <a:cs typeface="Times New Roman" pitchFamily="18" charset="0"/>
                        </a:rPr>
                        <a:t>ч. 1.4 ст. 7.30 КоАП</a:t>
                      </a:r>
                    </a:p>
                  </a:txBody>
                  <a:tcPr marT="45717" marB="4571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12032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Направление оператору ЭП информации и документов, подлежащих размещению, направлению с нарушением требований, предусмотренных законодательством о КС за исключением случаев, предусмотренных частями 1 - 1.3 и 1.7 настоящей статьи</a:t>
                      </a:r>
                    </a:p>
                  </a:txBody>
                  <a:tcPr marT="45717" marB="4571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806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Нарушение порядка предоставления конкурсной документации, документации об аукционе за исключением случаев, предусмотренных частями 1 - 1.3 и 1.7 настоящей статьи</a:t>
                      </a:r>
                    </a:p>
                  </a:txBody>
                  <a:tcPr marT="45717" marB="4571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806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Нарушение порядка разъяснения положений КД, АД за исключением случаев, предусмотренных частями 1 - 1.3 и 1.7 настоящей статьи</a:t>
                      </a:r>
                    </a:p>
                  </a:txBody>
                  <a:tcPr marT="45717" marB="4571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r h="806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Нарушение порядка приема заявок, окончательных предложений за исключением случаев, предусмотренных частями 1 - 1.3 и 1.7 настоящей статьи</a:t>
                      </a:r>
                    </a:p>
                  </a:txBody>
                  <a:tcPr marT="45717" marB="4571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5"/>
                  </a:ext>
                </a:extLst>
              </a:tr>
            </a:tbl>
          </a:graphicData>
        </a:graphic>
      </p:graphicFrame>
      <p:cxnSp>
        <p:nvCxnSpPr>
          <p:cNvPr id="4" name="Прямая соединительная линия 3">
            <a:extLst>
              <a:ext uri="{FF2B5EF4-FFF2-40B4-BE49-F238E27FC236}">
                <a16:creationId xmlns:a16="http://schemas.microsoft.com/office/drawing/2014/main" id="{4842AD9D-3D13-C325-EF88-867F993A75C2}"/>
              </a:ext>
            </a:extLst>
          </p:cNvPr>
          <p:cNvCxnSpPr/>
          <p:nvPr/>
        </p:nvCxnSpPr>
        <p:spPr>
          <a:xfrm>
            <a:off x="407949" y="1103820"/>
            <a:ext cx="10947632" cy="5274400"/>
          </a:xfrm>
          <a:prstGeom prst="line">
            <a:avLst/>
          </a:prstGeom>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E4D710A0-2845-58C6-A965-D2787422F893}"/>
              </a:ext>
            </a:extLst>
          </p:cNvPr>
          <p:cNvCxnSpPr/>
          <p:nvPr/>
        </p:nvCxnSpPr>
        <p:spPr>
          <a:xfrm flipH="1">
            <a:off x="407949" y="1103820"/>
            <a:ext cx="10947632" cy="52744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3F8892-C982-8E6E-568B-5DBF8C155C13}"/>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9725" name="Group 29">
            <a:extLst>
              <a:ext uri="{FF2B5EF4-FFF2-40B4-BE49-F238E27FC236}">
                <a16:creationId xmlns:a16="http://schemas.microsoft.com/office/drawing/2014/main" id="{197F641C-7EA8-189E-A584-6E8C6ACDC56B}"/>
              </a:ext>
            </a:extLst>
          </p:cNvPr>
          <p:cNvGraphicFramePr>
            <a:graphicFrameLocks noGrp="1"/>
          </p:cNvGraphicFramePr>
          <p:nvPr>
            <p:ph idx="1"/>
          </p:nvPr>
        </p:nvGraphicFramePr>
        <p:xfrm>
          <a:off x="872455" y="1000126"/>
          <a:ext cx="10603684" cy="5512797"/>
        </p:xfrm>
        <a:graphic>
          <a:graphicData uri="http://schemas.openxmlformats.org/drawingml/2006/table">
            <a:tbl>
              <a:tblPr/>
              <a:tblGrid>
                <a:gridCol w="4289338">
                  <a:extLst>
                    <a:ext uri="{9D8B030D-6E8A-4147-A177-3AD203B41FA5}">
                      <a16:colId xmlns:a16="http://schemas.microsoft.com/office/drawing/2014/main" val="20000"/>
                    </a:ext>
                  </a:extLst>
                </a:gridCol>
                <a:gridCol w="2209102">
                  <a:extLst>
                    <a:ext uri="{9D8B030D-6E8A-4147-A177-3AD203B41FA5}">
                      <a16:colId xmlns:a16="http://schemas.microsoft.com/office/drawing/2014/main" val="20001"/>
                    </a:ext>
                  </a:extLst>
                </a:gridCol>
                <a:gridCol w="2117054">
                  <a:extLst>
                    <a:ext uri="{9D8B030D-6E8A-4147-A177-3AD203B41FA5}">
                      <a16:colId xmlns:a16="http://schemas.microsoft.com/office/drawing/2014/main" val="20002"/>
                    </a:ext>
                  </a:extLst>
                </a:gridCol>
                <a:gridCol w="1988190">
                  <a:extLst>
                    <a:ext uri="{9D8B030D-6E8A-4147-A177-3AD203B41FA5}">
                      <a16:colId xmlns:a16="http://schemas.microsoft.com/office/drawing/2014/main" val="20003"/>
                    </a:ext>
                  </a:extLst>
                </a:gridCol>
              </a:tblGrid>
              <a:tr h="7533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Субъекты ответственности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Размер штрафа, рублей</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Основание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3929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Размещение в единой информационной системе в сфере закупок извещения об осуществлении закупки или направление приглашения принять участие в определении поставщика (подрядчика, исполнителя) ранее десяти календарных дней со дня внесения изменений в план-график в отношении такой закупки</a:t>
                      </a: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Должностное лицо</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30 000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ч. 1.5 ст. 7.30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1376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Размещение в единой информационной системе в сфере закупок извещения об осуществлении закупки или направление приглашения принять участие в определении поставщика (подрядчика, исполнителя) в случае, если информация о такой закупке не включена в план-график</a:t>
                      </a: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Должностное лицо</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30 000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ч. 1.6 ст. 7.30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17946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Размещение в единой информационной системе в сфере закупок извещения об осуществлении закупки или направление приглашения принять участие в определении поставщика (подрядчика, исполнителя) в случае, если было вынесено предписание о признании такой закупки необоснованной и если нарушение, указанное в предписании, не устранено</a:t>
                      </a: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Должностное лицо</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30 000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ч. 1.7 ст. 7.30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340037905"/>
                  </a:ext>
                </a:extLst>
              </a:tr>
            </a:tbl>
          </a:graphicData>
        </a:graphic>
      </p:graphicFrame>
      <p:cxnSp>
        <p:nvCxnSpPr>
          <p:cNvPr id="4" name="Прямая соединительная линия 3">
            <a:extLst>
              <a:ext uri="{FF2B5EF4-FFF2-40B4-BE49-F238E27FC236}">
                <a16:creationId xmlns:a16="http://schemas.microsoft.com/office/drawing/2014/main" id="{BEA4CB2E-6870-CB36-0295-611D3EAB48FD}"/>
              </a:ext>
            </a:extLst>
          </p:cNvPr>
          <p:cNvCxnSpPr/>
          <p:nvPr/>
        </p:nvCxnSpPr>
        <p:spPr>
          <a:xfrm>
            <a:off x="872455" y="1000126"/>
            <a:ext cx="10603684" cy="5428954"/>
          </a:xfrm>
          <a:prstGeom prst="line">
            <a:avLst/>
          </a:prstGeom>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D4D47264-0FF0-F08F-E1F9-FA26CAA85653}"/>
              </a:ext>
            </a:extLst>
          </p:cNvPr>
          <p:cNvCxnSpPr/>
          <p:nvPr/>
        </p:nvCxnSpPr>
        <p:spPr>
          <a:xfrm flipH="1">
            <a:off x="872455" y="1000126"/>
            <a:ext cx="10603684" cy="551279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55513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7AB019-6777-68DB-CF7F-CA63ADDE239A}"/>
              </a:ext>
            </a:extLst>
          </p:cNvPr>
          <p:cNvSpPr>
            <a:spLocks noGrp="1"/>
          </p:cNvSpPr>
          <p:nvPr>
            <p:ph type="title" idx="4294967295"/>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6" name="Содержимое 5">
            <a:extLst>
              <a:ext uri="{FF2B5EF4-FFF2-40B4-BE49-F238E27FC236}">
                <a16:creationId xmlns:a16="http://schemas.microsoft.com/office/drawing/2014/main" id="{424B598B-CE73-135C-EDBA-7E7CBE2E4F26}"/>
              </a:ext>
            </a:extLst>
          </p:cNvPr>
          <p:cNvGraphicFramePr>
            <a:graphicFrameLocks noGrp="1"/>
          </p:cNvGraphicFramePr>
          <p:nvPr>
            <p:ph idx="4294967295"/>
          </p:nvPr>
        </p:nvGraphicFramePr>
        <p:xfrm>
          <a:off x="936770" y="2136705"/>
          <a:ext cx="10318459" cy="4240214"/>
        </p:xfrm>
        <a:graphic>
          <a:graphicData uri="http://schemas.openxmlformats.org/drawingml/2006/table">
            <a:tbl>
              <a:tblPr firstRow="1" bandRow="1">
                <a:tableStyleId>{5C22544A-7EE6-4342-B048-85BDC9FD1C3A}</a:tableStyleId>
              </a:tblPr>
              <a:tblGrid>
                <a:gridCol w="4173953">
                  <a:extLst>
                    <a:ext uri="{9D8B030D-6E8A-4147-A177-3AD203B41FA5}">
                      <a16:colId xmlns:a16="http://schemas.microsoft.com/office/drawing/2014/main" val="20000"/>
                    </a:ext>
                  </a:extLst>
                </a:gridCol>
                <a:gridCol w="2149694">
                  <a:extLst>
                    <a:ext uri="{9D8B030D-6E8A-4147-A177-3AD203B41FA5}">
                      <a16:colId xmlns:a16="http://schemas.microsoft.com/office/drawing/2014/main" val="20001"/>
                    </a:ext>
                  </a:extLst>
                </a:gridCol>
                <a:gridCol w="2060123">
                  <a:extLst>
                    <a:ext uri="{9D8B030D-6E8A-4147-A177-3AD203B41FA5}">
                      <a16:colId xmlns:a16="http://schemas.microsoft.com/office/drawing/2014/main" val="20002"/>
                    </a:ext>
                  </a:extLst>
                </a:gridCol>
                <a:gridCol w="1934689">
                  <a:extLst>
                    <a:ext uri="{9D8B030D-6E8A-4147-A177-3AD203B41FA5}">
                      <a16:colId xmlns:a16="http://schemas.microsoft.com/office/drawing/2014/main" val="20003"/>
                    </a:ext>
                  </a:extLst>
                </a:gridCol>
              </a:tblGrid>
              <a:tr h="857105">
                <a:tc>
                  <a:txBody>
                    <a:bodyPr/>
                    <a:lstStyle/>
                    <a:p>
                      <a:pPr algn="ctr"/>
                      <a:r>
                        <a:rPr lang="ru-RU" sz="1400" strike="noStrike" dirty="0">
                          <a:solidFill>
                            <a:schemeClr val="tx1"/>
                          </a:solidFill>
                        </a:rPr>
                        <a:t>ВИДЫ правонарушений</a:t>
                      </a:r>
                      <a:r>
                        <a:rPr lang="ru-RU" sz="1400" strike="noStrike" baseline="0" dirty="0">
                          <a:solidFill>
                            <a:schemeClr val="tx1"/>
                          </a:solidFill>
                        </a:rPr>
                        <a:t> </a:t>
                      </a:r>
                      <a:endParaRPr lang="ru-RU" sz="1400" strike="noStrike" dirty="0">
                        <a:solidFill>
                          <a:schemeClr val="tx1"/>
                        </a:solidFill>
                      </a:endParaRPr>
                    </a:p>
                  </a:txBody>
                  <a:tcPr marT="45712" marB="457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400" strike="noStrike" dirty="0">
                          <a:solidFill>
                            <a:schemeClr val="tx1"/>
                          </a:solidFill>
                        </a:rPr>
                        <a:t>Субъекты</a:t>
                      </a:r>
                      <a:r>
                        <a:rPr lang="ru-RU" sz="1400" strike="noStrike" baseline="0" dirty="0">
                          <a:solidFill>
                            <a:schemeClr val="tx1"/>
                          </a:solidFill>
                        </a:rPr>
                        <a:t> ответственности </a:t>
                      </a:r>
                      <a:endParaRPr lang="ru-RU" sz="1400" strike="noStrike" dirty="0">
                        <a:solidFill>
                          <a:schemeClr val="tx1"/>
                        </a:solidFill>
                      </a:endParaRPr>
                    </a:p>
                  </a:txBody>
                  <a:tcPr marT="45712" marB="457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400" strike="noStrike" dirty="0">
                          <a:solidFill>
                            <a:schemeClr val="tx1"/>
                          </a:solidFill>
                        </a:rPr>
                        <a:t>Размер штрафа, рублей</a:t>
                      </a:r>
                    </a:p>
                  </a:txBody>
                  <a:tcPr marT="45712" marB="457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400" strike="noStrike" dirty="0">
                          <a:solidFill>
                            <a:schemeClr val="tx1"/>
                          </a:solidFill>
                        </a:rPr>
                        <a:t>Основание </a:t>
                      </a:r>
                    </a:p>
                  </a:txBody>
                  <a:tcPr marT="45712" marB="457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584879">
                <a:tc>
                  <a:txBody>
                    <a:bodyPr/>
                    <a:lstStyle/>
                    <a:p>
                      <a:r>
                        <a:rPr lang="ru-RU" sz="1400" strike="noStrike" dirty="0"/>
                        <a:t>Нарушение</a:t>
                      </a:r>
                      <a:r>
                        <a:rPr lang="ru-RU" sz="1400" strike="noStrike" baseline="0" dirty="0"/>
                        <a:t> требований к содержанию протокола, составленного в ходе определения поставщика (подрядчика, исполнителя)</a:t>
                      </a:r>
                      <a:endParaRPr lang="ru-RU" sz="1400" b="1" strike="noStrike" dirty="0">
                        <a:solidFill>
                          <a:srgbClr val="FF0000"/>
                        </a:solidFill>
                      </a:endParaRPr>
                    </a:p>
                  </a:txBody>
                  <a:tcPr marT="45712" marB="45712">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dirty="0"/>
                        <a:t>Должностные лица</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baseline="0" dirty="0"/>
                        <a:t> 10 000</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dirty="0"/>
                        <a:t>ч.2.1 ст. 7.30 </a:t>
                      </a:r>
                      <a:r>
                        <a:rPr lang="ru-RU" sz="1400" strike="noStrike" dirty="0" err="1"/>
                        <a:t>КоАП</a:t>
                      </a:r>
                      <a:endParaRPr lang="ru-RU" sz="1400" strike="noStrike" dirty="0"/>
                    </a:p>
                  </a:txBody>
                  <a:tcPr marT="45712" marB="45712">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798230">
                <a:tc>
                  <a:txBody>
                    <a:bodyPr/>
                    <a:lstStyle/>
                    <a:p>
                      <a:r>
                        <a:rPr lang="ru-RU" sz="1400" strike="noStrike" dirty="0"/>
                        <a:t>Неразмещение</a:t>
                      </a:r>
                      <a:r>
                        <a:rPr lang="ru-RU" sz="1400" strike="noStrike" baseline="0" dirty="0"/>
                        <a:t>  в ЕИС  информации и документов, размещение которых предусмотрено в соответствии с законодательством о КС</a:t>
                      </a:r>
                      <a:endParaRPr lang="ru-RU" sz="1400" b="1" strike="noStrike" dirty="0">
                        <a:solidFill>
                          <a:srgbClr val="FF0000"/>
                        </a:solidFill>
                      </a:endParaRPr>
                    </a:p>
                  </a:txBody>
                  <a:tcPr marT="45712" marB="45712">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dirty="0"/>
                        <a:t>Должностное лицо</a:t>
                      </a:r>
                      <a:r>
                        <a:rPr lang="ru-RU" sz="1400" strike="noStrike" baseline="0" dirty="0"/>
                        <a:t> заказчика, должностное лицо УО,  должностное лицо УУ, специализированная организация</a:t>
                      </a:r>
                      <a:endParaRPr lang="ru-RU" sz="1400" strike="noStrike" dirty="0"/>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baseline="0" dirty="0"/>
                        <a:t> 50 000 (для должностных лиц)</a:t>
                      </a:r>
                    </a:p>
                    <a:p>
                      <a:endParaRPr lang="ru-RU" sz="1400" strike="noStrike" baseline="0" dirty="0"/>
                    </a:p>
                    <a:p>
                      <a:r>
                        <a:rPr lang="ru-RU" sz="1400" strike="noStrike" baseline="0" dirty="0"/>
                        <a:t>500 000 (для юридических лиц)</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dirty="0"/>
                        <a:t>ч. 3  ст. 7.30 </a:t>
                      </a:r>
                      <a:r>
                        <a:rPr lang="ru-RU" sz="1400" strike="noStrike" dirty="0" err="1"/>
                        <a:t>КоАП</a:t>
                      </a:r>
                      <a:endParaRPr lang="ru-RU" sz="1400" strike="noStrike" dirty="0"/>
                    </a:p>
                  </a:txBody>
                  <a:tcPr marT="45712" marB="45712">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pic>
        <p:nvPicPr>
          <p:cNvPr id="3" name="Рисунок 2">
            <a:extLst>
              <a:ext uri="{FF2B5EF4-FFF2-40B4-BE49-F238E27FC236}">
                <a16:creationId xmlns:a16="http://schemas.microsoft.com/office/drawing/2014/main" id="{FEE54BF3-CFD5-7DC0-79BB-7CADF5BB9560}"/>
              </a:ext>
            </a:extLst>
          </p:cNvPr>
          <p:cNvPicPr>
            <a:picLocks noChangeAspect="1"/>
          </p:cNvPicPr>
          <p:nvPr/>
        </p:nvPicPr>
        <p:blipFill>
          <a:blip r:embed="rId2"/>
          <a:stretch>
            <a:fillRect/>
          </a:stretch>
        </p:blipFill>
        <p:spPr>
          <a:xfrm>
            <a:off x="697067" y="1062241"/>
            <a:ext cx="11174937" cy="774259"/>
          </a:xfrm>
          <a:prstGeom prst="rect">
            <a:avLst/>
          </a:prstGeom>
        </p:spPr>
      </p:pic>
      <p:cxnSp>
        <p:nvCxnSpPr>
          <p:cNvPr id="5" name="Прямая соединительная линия 4">
            <a:extLst>
              <a:ext uri="{FF2B5EF4-FFF2-40B4-BE49-F238E27FC236}">
                <a16:creationId xmlns:a16="http://schemas.microsoft.com/office/drawing/2014/main" id="{1E0BA655-6925-4EDC-5229-815CA6D0455B}"/>
              </a:ext>
            </a:extLst>
          </p:cNvPr>
          <p:cNvCxnSpPr/>
          <p:nvPr/>
        </p:nvCxnSpPr>
        <p:spPr>
          <a:xfrm>
            <a:off x="936770" y="2136705"/>
            <a:ext cx="10318459" cy="4169827"/>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a:extLst>
              <a:ext uri="{FF2B5EF4-FFF2-40B4-BE49-F238E27FC236}">
                <a16:creationId xmlns:a16="http://schemas.microsoft.com/office/drawing/2014/main" id="{35988300-2196-02A2-62CE-58DB0EB06349}"/>
              </a:ext>
            </a:extLst>
          </p:cNvPr>
          <p:cNvCxnSpPr/>
          <p:nvPr/>
        </p:nvCxnSpPr>
        <p:spPr>
          <a:xfrm flipH="1">
            <a:off x="936770" y="2136705"/>
            <a:ext cx="10318459" cy="4240214"/>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401610" y="2434298"/>
          <a:ext cx="11312595" cy="3383292"/>
        </p:xfrm>
        <a:graphic>
          <a:graphicData uri="http://schemas.openxmlformats.org/drawingml/2006/table">
            <a:tbl>
              <a:tblPr>
                <a:tableStyleId>{08FB837D-C827-4EFA-A057-4D05807E0F7C}</a:tableStyleId>
              </a:tblPr>
              <a:tblGrid>
                <a:gridCol w="5147366">
                  <a:extLst>
                    <a:ext uri="{9D8B030D-6E8A-4147-A177-3AD203B41FA5}">
                      <a16:colId xmlns:a16="http://schemas.microsoft.com/office/drawing/2014/main" val="20000"/>
                    </a:ext>
                  </a:extLst>
                </a:gridCol>
                <a:gridCol w="2695887">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828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ВИДЫ правонарушений </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Субъекты ответственности </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Размер штрафа, рублей</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a:ln>
                            <a:noFill/>
                          </a:ln>
                          <a:solidFill>
                            <a:schemeClr val="tx1"/>
                          </a:solidFill>
                          <a:effectLst/>
                          <a:latin typeface="+mn-lt"/>
                        </a:rPr>
                        <a:t>Основание </a:t>
                      </a:r>
                      <a:endParaRPr kumimoji="0" lang="ru-RU" sz="14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19105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 установленных законодательством и иными нормативными правовыми актами Российской Федерации о контрактной системе в сфере </a:t>
                      </a: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закупок требований к рассмотрению, оценке заявки ‎на участие в закупке,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а равно </a:t>
                      </a: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отклонение заявки на участие в закупке,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отстранение участника закупки от участия </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в определении поставщика (подрядчика, исполнителя) в нарушение установленных таким законодательством и нормативными правовыми актами требований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‎либо </a:t>
                      </a: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признание заявки соответствующей установленным ‎при осуществлении закупки требованиям в случае, если такая заявка подлежит отклонению</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Должностные лица</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Предупреждение или 1% НМЦК, но не менее 5 000 и не более 30 000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ч. 7  ст. 7.30</a:t>
                      </a:r>
                      <a:r>
                        <a:rPr kumimoji="0" lang="ru-RU" sz="1400" b="0" u="none" strike="noStrike" cap="none" normalizeH="0" baseline="30000" dirty="0">
                          <a:ln>
                            <a:noFill/>
                          </a:ln>
                          <a:solidFill>
                            <a:srgbClr val="000000"/>
                          </a:solidFill>
                          <a:effectLst/>
                          <a:latin typeface="+mn-lt"/>
                        </a:rPr>
                        <a:t>1 </a:t>
                      </a:r>
                      <a:r>
                        <a:rPr kumimoji="0" lang="ru-RU" sz="1400" b="0" u="none" strike="noStrike" cap="none" normalizeH="0" baseline="0" dirty="0">
                          <a:ln>
                            <a:noFill/>
                          </a:ln>
                          <a:solidFill>
                            <a:srgbClr val="000000"/>
                          </a:solidFill>
                          <a:effectLst/>
                          <a:latin typeface="+mn-lt"/>
                        </a:rPr>
                        <a:t>КоАП</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435D590E-0601-3C2E-1769-9F298A8EF276}"/>
              </a:ext>
            </a:extLst>
          </p:cNvPr>
          <p:cNvSpPr txBox="1"/>
          <p:nvPr/>
        </p:nvSpPr>
        <p:spPr>
          <a:xfrm>
            <a:off x="363521" y="5849939"/>
            <a:ext cx="11388775"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Arial"/>
                <a:ea typeface="+mn-ea"/>
                <a:cs typeface="+mn-cs"/>
              </a:rPr>
              <a:t>Административная ответственность, установленная ‎частью 7 настоящей статьи, не применяется, если требование, послужившее основанием для неправомерной оценки заявки, отклонения заявки, неправомерного отстранения участника, неправомерного признания заявки на участие в закупке, соответствующей требованиям, установлено в извещении (документации) с нарушением законодательства и иных нормативных правовых актов Российской Федерации о контрактной системе в сфере закупок.</a:t>
            </a:r>
          </a:p>
        </p:txBody>
      </p:sp>
      <p:pic>
        <p:nvPicPr>
          <p:cNvPr id="3" name="Рисунок 2">
            <a:extLst>
              <a:ext uri="{FF2B5EF4-FFF2-40B4-BE49-F238E27FC236}">
                <a16:creationId xmlns:a16="http://schemas.microsoft.com/office/drawing/2014/main" id="{A9A3EF61-A21E-6D0D-900F-35130EC5655A}"/>
              </a:ext>
            </a:extLst>
          </p:cNvPr>
          <p:cNvPicPr>
            <a:picLocks noChangeAspect="1"/>
          </p:cNvPicPr>
          <p:nvPr/>
        </p:nvPicPr>
        <p:blipFill>
          <a:blip r:embed="rId2"/>
          <a:stretch>
            <a:fillRect/>
          </a:stretch>
        </p:blipFill>
        <p:spPr>
          <a:xfrm>
            <a:off x="230611" y="843104"/>
            <a:ext cx="11961389" cy="1591194"/>
          </a:xfrm>
          <a:prstGeom prst="rect">
            <a:avLst/>
          </a:prstGeom>
        </p:spPr>
      </p:pic>
    </p:spTree>
    <p:extLst>
      <p:ext uri="{BB962C8B-B14F-4D97-AF65-F5344CB8AC3E}">
        <p14:creationId xmlns:p14="http://schemas.microsoft.com/office/powerpoint/2010/main" val="10346465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9FBA65-2053-D4E9-0252-EEFBC03524F0}"/>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5634" name="Group 34">
            <a:extLst>
              <a:ext uri="{FF2B5EF4-FFF2-40B4-BE49-F238E27FC236}">
                <a16:creationId xmlns:a16="http://schemas.microsoft.com/office/drawing/2014/main" id="{D572DB46-C8AD-2AB8-D7D6-2A343365AA04}"/>
              </a:ext>
            </a:extLst>
          </p:cNvPr>
          <p:cNvGraphicFramePr>
            <a:graphicFrameLocks noGrp="1"/>
          </p:cNvGraphicFramePr>
          <p:nvPr>
            <p:ph idx="1"/>
          </p:nvPr>
        </p:nvGraphicFramePr>
        <p:xfrm>
          <a:off x="339884" y="1605448"/>
          <a:ext cx="11434194" cy="4754860"/>
        </p:xfrm>
        <a:graphic>
          <a:graphicData uri="http://schemas.openxmlformats.org/drawingml/2006/table">
            <a:tbl>
              <a:tblPr/>
              <a:tblGrid>
                <a:gridCol w="6526635">
                  <a:extLst>
                    <a:ext uri="{9D8B030D-6E8A-4147-A177-3AD203B41FA5}">
                      <a16:colId xmlns:a16="http://schemas.microsoft.com/office/drawing/2014/main" val="20000"/>
                    </a:ext>
                  </a:extLst>
                </a:gridCol>
                <a:gridCol w="1954634">
                  <a:extLst>
                    <a:ext uri="{9D8B030D-6E8A-4147-A177-3AD203B41FA5}">
                      <a16:colId xmlns:a16="http://schemas.microsoft.com/office/drawing/2014/main" val="20001"/>
                    </a:ext>
                  </a:extLst>
                </a:gridCol>
                <a:gridCol w="1622434">
                  <a:extLst>
                    <a:ext uri="{9D8B030D-6E8A-4147-A177-3AD203B41FA5}">
                      <a16:colId xmlns:a16="http://schemas.microsoft.com/office/drawing/2014/main" val="20002"/>
                    </a:ext>
                  </a:extLst>
                </a:gridCol>
                <a:gridCol w="1330491">
                  <a:extLst>
                    <a:ext uri="{9D8B030D-6E8A-4147-A177-3AD203B41FA5}">
                      <a16:colId xmlns:a16="http://schemas.microsoft.com/office/drawing/2014/main" val="20003"/>
                    </a:ext>
                  </a:extLst>
                </a:gridCol>
              </a:tblGrid>
              <a:tr h="535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ВИДЫ правонарушений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Субъекты ответственности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Размер штрафа, рублей</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Основание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8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Отклонение заявки на участие в конкурсе, отказ в допуске к участию в аукционе, признание заявки на участие в закупке товара, работы или услуги не соответствующей требованиям конкурсной документации, документации об аукционе, отстранение участника закупки от участия в конкурсе, аукционе (далее в настоящей части - отказ в допуске к участию в закупке) по основаниям, не предусмотренным законодательством Российской Федерации о контрактной системе в сфере закупок, признание заявки на участие в конкурсе надлежащей, соответствующей требованиям конкурсной документации, признание заявки на участие в аукционе надлежащей, соответствующей требованиям документации об аукционе, в случае, если участнику, подавшему такую заявку, должно быть отказано в допуске к участию в закупке в соответствии с требованиями законодательства Российской Федерации о контрактной системе в сфере закупок, или нарушение порядка вскрытия конвертов с заявками на участие в конкурсе, закрытом аукционе и (или) открытия доступа к таким заявкам, поданным в форме электронных документов, нарушение порядка рассмотрения и оценки таких заявок, окончательных предложений участников закупки, установленного конкурсной документацией</a:t>
                      </a: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Должностные лица</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1 % НМЦК,</a:t>
                      </a:r>
                      <a:br>
                        <a:rPr kumimoji="0" lang="ru-RU" sz="1600" b="0" i="0" u="none" strike="noStrike" cap="none" normalizeH="0" baseline="0" dirty="0">
                          <a:ln>
                            <a:noFill/>
                          </a:ln>
                          <a:solidFill>
                            <a:srgbClr val="000000"/>
                          </a:solidFill>
                          <a:effectLst/>
                          <a:latin typeface="Arial" pitchFamily="34" charset="0"/>
                          <a:ea typeface="ＭＳ Ｐゴシック" pitchFamily="34" charset="-128"/>
                        </a:rPr>
                      </a:br>
                      <a:r>
                        <a:rPr kumimoji="0" lang="ru-RU" sz="1600" b="0" i="0" u="none" strike="noStrike" cap="none" normalizeH="0" baseline="0" dirty="0">
                          <a:ln>
                            <a:noFill/>
                          </a:ln>
                          <a:solidFill>
                            <a:srgbClr val="000000"/>
                          </a:solidFill>
                          <a:effectLst/>
                          <a:latin typeface="Arial" pitchFamily="34" charset="0"/>
                          <a:ea typeface="ＭＳ Ｐゴシック" pitchFamily="34" charset="-128"/>
                        </a:rPr>
                        <a:t>но не менее </a:t>
                      </a:r>
                      <a:br>
                        <a:rPr kumimoji="0" lang="ru-RU" sz="1600" b="0" i="0" u="none" strike="noStrike" cap="none" normalizeH="0" baseline="0" dirty="0">
                          <a:ln>
                            <a:noFill/>
                          </a:ln>
                          <a:solidFill>
                            <a:srgbClr val="000000"/>
                          </a:solidFill>
                          <a:effectLst/>
                          <a:latin typeface="Arial" pitchFamily="34" charset="0"/>
                          <a:ea typeface="ＭＳ Ｐゴシック" pitchFamily="34" charset="-128"/>
                        </a:rPr>
                      </a:br>
                      <a:r>
                        <a:rPr kumimoji="0" lang="ru-RU" sz="1600" b="0" i="0" u="none" strike="noStrike" cap="none" normalizeH="0" baseline="0" dirty="0">
                          <a:ln>
                            <a:noFill/>
                          </a:ln>
                          <a:solidFill>
                            <a:srgbClr val="000000"/>
                          </a:solidFill>
                          <a:effectLst/>
                          <a:latin typeface="Arial" pitchFamily="34" charset="0"/>
                          <a:ea typeface="ＭＳ Ｐゴシック" pitchFamily="34" charset="-128"/>
                        </a:rPr>
                        <a:t>5 000 рублей и не более </a:t>
                      </a:r>
                      <a:br>
                        <a:rPr kumimoji="0" lang="ru-RU" sz="1600" b="0" i="0" u="none" strike="noStrike" cap="none" normalizeH="0" baseline="0" dirty="0">
                          <a:ln>
                            <a:noFill/>
                          </a:ln>
                          <a:solidFill>
                            <a:srgbClr val="000000"/>
                          </a:solidFill>
                          <a:effectLst/>
                          <a:latin typeface="Arial" pitchFamily="34" charset="0"/>
                          <a:ea typeface="ＭＳ Ｐゴシック" pitchFamily="34" charset="-128"/>
                        </a:rPr>
                      </a:br>
                      <a:r>
                        <a:rPr kumimoji="0" lang="ru-RU" sz="1600" b="0" i="0" u="none" strike="noStrike" cap="none" normalizeH="0" baseline="0" dirty="0">
                          <a:ln>
                            <a:noFill/>
                          </a:ln>
                          <a:solidFill>
                            <a:srgbClr val="000000"/>
                          </a:solidFill>
                          <a:effectLst/>
                          <a:latin typeface="Arial" pitchFamily="34" charset="0"/>
                          <a:ea typeface="ＭＳ Ｐゴシック" pitchFamily="34" charset="-128"/>
                        </a:rPr>
                        <a:t>30 000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ч. 2 ст. 7.30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cxnSp>
        <p:nvCxnSpPr>
          <p:cNvPr id="6" name="Прямая соединительная линия 5">
            <a:extLst>
              <a:ext uri="{FF2B5EF4-FFF2-40B4-BE49-F238E27FC236}">
                <a16:creationId xmlns:a16="http://schemas.microsoft.com/office/drawing/2014/main" id="{F3CD8849-F08D-F831-94CB-86A4399DCA0A}"/>
              </a:ext>
            </a:extLst>
          </p:cNvPr>
          <p:cNvCxnSpPr>
            <a:cxnSpLocks/>
          </p:cNvCxnSpPr>
          <p:nvPr/>
        </p:nvCxnSpPr>
        <p:spPr>
          <a:xfrm>
            <a:off x="339884" y="1605448"/>
            <a:ext cx="11434194" cy="475486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a:extLst>
              <a:ext uri="{FF2B5EF4-FFF2-40B4-BE49-F238E27FC236}">
                <a16:creationId xmlns:a16="http://schemas.microsoft.com/office/drawing/2014/main" id="{5B20B6F8-10E9-31AC-C326-585320389272}"/>
              </a:ext>
            </a:extLst>
          </p:cNvPr>
          <p:cNvCxnSpPr>
            <a:cxnSpLocks/>
          </p:cNvCxnSpPr>
          <p:nvPr/>
        </p:nvCxnSpPr>
        <p:spPr>
          <a:xfrm flipV="1">
            <a:off x="339884" y="1605448"/>
            <a:ext cx="11453047" cy="475486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F0394E1C-F962-5C4A-AC37-80BADDB07B7C}"/>
              </a:ext>
            </a:extLst>
          </p:cNvPr>
          <p:cNvSpPr txBox="1"/>
          <p:nvPr/>
        </p:nvSpPr>
        <p:spPr>
          <a:xfrm>
            <a:off x="378902" y="959117"/>
            <a:ext cx="1169683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sngStrike" kern="1200" cap="none" spc="0" normalizeH="0" baseline="0" noProof="0" dirty="0">
                <a:ln>
                  <a:noFill/>
                </a:ln>
                <a:solidFill>
                  <a:srgbClr val="000000"/>
                </a:solidFill>
                <a:effectLst/>
                <a:uLnTx/>
                <a:uFillTx/>
                <a:latin typeface="Arial"/>
                <a:ea typeface="+mn-ea"/>
                <a:cs typeface="+mn-cs"/>
              </a:rPr>
              <a:t>Статья 7.30. Нарушение порядка осуществления закупок товаров, работ, услуг для обеспечения государственных и муниципальных нужд</a:t>
            </a:r>
          </a:p>
        </p:txBody>
      </p:sp>
    </p:spTree>
    <p:extLst>
      <p:ext uri="{BB962C8B-B14F-4D97-AF65-F5344CB8AC3E}">
        <p14:creationId xmlns:p14="http://schemas.microsoft.com/office/powerpoint/2010/main" val="496824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9C81BE-33E4-7295-FB1E-A29FB417C18D}"/>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34844" name="Group 28">
            <a:extLst>
              <a:ext uri="{FF2B5EF4-FFF2-40B4-BE49-F238E27FC236}">
                <a16:creationId xmlns:a16="http://schemas.microsoft.com/office/drawing/2014/main" id="{701463AF-A978-2A99-50B5-D26314B850D5}"/>
              </a:ext>
            </a:extLst>
          </p:cNvPr>
          <p:cNvGraphicFramePr>
            <a:graphicFrameLocks noGrp="1"/>
          </p:cNvGraphicFramePr>
          <p:nvPr>
            <p:ph idx="1"/>
          </p:nvPr>
        </p:nvGraphicFramePr>
        <p:xfrm>
          <a:off x="830510" y="1000126"/>
          <a:ext cx="10905687" cy="5390090"/>
        </p:xfrm>
        <a:graphic>
          <a:graphicData uri="http://schemas.openxmlformats.org/drawingml/2006/table">
            <a:tbl>
              <a:tblPr/>
              <a:tblGrid>
                <a:gridCol w="4411501">
                  <a:extLst>
                    <a:ext uri="{9D8B030D-6E8A-4147-A177-3AD203B41FA5}">
                      <a16:colId xmlns:a16="http://schemas.microsoft.com/office/drawing/2014/main" val="20000"/>
                    </a:ext>
                  </a:extLst>
                </a:gridCol>
                <a:gridCol w="2272019">
                  <a:extLst>
                    <a:ext uri="{9D8B030D-6E8A-4147-A177-3AD203B41FA5}">
                      <a16:colId xmlns:a16="http://schemas.microsoft.com/office/drawing/2014/main" val="20001"/>
                    </a:ext>
                  </a:extLst>
                </a:gridCol>
                <a:gridCol w="2177351">
                  <a:extLst>
                    <a:ext uri="{9D8B030D-6E8A-4147-A177-3AD203B41FA5}">
                      <a16:colId xmlns:a16="http://schemas.microsoft.com/office/drawing/2014/main" val="20002"/>
                    </a:ext>
                  </a:extLst>
                </a:gridCol>
                <a:gridCol w="2044816">
                  <a:extLst>
                    <a:ext uri="{9D8B030D-6E8A-4147-A177-3AD203B41FA5}">
                      <a16:colId xmlns:a16="http://schemas.microsoft.com/office/drawing/2014/main" val="20003"/>
                    </a:ext>
                  </a:extLst>
                </a:gridCol>
              </a:tblGrid>
              <a:tr h="556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Субъекты ответственности </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Размер штрафа, рублей</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Основание </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066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Установление порядка рассмотрения и оценки заявок на участие в определении поставщика (подрядчика, исполнителя), окончательных предложений участников закупки, не предусмотренного законодательством о КС</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1 процент НМЦК,  </a:t>
                      </a: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цены контракта</a:t>
                      </a:r>
                      <a:r>
                        <a:rPr kumimoji="0" lang="en-US" sz="1400" b="0" i="0" u="none" strike="noStrike" cap="none" normalizeH="0" baseline="0" dirty="0">
                          <a:ln>
                            <a:noFill/>
                          </a:ln>
                          <a:solidFill>
                            <a:schemeClr val="tx1"/>
                          </a:solidFill>
                          <a:effectLst/>
                          <a:latin typeface="+mn-lt"/>
                          <a:ea typeface="ＭＳ Ｐゴシック" pitchFamily="34" charset="-128"/>
                          <a:cs typeface="Times New Roman" pitchFamily="18" charset="0"/>
                        </a:rPr>
                        <a:t> c </a:t>
                      </a: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ед. поставщиком</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 но не менее 5 000 и не более 30 000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ч. 4 ст. 7.30 КоАП</a:t>
                      </a: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772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Установление требований к участникам закупки, не предусмотренных законодательством о КС</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14596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Установление требований к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ru-RU" sz="1400" b="0" i="0" u="none" strike="noStrike" cap="none" normalizeH="0" baseline="0" dirty="0">
                          <a:ln>
                            <a:noFill/>
                          </a:ln>
                          <a:solidFill>
                            <a:srgbClr val="000000"/>
                          </a:solidFill>
                          <a:effectLst/>
                          <a:latin typeface="+mn-lt"/>
                          <a:ea typeface="ＭＳ Ｐゴシック" pitchFamily="34" charset="-128"/>
                        </a:rPr>
                        <a:t>размеру обеспечения заявок на участие в определении поставщика (подрядчика, исполнителя),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ru-RU" sz="1400" b="0" i="0" u="none" strike="noStrike" cap="none" normalizeH="0" baseline="0" dirty="0">
                          <a:ln>
                            <a:noFill/>
                          </a:ln>
                          <a:solidFill>
                            <a:srgbClr val="000000"/>
                          </a:solidFill>
                          <a:effectLst/>
                          <a:latin typeface="+mn-lt"/>
                          <a:ea typeface="ＭＳ Ｐゴシック" pitchFamily="34" charset="-128"/>
                        </a:rPr>
                        <a:t>размеру и способам обеспечения исполнения контракта,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не предусмотренных законодательством о КС</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157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Установление требования о представлении участниками закупки в составе заявки на участие в определении поставщика (подрядчика, исполнителя) не предусмотренных законодательством о КС</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sng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sng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sng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2222558162"/>
                  </a:ext>
                </a:extLst>
              </a:tr>
            </a:tbl>
          </a:graphicData>
        </a:graphic>
      </p:graphicFrame>
      <p:cxnSp>
        <p:nvCxnSpPr>
          <p:cNvPr id="4" name="Прямая соединительная линия 3">
            <a:extLst>
              <a:ext uri="{FF2B5EF4-FFF2-40B4-BE49-F238E27FC236}">
                <a16:creationId xmlns:a16="http://schemas.microsoft.com/office/drawing/2014/main" id="{0FC14632-5838-14BF-B2B5-120B2DF786CA}"/>
              </a:ext>
            </a:extLst>
          </p:cNvPr>
          <p:cNvCxnSpPr/>
          <p:nvPr/>
        </p:nvCxnSpPr>
        <p:spPr>
          <a:xfrm>
            <a:off x="867266" y="1036948"/>
            <a:ext cx="10859678" cy="5335572"/>
          </a:xfrm>
          <a:prstGeom prst="line">
            <a:avLst/>
          </a:prstGeom>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5AD40503-2626-72E2-0A89-82896719159F}"/>
              </a:ext>
            </a:extLst>
          </p:cNvPr>
          <p:cNvCxnSpPr/>
          <p:nvPr/>
        </p:nvCxnSpPr>
        <p:spPr>
          <a:xfrm flipH="1">
            <a:off x="830510" y="1000126"/>
            <a:ext cx="10905687" cy="539009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439700" y="2819309"/>
          <a:ext cx="11312595" cy="3713466"/>
        </p:xfrm>
        <a:graphic>
          <a:graphicData uri="http://schemas.openxmlformats.org/drawingml/2006/table">
            <a:tbl>
              <a:tblPr>
                <a:tableStyleId>{08FB837D-C827-4EFA-A057-4D05807E0F7C}</a:tableStyleId>
              </a:tblPr>
              <a:tblGrid>
                <a:gridCol w="5147366">
                  <a:extLst>
                    <a:ext uri="{9D8B030D-6E8A-4147-A177-3AD203B41FA5}">
                      <a16:colId xmlns:a16="http://schemas.microsoft.com/office/drawing/2014/main" val="20000"/>
                    </a:ext>
                  </a:extLst>
                </a:gridCol>
                <a:gridCol w="2695887">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220800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 установленных законодательством и иными нормативными правовыми актами Российской Федерации о контрактной системе в сфере закупок </a:t>
                      </a: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требований к порядку, сроку возврата денежных средств, внесенных в качестве обеспечения заявки на участие в закупке, обеспечения исполнения контракта</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 за исключением случая, предусмотренного частью 4 статьи 7.30</a:t>
                      </a:r>
                      <a:r>
                        <a:rPr kumimoji="0" lang="ru-RU" sz="1400" b="0" i="0" u="none" strike="noStrike" cap="none" normalizeH="0" baseline="30000" dirty="0">
                          <a:ln>
                            <a:noFill/>
                          </a:ln>
                          <a:solidFill>
                            <a:srgbClr val="000000"/>
                          </a:solidFill>
                          <a:effectLst/>
                          <a:latin typeface="+mn-lt"/>
                          <a:ea typeface="ＭＳ Ｐゴシック" pitchFamily="34" charset="-128"/>
                          <a:cs typeface="Times New Roman" pitchFamily="18" charset="0"/>
                        </a:rPr>
                        <a:t>6 </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настоящего Кодекса</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Должностные лица</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1% от суммы денежных средств, внесенных в качестве обеспечения заявки или обеспечения исполнения контракта, но не менее 5 000 и не более 30 000</a:t>
                      </a:r>
                    </a:p>
                  </a:txBody>
                  <a:tcPr marT="45723" marB="45723"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ч. 8 ст. 7.30</a:t>
                      </a:r>
                      <a:r>
                        <a:rPr kumimoji="0" lang="ru-RU" sz="1400" b="0" u="none" strike="noStrike" cap="none" normalizeH="0" baseline="30000" dirty="0">
                          <a:ln>
                            <a:noFill/>
                          </a:ln>
                          <a:solidFill>
                            <a:srgbClr val="000000"/>
                          </a:solidFill>
                          <a:effectLst/>
                          <a:latin typeface="+mn-lt"/>
                        </a:rPr>
                        <a:t>1</a:t>
                      </a:r>
                      <a:r>
                        <a:rPr kumimoji="0" lang="ru-RU" sz="1400" b="0" u="none" strike="noStrike" cap="none" normalizeH="0" baseline="0" dirty="0">
                          <a:ln>
                            <a:noFill/>
                          </a:ln>
                          <a:solidFill>
                            <a:srgbClr val="000000"/>
                          </a:solidFill>
                          <a:effectLst/>
                          <a:latin typeface="+mn-lt"/>
                        </a:rPr>
                        <a:t> КоАП</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10000"/>
                  </a:ext>
                </a:extLst>
              </a:tr>
              <a:tr h="150546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Юридические лица, являющиеся кредитной организацией </a:t>
                      </a:r>
                      <a:r>
                        <a:rPr kumimoji="0" lang="ru-RU" sz="1400" b="1" i="0" u="none" strike="noStrike" cap="none" normalizeH="0" baseline="0" dirty="0">
                          <a:ln>
                            <a:noFill/>
                          </a:ln>
                          <a:solidFill>
                            <a:srgbClr val="FF0000"/>
                          </a:solidFill>
                          <a:effectLst/>
                          <a:latin typeface="+mn-lt"/>
                          <a:ea typeface="ＭＳ Ｐゴシック" pitchFamily="34" charset="-128"/>
                          <a:cs typeface="Times New Roman" pitchFamily="18" charset="0"/>
                        </a:rPr>
                        <a:t>– в проекте ошибка, так как эти ЮЛ включены в ч.9.ст.7.30</a:t>
                      </a:r>
                      <a:r>
                        <a:rPr kumimoji="0" lang="ru-RU" sz="1400" b="1" i="0" u="none" strike="noStrike" cap="none" normalizeH="0" baseline="30000" dirty="0">
                          <a:ln>
                            <a:noFill/>
                          </a:ln>
                          <a:solidFill>
                            <a:srgbClr val="FF0000"/>
                          </a:solidFill>
                          <a:effectLst/>
                          <a:latin typeface="+mn-lt"/>
                          <a:ea typeface="ＭＳ Ｐゴシック" pitchFamily="34" charset="-128"/>
                          <a:cs typeface="Times New Roman" pitchFamily="18" charset="0"/>
                        </a:rPr>
                        <a:t>1</a:t>
                      </a:r>
                      <a:r>
                        <a:rPr kumimoji="0" lang="ru-RU" sz="1400" b="1" i="0" u="none" strike="noStrike" cap="none" normalizeH="0" baseline="0" dirty="0">
                          <a:ln>
                            <a:noFill/>
                          </a:ln>
                          <a:solidFill>
                            <a:srgbClr val="FF0000"/>
                          </a:solidFill>
                          <a:effectLst/>
                          <a:latin typeface="+mn-lt"/>
                          <a:ea typeface="ＭＳ Ｐゴシック" pitchFamily="34" charset="-128"/>
                          <a:cs typeface="Times New Roman" pitchFamily="18" charset="0"/>
                        </a:rPr>
                        <a:t>, но состав к ним не относится.</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От 30 000 до 50 000</a:t>
                      </a:r>
                    </a:p>
                  </a:txBody>
                  <a:tcPr marT="45723" marB="45723"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10001"/>
                  </a:ext>
                </a:extLst>
              </a:tr>
            </a:tbl>
          </a:graphicData>
        </a:graphic>
      </p:graphicFrame>
      <p:pic>
        <p:nvPicPr>
          <p:cNvPr id="3" name="Рисунок 2">
            <a:extLst>
              <a:ext uri="{FF2B5EF4-FFF2-40B4-BE49-F238E27FC236}">
                <a16:creationId xmlns:a16="http://schemas.microsoft.com/office/drawing/2014/main" id="{96744453-278E-D9AE-5AB2-0FDE96F2FFBC}"/>
              </a:ext>
            </a:extLst>
          </p:cNvPr>
          <p:cNvPicPr>
            <a:picLocks noChangeAspect="1"/>
          </p:cNvPicPr>
          <p:nvPr/>
        </p:nvPicPr>
        <p:blipFill>
          <a:blip r:embed="rId2"/>
          <a:stretch>
            <a:fillRect/>
          </a:stretch>
        </p:blipFill>
        <p:spPr>
          <a:xfrm>
            <a:off x="115304" y="1074111"/>
            <a:ext cx="11961389" cy="1591194"/>
          </a:xfrm>
          <a:prstGeom prst="rect">
            <a:avLst/>
          </a:prstGeom>
        </p:spPr>
      </p:pic>
    </p:spTree>
    <p:extLst>
      <p:ext uri="{BB962C8B-B14F-4D97-AF65-F5344CB8AC3E}">
        <p14:creationId xmlns:p14="http://schemas.microsoft.com/office/powerpoint/2010/main" val="35998473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28A353-0DF2-D36C-577F-3891C42D2F1E}"/>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6" name="Содержимое 5">
            <a:extLst>
              <a:ext uri="{FF2B5EF4-FFF2-40B4-BE49-F238E27FC236}">
                <a16:creationId xmlns:a16="http://schemas.microsoft.com/office/drawing/2014/main" id="{E8C38D05-DBA0-F8F0-2646-0B2527B52E83}"/>
              </a:ext>
            </a:extLst>
          </p:cNvPr>
          <p:cNvGraphicFramePr>
            <a:graphicFrameLocks noGrp="1"/>
          </p:cNvGraphicFramePr>
          <p:nvPr>
            <p:ph idx="1"/>
          </p:nvPr>
        </p:nvGraphicFramePr>
        <p:xfrm>
          <a:off x="735205" y="2516237"/>
          <a:ext cx="10880520" cy="4027487"/>
        </p:xfrm>
        <a:graphic>
          <a:graphicData uri="http://schemas.openxmlformats.org/drawingml/2006/table">
            <a:tbl>
              <a:tblPr firstRow="1" bandRow="1">
                <a:tableStyleId>{5C22544A-7EE6-4342-B048-85BDC9FD1C3A}</a:tableStyleId>
              </a:tblPr>
              <a:tblGrid>
                <a:gridCol w="4401314">
                  <a:extLst>
                    <a:ext uri="{9D8B030D-6E8A-4147-A177-3AD203B41FA5}">
                      <a16:colId xmlns:a16="http://schemas.microsoft.com/office/drawing/2014/main" val="20000"/>
                    </a:ext>
                  </a:extLst>
                </a:gridCol>
                <a:gridCol w="2266791">
                  <a:extLst>
                    <a:ext uri="{9D8B030D-6E8A-4147-A177-3AD203B41FA5}">
                      <a16:colId xmlns:a16="http://schemas.microsoft.com/office/drawing/2014/main" val="20001"/>
                    </a:ext>
                  </a:extLst>
                </a:gridCol>
                <a:gridCol w="2172341">
                  <a:extLst>
                    <a:ext uri="{9D8B030D-6E8A-4147-A177-3AD203B41FA5}">
                      <a16:colId xmlns:a16="http://schemas.microsoft.com/office/drawing/2014/main" val="20002"/>
                    </a:ext>
                  </a:extLst>
                </a:gridCol>
                <a:gridCol w="2040074">
                  <a:extLst>
                    <a:ext uri="{9D8B030D-6E8A-4147-A177-3AD203B41FA5}">
                      <a16:colId xmlns:a16="http://schemas.microsoft.com/office/drawing/2014/main" val="20003"/>
                    </a:ext>
                  </a:extLst>
                </a:gridCol>
              </a:tblGrid>
              <a:tr h="857323">
                <a:tc>
                  <a:txBody>
                    <a:bodyPr/>
                    <a:lstStyle/>
                    <a:p>
                      <a:pPr algn="ctr"/>
                      <a:r>
                        <a:rPr lang="ru-RU" sz="1600" dirty="0">
                          <a:solidFill>
                            <a:schemeClr val="tx1"/>
                          </a:solidFill>
                        </a:rPr>
                        <a:t>ВИДЫ правонарушений</a:t>
                      </a:r>
                      <a:r>
                        <a:rPr lang="ru-RU" sz="1600" baseline="0" dirty="0">
                          <a:solidFill>
                            <a:schemeClr val="tx1"/>
                          </a:solidFill>
                        </a:rPr>
                        <a:t> </a:t>
                      </a:r>
                      <a:endParaRPr lang="ru-RU" sz="1600" dirty="0">
                        <a:solidFill>
                          <a:schemeClr val="tx1"/>
                        </a:solidFill>
                      </a:endParaRPr>
                    </a:p>
                  </a:txBody>
                  <a:tcPr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600" dirty="0">
                          <a:solidFill>
                            <a:schemeClr val="tx1"/>
                          </a:solidFill>
                        </a:rPr>
                        <a:t>Субъекты</a:t>
                      </a:r>
                      <a:r>
                        <a:rPr lang="ru-RU" sz="1600" baseline="0" dirty="0">
                          <a:solidFill>
                            <a:schemeClr val="tx1"/>
                          </a:solidFill>
                        </a:rPr>
                        <a:t> ответственности </a:t>
                      </a:r>
                      <a:endParaRPr lang="ru-RU" sz="1600" dirty="0">
                        <a:solidFill>
                          <a:schemeClr val="tx1"/>
                        </a:solidFill>
                      </a:endParaRPr>
                    </a:p>
                  </a:txBody>
                  <a:tcPr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600" dirty="0">
                          <a:solidFill>
                            <a:schemeClr val="tx1"/>
                          </a:solidFill>
                        </a:rPr>
                        <a:t>Размер штрафа, рублей</a:t>
                      </a:r>
                    </a:p>
                  </a:txBody>
                  <a:tcPr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600" dirty="0">
                          <a:solidFill>
                            <a:schemeClr val="tx1"/>
                          </a:solidFill>
                        </a:rPr>
                        <a:t>Основание </a:t>
                      </a:r>
                    </a:p>
                  </a:txBody>
                  <a:tcPr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585082">
                <a:tc>
                  <a:txBody>
                    <a:bodyPr/>
                    <a:lstStyle/>
                    <a:p>
                      <a:r>
                        <a:rPr lang="ru-RU" sz="1600" b="0" strike="noStrike" dirty="0">
                          <a:solidFill>
                            <a:schemeClr val="tx1"/>
                          </a:solidFill>
                        </a:rPr>
                        <a:t>Нарушение порядка и (или) сроков возврата</a:t>
                      </a:r>
                      <a:r>
                        <a:rPr lang="ru-RU" sz="1600" b="0" strike="noStrike" baseline="0" dirty="0">
                          <a:solidFill>
                            <a:schemeClr val="tx1"/>
                          </a:solidFill>
                        </a:rPr>
                        <a:t> денежных средств, внесенных в качестве обеспечения заявок не более чем на три рабочих дня </a:t>
                      </a:r>
                      <a:endParaRPr lang="ru-RU" sz="1600" b="0" strike="noStrike" dirty="0">
                        <a:solidFill>
                          <a:schemeClr val="tx1"/>
                        </a:solidFill>
                      </a:endParaRPr>
                    </a:p>
                  </a:txBody>
                  <a:tcPr marT="45724" marB="45724">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r>
                        <a:rPr lang="ru-RU" sz="1600" strike="noStrike" dirty="0"/>
                        <a:t>Должностное лицо</a:t>
                      </a:r>
                      <a:r>
                        <a:rPr lang="ru-RU" sz="1600" strike="noStrike" baseline="0" dirty="0"/>
                        <a:t> заказчика, должностное лицо УО,  должностное лицо УУ, оператор ЭП</a:t>
                      </a:r>
                      <a:endParaRPr lang="ru-RU" sz="1600" strike="noStrike"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r>
                        <a:rPr lang="ru-RU" sz="1600" strike="noStrike" baseline="0" dirty="0"/>
                        <a:t> 5 000 (для должностных лиц)</a:t>
                      </a:r>
                    </a:p>
                    <a:p>
                      <a:endParaRPr lang="ru-RU" sz="1600" strike="noStrike" baseline="0" dirty="0"/>
                    </a:p>
                    <a:p>
                      <a:r>
                        <a:rPr lang="ru-RU" sz="1600" strike="noStrike" baseline="0" dirty="0"/>
                        <a:t>30 000 (для юридических лиц)</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r>
                        <a:rPr lang="ru-RU" sz="1600" strike="noStrike" dirty="0"/>
                        <a:t>ч.1 ст. 7.31.1 </a:t>
                      </a:r>
                      <a:r>
                        <a:rPr lang="ru-RU" sz="1600" strike="noStrike" dirty="0" err="1"/>
                        <a:t>КоАП</a:t>
                      </a:r>
                      <a:endParaRPr lang="ru-RU" sz="1600" strike="noStrike" dirty="0"/>
                    </a:p>
                  </a:txBody>
                  <a:tcPr marT="45724" marB="45724">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585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strike="noStrike" dirty="0">
                          <a:solidFill>
                            <a:schemeClr val="tx1"/>
                          </a:solidFill>
                        </a:rPr>
                        <a:t>Нарушение порядка и (или) сроков возврата</a:t>
                      </a:r>
                      <a:r>
                        <a:rPr lang="ru-RU" sz="1600" b="0" strike="noStrike" baseline="0" dirty="0">
                          <a:solidFill>
                            <a:schemeClr val="tx1"/>
                          </a:solidFill>
                        </a:rPr>
                        <a:t> денежных средств, внесенных в качестве обеспечения заявок </a:t>
                      </a:r>
                      <a:r>
                        <a:rPr lang="ru-RU" sz="1600" b="1" strike="noStrike" baseline="0" dirty="0">
                          <a:solidFill>
                            <a:srgbClr val="FF0000"/>
                          </a:solidFill>
                        </a:rPr>
                        <a:t> </a:t>
                      </a:r>
                      <a:r>
                        <a:rPr lang="ru-RU" sz="1600" b="0" strike="noStrike" baseline="0" dirty="0">
                          <a:solidFill>
                            <a:schemeClr val="tx1"/>
                          </a:solidFill>
                        </a:rPr>
                        <a:t>более чем на три рабочих дня </a:t>
                      </a:r>
                      <a:endParaRPr lang="ru-RU" sz="1600" b="0" strike="noStrike" dirty="0">
                        <a:solidFill>
                          <a:schemeClr val="tx1"/>
                        </a:solidFill>
                      </a:endParaRPr>
                    </a:p>
                    <a:p>
                      <a:endParaRPr lang="ru-RU" sz="1600" b="1" strike="noStrike" dirty="0">
                        <a:solidFill>
                          <a:srgbClr val="FF0000"/>
                        </a:solidFill>
                      </a:endParaRPr>
                    </a:p>
                  </a:txBody>
                  <a:tcPr marT="45724" marB="45724">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600" strike="noStrike" dirty="0"/>
                        <a:t>Должностное лицо</a:t>
                      </a:r>
                      <a:r>
                        <a:rPr lang="ru-RU" sz="1600" strike="noStrike" baseline="0" dirty="0"/>
                        <a:t> заказчика, должностное лицо УО,  должностное лицо УУ, оператор ЭП</a:t>
                      </a:r>
                      <a:endParaRPr lang="ru-RU" sz="1600" strike="noStrike"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600" strike="noStrike" baseline="0" dirty="0"/>
                        <a:t> 15 000 (для должностных лиц)</a:t>
                      </a:r>
                    </a:p>
                    <a:p>
                      <a:endParaRPr lang="ru-RU" sz="1600" strike="noStrike" baseline="0" dirty="0"/>
                    </a:p>
                    <a:p>
                      <a:r>
                        <a:rPr lang="ru-RU" sz="1600" strike="noStrike" baseline="0" dirty="0"/>
                        <a:t>90 000 (для юридических лиц)</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600" strike="noStrike" dirty="0"/>
                        <a:t>ч.2 ст. 7.31.1 </a:t>
                      </a:r>
                      <a:r>
                        <a:rPr lang="ru-RU" sz="1600" strike="noStrike" dirty="0" err="1"/>
                        <a:t>КоАП</a:t>
                      </a:r>
                      <a:endParaRPr lang="ru-RU" sz="1600" strike="noStrike" dirty="0"/>
                    </a:p>
                  </a:txBody>
                  <a:tcPr marT="45724" marB="45724">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EADDD7F8-3939-C875-8DBC-B2DF2550A0E8}"/>
              </a:ext>
            </a:extLst>
          </p:cNvPr>
          <p:cNvSpPr txBox="1"/>
          <p:nvPr/>
        </p:nvSpPr>
        <p:spPr>
          <a:xfrm>
            <a:off x="388070" y="871163"/>
            <a:ext cx="11415859"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sngStrike" kern="1200" cap="none" spc="0" normalizeH="0" baseline="0" noProof="0" dirty="0">
                <a:ln>
                  <a:noFill/>
                </a:ln>
                <a:solidFill>
                  <a:srgbClr val="000000"/>
                </a:solidFill>
                <a:effectLst/>
                <a:uLnTx/>
                <a:uFillTx/>
                <a:latin typeface="Arial"/>
                <a:ea typeface="+mn-ea"/>
                <a:cs typeface="+mn-cs"/>
              </a:rPr>
              <a:t>Статья 7.31.1. Нарушение порядка и (или) сроков возврата денежных средств, внесенных в качестве обеспечения заявок на участие в определении поставщика (подрядчика, исполнителя), порядка и (или) сроков блокирования операций по счету участника закупки, порядка ведения реестра участников электронного аукциона, получивших аккредитацию на электронной площадке, правил документооборота при проведении электронного аукциона, разглашение оператором электронной площадки, должностным лицом оператора электронной площадки информации об участнике закупки до подведения результатов электронного аукциона</a:t>
            </a:r>
          </a:p>
        </p:txBody>
      </p:sp>
      <p:cxnSp>
        <p:nvCxnSpPr>
          <p:cNvPr id="7" name="Прямая соединительная линия 6">
            <a:extLst>
              <a:ext uri="{FF2B5EF4-FFF2-40B4-BE49-F238E27FC236}">
                <a16:creationId xmlns:a16="http://schemas.microsoft.com/office/drawing/2014/main" id="{3FF4D8FA-ACEE-E9EE-509B-CC05AED65D64}"/>
              </a:ext>
            </a:extLst>
          </p:cNvPr>
          <p:cNvCxnSpPr/>
          <p:nvPr/>
        </p:nvCxnSpPr>
        <p:spPr>
          <a:xfrm>
            <a:off x="735205" y="2516237"/>
            <a:ext cx="10880520" cy="4027487"/>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a:extLst>
              <a:ext uri="{FF2B5EF4-FFF2-40B4-BE49-F238E27FC236}">
                <a16:creationId xmlns:a16="http://schemas.microsoft.com/office/drawing/2014/main" id="{7185C937-2ABE-775F-6D30-C6D41EADA066}"/>
              </a:ext>
            </a:extLst>
          </p:cNvPr>
          <p:cNvCxnSpPr/>
          <p:nvPr/>
        </p:nvCxnSpPr>
        <p:spPr>
          <a:xfrm flipH="1">
            <a:off x="735205" y="2516237"/>
            <a:ext cx="10880520" cy="4027487"/>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439700" y="2803830"/>
          <a:ext cx="11312595" cy="2621292"/>
        </p:xfrm>
        <a:graphic>
          <a:graphicData uri="http://schemas.openxmlformats.org/drawingml/2006/table">
            <a:tbl>
              <a:tblPr>
                <a:tableStyleId>{08FB837D-C827-4EFA-A057-4D05807E0F7C}</a:tableStyleId>
              </a:tblPr>
              <a:tblGrid>
                <a:gridCol w="5147366">
                  <a:extLst>
                    <a:ext uri="{9D8B030D-6E8A-4147-A177-3AD203B41FA5}">
                      <a16:colId xmlns:a16="http://schemas.microsoft.com/office/drawing/2014/main" val="20000"/>
                    </a:ext>
                  </a:extLst>
                </a:gridCol>
                <a:gridCol w="2695887">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136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ВИДЫ правонарушений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Субъекты ответственности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Размер штрафа, рублей</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a:ln>
                            <a:noFill/>
                          </a:ln>
                          <a:solidFill>
                            <a:schemeClr val="tx1"/>
                          </a:solidFill>
                          <a:effectLst/>
                          <a:latin typeface="+mn-lt"/>
                        </a:rPr>
                        <a:t>Основание </a:t>
                      </a:r>
                      <a:endParaRPr kumimoji="0" lang="ru-RU" sz="16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1917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 </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установленных законодательством и иными нормативными правовыми актами Российской Федерации о контрактной системе в сфере закупок </a:t>
                      </a: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требований к порядку, сроку размещения информации и документов или направления для их размещения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‎в государственных реестрах, </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предусмотренных таким ‎законодательством</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Должностные лица</a:t>
                      </a: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Предупреждение или от 10 000 до 20 000</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ч. 9  ст. 7.30</a:t>
                      </a:r>
                      <a:r>
                        <a:rPr kumimoji="0" lang="ru-RU" sz="1600" b="0" u="none" strike="noStrike" cap="none" normalizeH="0" baseline="30000" dirty="0">
                          <a:ln>
                            <a:noFill/>
                          </a:ln>
                          <a:solidFill>
                            <a:srgbClr val="000000"/>
                          </a:solidFill>
                          <a:effectLst/>
                          <a:latin typeface="+mn-lt"/>
                        </a:rPr>
                        <a:t>1</a:t>
                      </a:r>
                      <a:r>
                        <a:rPr kumimoji="0" lang="ru-RU" sz="1600" b="0" u="none" strike="noStrike" cap="none" normalizeH="0" baseline="0" dirty="0">
                          <a:ln>
                            <a:noFill/>
                          </a:ln>
                          <a:solidFill>
                            <a:srgbClr val="000000"/>
                          </a:solidFill>
                          <a:effectLst/>
                          <a:latin typeface="+mn-lt"/>
                        </a:rPr>
                        <a:t> КоАП</a:t>
                      </a: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10002"/>
                  </a:ext>
                </a:extLst>
              </a:tr>
            </a:tbl>
          </a:graphicData>
        </a:graphic>
      </p:graphicFrame>
      <p:pic>
        <p:nvPicPr>
          <p:cNvPr id="3" name="Рисунок 2">
            <a:extLst>
              <a:ext uri="{FF2B5EF4-FFF2-40B4-BE49-F238E27FC236}">
                <a16:creationId xmlns:a16="http://schemas.microsoft.com/office/drawing/2014/main" id="{4C11C22A-1488-CDD0-34B1-196915C98154}"/>
              </a:ext>
            </a:extLst>
          </p:cNvPr>
          <p:cNvPicPr>
            <a:picLocks noChangeAspect="1"/>
          </p:cNvPicPr>
          <p:nvPr/>
        </p:nvPicPr>
        <p:blipFill>
          <a:blip r:embed="rId2"/>
          <a:stretch>
            <a:fillRect/>
          </a:stretch>
        </p:blipFill>
        <p:spPr>
          <a:xfrm>
            <a:off x="115304" y="991990"/>
            <a:ext cx="11961389" cy="1591194"/>
          </a:xfrm>
          <a:prstGeom prst="rect">
            <a:avLst/>
          </a:prstGeom>
        </p:spPr>
      </p:pic>
    </p:spTree>
    <p:extLst>
      <p:ext uri="{BB962C8B-B14F-4D97-AF65-F5344CB8AC3E}">
        <p14:creationId xmlns:p14="http://schemas.microsoft.com/office/powerpoint/2010/main" val="30655365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1C58DE-D153-147E-A12E-18576FF0441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39968" name="Group 32">
            <a:extLst>
              <a:ext uri="{FF2B5EF4-FFF2-40B4-BE49-F238E27FC236}">
                <a16:creationId xmlns:a16="http://schemas.microsoft.com/office/drawing/2014/main" id="{8D50ABB8-46B1-4FFC-F598-CC54393685C0}"/>
              </a:ext>
            </a:extLst>
          </p:cNvPr>
          <p:cNvGraphicFramePr>
            <a:graphicFrameLocks noGrp="1"/>
          </p:cNvGraphicFramePr>
          <p:nvPr>
            <p:ph idx="1"/>
          </p:nvPr>
        </p:nvGraphicFramePr>
        <p:xfrm>
          <a:off x="404070" y="1769254"/>
          <a:ext cx="11383860" cy="4880502"/>
        </p:xfrm>
        <a:graphic>
          <a:graphicData uri="http://schemas.openxmlformats.org/drawingml/2006/table">
            <a:tbl>
              <a:tblPr/>
              <a:tblGrid>
                <a:gridCol w="4957894">
                  <a:extLst>
                    <a:ext uri="{9D8B030D-6E8A-4147-A177-3AD203B41FA5}">
                      <a16:colId xmlns:a16="http://schemas.microsoft.com/office/drawing/2014/main" val="20000"/>
                    </a:ext>
                  </a:extLst>
                </a:gridCol>
                <a:gridCol w="2018673">
                  <a:extLst>
                    <a:ext uri="{9D8B030D-6E8A-4147-A177-3AD203B41FA5}">
                      <a16:colId xmlns:a16="http://schemas.microsoft.com/office/drawing/2014/main" val="20001"/>
                    </a:ext>
                  </a:extLst>
                </a:gridCol>
                <a:gridCol w="2272818">
                  <a:extLst>
                    <a:ext uri="{9D8B030D-6E8A-4147-A177-3AD203B41FA5}">
                      <a16:colId xmlns:a16="http://schemas.microsoft.com/office/drawing/2014/main" val="20002"/>
                    </a:ext>
                  </a:extLst>
                </a:gridCol>
                <a:gridCol w="2134475">
                  <a:extLst>
                    <a:ext uri="{9D8B030D-6E8A-4147-A177-3AD203B41FA5}">
                      <a16:colId xmlns:a16="http://schemas.microsoft.com/office/drawing/2014/main" val="20003"/>
                    </a:ext>
                  </a:extLst>
                </a:gridCol>
              </a:tblGrid>
              <a:tr h="857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Arial" pitchFamily="34" charset="0"/>
                          <a:ea typeface="ＭＳ Ｐゴシック" pitchFamily="34" charset="-128"/>
                        </a:rPr>
                        <a:t>ВИДЫ правонарушений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Arial" pitchFamily="34" charset="0"/>
                          <a:ea typeface="ＭＳ Ｐゴシック" pitchFamily="34" charset="-128"/>
                        </a:rPr>
                        <a:t>Субъекты ответственности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Arial" pitchFamily="34" charset="0"/>
                          <a:ea typeface="ＭＳ Ｐゴシック" pitchFamily="34" charset="-128"/>
                        </a:rPr>
                        <a:t>Размер штрафа, рублей</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Arial" pitchFamily="34" charset="0"/>
                          <a:ea typeface="ＭＳ Ｐゴシック" pitchFamily="34" charset="-128"/>
                        </a:rPr>
                        <a:t>Основание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27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a:ln>
                            <a:noFill/>
                          </a:ln>
                          <a:solidFill>
                            <a:srgbClr val="000000"/>
                          </a:solidFill>
                          <a:effectLst/>
                          <a:latin typeface="Arial" pitchFamily="34" charset="0"/>
                          <a:ea typeface="ＭＳ Ｐゴシック" pitchFamily="34" charset="-128"/>
                        </a:rPr>
                        <a:t>Ненаправление</a:t>
                      </a:r>
                      <a:r>
                        <a:rPr kumimoji="0" lang="ru-RU" sz="1400" b="0" i="0" u="none" strike="noStrike" cap="none" normalizeH="0" baseline="0" dirty="0">
                          <a:ln>
                            <a:noFill/>
                          </a:ln>
                          <a:solidFill>
                            <a:srgbClr val="000000"/>
                          </a:solidFill>
                          <a:effectLst/>
                          <a:latin typeface="Arial" pitchFamily="34" charset="0"/>
                          <a:ea typeface="ＭＳ Ｐゴシック" pitchFamily="34" charset="-128"/>
                        </a:rPr>
                        <a:t>, несвоевременное направление в ФАС России информации, подлежащей включению в РНП</a:t>
                      </a:r>
                      <a:endParaRPr kumimoji="0" lang="ru-RU" sz="1400" b="1" i="0" u="none" strike="noStrike" cap="none" normalizeH="0" baseline="0" dirty="0">
                        <a:ln>
                          <a:noFill/>
                        </a:ln>
                        <a:solidFill>
                          <a:srgbClr val="FF0000"/>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a:ln>
                          <a:noFill/>
                        </a:ln>
                        <a:solidFill>
                          <a:srgbClr val="FF0000"/>
                        </a:solidFill>
                        <a:effectLst/>
                        <a:latin typeface="Arial" pitchFamily="34" charset="0"/>
                        <a:ea typeface="ＭＳ Ｐゴシック" pitchFamily="34" charset="-128"/>
                      </a:endParaRP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Должностные лица</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 20 000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ч. 2  ст. 7.31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22249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Arial" pitchFamily="34" charset="0"/>
                          <a:ea typeface="ＭＳ Ｐゴシック" pitchFamily="34" charset="-128"/>
                        </a:rPr>
                        <a:t>Непредставление, несвоевременное представление в федеральный орган исполнительной власти, орган исполнительной власти субъекта Российской Федерации, орган местного самоуправления, уполномоченные на ведение реестра контрактов, заключенных заказчиками, реестра контрактов, содержащего сведения, составляющие государственную тайну, информации (сведений) и (или) документов, подлежащих включению в такие реестры контрактов, если направление, представление указанных информации (сведений) и (или) документов являются обязательными в соответствии с законодательством о КС, или представление, направление недостоверной информации (сведений) и (или) документов, содержащих недостоверную информацию</a:t>
                      </a: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B10EEEF3-30B6-0861-9E75-7B1B4D09270B}"/>
              </a:ext>
            </a:extLst>
          </p:cNvPr>
          <p:cNvSpPr txBox="1"/>
          <p:nvPr/>
        </p:nvSpPr>
        <p:spPr>
          <a:xfrm>
            <a:off x="337318" y="845924"/>
            <a:ext cx="1185468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sngStrike" kern="1200" cap="none" spc="0" normalizeH="0" baseline="0" noProof="0" dirty="0">
                <a:ln>
                  <a:noFill/>
                </a:ln>
                <a:solidFill>
                  <a:srgbClr val="000000"/>
                </a:solidFill>
                <a:effectLst/>
                <a:uLnTx/>
                <a:uFillTx/>
                <a:latin typeface="Arial"/>
                <a:ea typeface="+mn-ea"/>
                <a:cs typeface="+mn-cs"/>
              </a:rPr>
              <a:t>Статья 7.31. Нарушение порядка ведения реестра контрактов, заключенных заказчиками, реестра контрактов, содержащего сведения, составляющие государственную тайну, реестра недобросовестных поставщиков (подрядчиков, исполнителей)</a:t>
            </a:r>
          </a:p>
        </p:txBody>
      </p:sp>
      <p:cxnSp>
        <p:nvCxnSpPr>
          <p:cNvPr id="6" name="Прямая соединительная линия 5">
            <a:extLst>
              <a:ext uri="{FF2B5EF4-FFF2-40B4-BE49-F238E27FC236}">
                <a16:creationId xmlns:a16="http://schemas.microsoft.com/office/drawing/2014/main" id="{18692AFF-2CA4-41AD-9DAB-6894193BC833}"/>
              </a:ext>
            </a:extLst>
          </p:cNvPr>
          <p:cNvCxnSpPr/>
          <p:nvPr/>
        </p:nvCxnSpPr>
        <p:spPr>
          <a:xfrm>
            <a:off x="404070" y="1769254"/>
            <a:ext cx="11383860" cy="4880502"/>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a:extLst>
              <a:ext uri="{FF2B5EF4-FFF2-40B4-BE49-F238E27FC236}">
                <a16:creationId xmlns:a16="http://schemas.microsoft.com/office/drawing/2014/main" id="{C3A9CB4B-4BA6-982C-7240-23F8C16B5BA8}"/>
              </a:ext>
            </a:extLst>
          </p:cNvPr>
          <p:cNvCxnSpPr/>
          <p:nvPr/>
        </p:nvCxnSpPr>
        <p:spPr>
          <a:xfrm flipH="1">
            <a:off x="404070" y="1769254"/>
            <a:ext cx="11383860" cy="480122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F7EA4-C44D-8B87-0AA8-06C8EF42E0E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7AF522-83C8-FE4A-A220-0B426D44AEF3}"/>
              </a:ext>
            </a:extLst>
          </p:cNvPr>
          <p:cNvSpPr>
            <a:spLocks noGrp="1"/>
          </p:cNvSpPr>
          <p:nvPr>
            <p:ph type="title"/>
          </p:nvPr>
        </p:nvSpPr>
        <p:spPr>
          <a:xfrm>
            <a:off x="651769" y="0"/>
            <a:ext cx="10515600" cy="398355"/>
          </a:xfrm>
        </p:spPr>
        <p:txBody>
          <a:bodyPr>
            <a:noAutofit/>
          </a:bodyPr>
          <a:lstStyle/>
          <a:p>
            <a:r>
              <a:rPr lang="ru-RU" sz="2400" dirty="0">
                <a:solidFill>
                  <a:srgbClr val="FF0000"/>
                </a:solidFill>
              </a:rPr>
              <a:t>Пример (3 из 4)</a:t>
            </a:r>
          </a:p>
        </p:txBody>
      </p:sp>
      <p:sp>
        <p:nvSpPr>
          <p:cNvPr id="3" name="Объект 2">
            <a:extLst>
              <a:ext uri="{FF2B5EF4-FFF2-40B4-BE49-F238E27FC236}">
                <a16:creationId xmlns:a16="http://schemas.microsoft.com/office/drawing/2014/main" id="{A52FFA32-F1AD-0966-64A7-63B35387540C}"/>
              </a:ext>
            </a:extLst>
          </p:cNvPr>
          <p:cNvSpPr>
            <a:spLocks noGrp="1"/>
          </p:cNvSpPr>
          <p:nvPr>
            <p:ph idx="1"/>
          </p:nvPr>
        </p:nvSpPr>
        <p:spPr>
          <a:xfrm>
            <a:off x="241175" y="398355"/>
            <a:ext cx="11841333" cy="6313162"/>
          </a:xfrm>
        </p:spPr>
        <p:txBody>
          <a:bodyPr>
            <a:noAutofit/>
          </a:bodyPr>
          <a:lstStyle/>
          <a:p>
            <a:pPr marL="0" indent="0" algn="ctr">
              <a:lnSpc>
                <a:spcPct val="100000"/>
              </a:lnSpc>
              <a:spcBef>
                <a:spcPts val="600"/>
              </a:spcBef>
              <a:buNone/>
            </a:pPr>
            <a:r>
              <a:rPr lang="ru-RU" sz="1600" b="1" dirty="0"/>
              <a:t>Апелляционное определение СК по уголовным делам Костромского областного суда от 27 октября 2023 г. по делу N 22-811/2023 (оставить в силе Приговор Октябрьского районного суда г. Владимира от 30 марта 2023 года, согласно которого – см. ниже…)</a:t>
            </a:r>
          </a:p>
          <a:p>
            <a:pPr>
              <a:lnSpc>
                <a:spcPct val="100000"/>
              </a:lnSpc>
              <a:spcBef>
                <a:spcPts val="600"/>
              </a:spcBef>
            </a:pPr>
            <a:r>
              <a:rPr lang="ru-RU" sz="1600" dirty="0"/>
              <a:t>В ходе судебного следствия установлено, что </a:t>
            </a:r>
            <a:r>
              <a:rPr lang="ru-RU" sz="1600" dirty="0" err="1"/>
              <a:t>Годунин</a:t>
            </a:r>
            <a:r>
              <a:rPr lang="ru-RU" sz="1600" dirty="0"/>
              <a:t> Р.С. не имел полномочий и права подстрекать и пособничать в заключении картельного соглашения, такие действия никто и ни при каких обстоятельствах не вправе совершать. Действия </a:t>
            </a:r>
            <a:r>
              <a:rPr lang="ru-RU" sz="1600" dirty="0" err="1"/>
              <a:t>Годунина</a:t>
            </a:r>
            <a:r>
              <a:rPr lang="ru-RU" sz="1600" dirty="0"/>
              <a:t> Р.С. повлекли существенное нарушение охраняемых законом интересов общества и государства в виде нарушения антимонопольного законодательства РФ и принципов обеспечения конкуренции при проведении аукциона, поскольку одна из целей проведения конкурентной процедуры определения застройщика - экономия бюджетных средств, не была достигнута, в результате чего бюджетной системе причинён имущественный ущерб на сумму не менее 10 388 270 рублей. </a:t>
            </a:r>
          </a:p>
          <a:p>
            <a:pPr>
              <a:lnSpc>
                <a:spcPct val="100000"/>
              </a:lnSpc>
              <a:spcBef>
                <a:spcPts val="600"/>
              </a:spcBef>
            </a:pPr>
            <a:r>
              <a:rPr lang="ru-RU" sz="1600" dirty="0"/>
              <a:t>Своими незаконными действиями </a:t>
            </a:r>
            <a:r>
              <a:rPr lang="ru-RU" sz="1600" dirty="0" err="1"/>
              <a:t>Годунин</a:t>
            </a:r>
            <a:r>
              <a:rPr lang="ru-RU" sz="1600" dirty="0"/>
              <a:t> Р.С. существенно нарушил право ЗАО "МНК-ГРУПП" на участие в аукционе, возможность в равной конкурентной борьбе выиграть аукцион, заключить контракт и получить доход в сумме более 2 000 000 000 рублей.</a:t>
            </a:r>
          </a:p>
        </p:txBody>
      </p:sp>
    </p:spTree>
    <p:extLst>
      <p:ext uri="{BB962C8B-B14F-4D97-AF65-F5344CB8AC3E}">
        <p14:creationId xmlns:p14="http://schemas.microsoft.com/office/powerpoint/2010/main" val="32977588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439702" y="3032962"/>
          <a:ext cx="11312595" cy="1889772"/>
        </p:xfrm>
        <a:graphic>
          <a:graphicData uri="http://schemas.openxmlformats.org/drawingml/2006/table">
            <a:tbl>
              <a:tblPr>
                <a:tableStyleId>{08FB837D-C827-4EFA-A057-4D05807E0F7C}</a:tableStyleId>
              </a:tblPr>
              <a:tblGrid>
                <a:gridCol w="4392357">
                  <a:extLst>
                    <a:ext uri="{9D8B030D-6E8A-4147-A177-3AD203B41FA5}">
                      <a16:colId xmlns:a16="http://schemas.microsoft.com/office/drawing/2014/main" val="20000"/>
                    </a:ext>
                  </a:extLst>
                </a:gridCol>
                <a:gridCol w="3450896">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785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ВИДЫ правонарушений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Субъекты ответственности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Размер штрафа, рублей</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a:ln>
                            <a:noFill/>
                          </a:ln>
                          <a:solidFill>
                            <a:schemeClr val="tx1"/>
                          </a:solidFill>
                          <a:effectLst/>
                          <a:latin typeface="+mn-lt"/>
                        </a:rPr>
                        <a:t>Основание </a:t>
                      </a:r>
                      <a:endParaRPr kumimoji="0" lang="ru-RU" sz="16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858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Включение заведомо недостоверной информации в реестр недобросовестных поставщиков </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(подрядчиков, исполнителей)</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Должностные лица </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органа, осуществляющего ведение реестра недобросовестных поставщиков (подрядчиков, исполнителей)</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От 30 000 до </a:t>
                      </a:r>
                      <a:b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b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50 000</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ч. 10 ст. 7.30</a:t>
                      </a:r>
                      <a:r>
                        <a:rPr kumimoji="0" lang="ru-RU" sz="1600" b="0" u="none" strike="noStrike" cap="none" normalizeH="0" baseline="30000" dirty="0">
                          <a:ln>
                            <a:noFill/>
                          </a:ln>
                          <a:solidFill>
                            <a:srgbClr val="000000"/>
                          </a:solidFill>
                          <a:effectLst/>
                          <a:latin typeface="+mn-lt"/>
                        </a:rPr>
                        <a:t>1</a:t>
                      </a:r>
                      <a:r>
                        <a:rPr kumimoji="0" lang="ru-RU" sz="1600" b="0" u="none" strike="noStrike" cap="none" normalizeH="0" baseline="0" dirty="0">
                          <a:ln>
                            <a:noFill/>
                          </a:ln>
                          <a:solidFill>
                            <a:srgbClr val="000000"/>
                          </a:solidFill>
                          <a:effectLst/>
                          <a:latin typeface="+mn-lt"/>
                        </a:rPr>
                        <a:t> КоАП</a:t>
                      </a: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10001"/>
                  </a:ext>
                </a:extLst>
              </a:tr>
            </a:tbl>
          </a:graphicData>
        </a:graphic>
      </p:graphicFrame>
      <p:pic>
        <p:nvPicPr>
          <p:cNvPr id="3" name="Рисунок 2">
            <a:extLst>
              <a:ext uri="{FF2B5EF4-FFF2-40B4-BE49-F238E27FC236}">
                <a16:creationId xmlns:a16="http://schemas.microsoft.com/office/drawing/2014/main" id="{A0CC50F9-F377-B54C-DD23-492E2BF1FE56}"/>
              </a:ext>
            </a:extLst>
          </p:cNvPr>
          <p:cNvPicPr>
            <a:picLocks noChangeAspect="1"/>
          </p:cNvPicPr>
          <p:nvPr/>
        </p:nvPicPr>
        <p:blipFill>
          <a:blip r:embed="rId2"/>
          <a:stretch>
            <a:fillRect/>
          </a:stretch>
        </p:blipFill>
        <p:spPr>
          <a:xfrm>
            <a:off x="230611" y="1031241"/>
            <a:ext cx="11961389" cy="1591194"/>
          </a:xfrm>
          <a:prstGeom prst="rect">
            <a:avLst/>
          </a:prstGeom>
        </p:spPr>
      </p:pic>
    </p:spTree>
    <p:extLst>
      <p:ext uri="{BB962C8B-B14F-4D97-AF65-F5344CB8AC3E}">
        <p14:creationId xmlns:p14="http://schemas.microsoft.com/office/powerpoint/2010/main" val="17427692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1C58DE-D153-147E-A12E-18576FF0441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39968" name="Group 32">
            <a:extLst>
              <a:ext uri="{FF2B5EF4-FFF2-40B4-BE49-F238E27FC236}">
                <a16:creationId xmlns:a16="http://schemas.microsoft.com/office/drawing/2014/main" id="{8D50ABB8-46B1-4FFC-F598-CC54393685C0}"/>
              </a:ext>
            </a:extLst>
          </p:cNvPr>
          <p:cNvGraphicFramePr>
            <a:graphicFrameLocks noGrp="1"/>
          </p:cNvGraphicFramePr>
          <p:nvPr>
            <p:ph idx="1"/>
          </p:nvPr>
        </p:nvGraphicFramePr>
        <p:xfrm>
          <a:off x="404070" y="2699134"/>
          <a:ext cx="11383860" cy="1436272"/>
        </p:xfrm>
        <a:graphic>
          <a:graphicData uri="http://schemas.openxmlformats.org/drawingml/2006/table">
            <a:tbl>
              <a:tblPr/>
              <a:tblGrid>
                <a:gridCol w="4957894">
                  <a:extLst>
                    <a:ext uri="{9D8B030D-6E8A-4147-A177-3AD203B41FA5}">
                      <a16:colId xmlns:a16="http://schemas.microsoft.com/office/drawing/2014/main" val="20000"/>
                    </a:ext>
                  </a:extLst>
                </a:gridCol>
                <a:gridCol w="2018673">
                  <a:extLst>
                    <a:ext uri="{9D8B030D-6E8A-4147-A177-3AD203B41FA5}">
                      <a16:colId xmlns:a16="http://schemas.microsoft.com/office/drawing/2014/main" val="20001"/>
                    </a:ext>
                  </a:extLst>
                </a:gridCol>
                <a:gridCol w="2272818">
                  <a:extLst>
                    <a:ext uri="{9D8B030D-6E8A-4147-A177-3AD203B41FA5}">
                      <a16:colId xmlns:a16="http://schemas.microsoft.com/office/drawing/2014/main" val="20002"/>
                    </a:ext>
                  </a:extLst>
                </a:gridCol>
                <a:gridCol w="2134475">
                  <a:extLst>
                    <a:ext uri="{9D8B030D-6E8A-4147-A177-3AD203B41FA5}">
                      <a16:colId xmlns:a16="http://schemas.microsoft.com/office/drawing/2014/main" val="20003"/>
                    </a:ext>
                  </a:extLst>
                </a:gridCol>
              </a:tblGrid>
              <a:tr h="857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ВИДЫ правонарушений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pitchFamily="34" charset="0"/>
                          <a:ea typeface="ＭＳ Ｐゴシック" pitchFamily="34" charset="-128"/>
                        </a:rPr>
                        <a:t>Субъекты ответственности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pitchFamily="34" charset="0"/>
                          <a:ea typeface="ＭＳ Ｐゴシック" pitchFamily="34" charset="-128"/>
                        </a:rPr>
                        <a:t>Размер штрафа, рублей</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pitchFamily="34" charset="0"/>
                          <a:ea typeface="ＭＳ Ｐゴシック" pitchFamily="34" charset="-128"/>
                        </a:rPr>
                        <a:t>Основание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07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ＭＳ Ｐゴシック" pitchFamily="34" charset="-128"/>
                        </a:rPr>
                        <a:t>Включение заведомо недостоверной информации в РНП</a:t>
                      </a: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Должностные лица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 50 000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ч. 1 ст. 7.31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7949549B-5190-DDD3-E92C-EDBFCE599FE8}"/>
              </a:ext>
            </a:extLst>
          </p:cNvPr>
          <p:cNvSpPr txBox="1"/>
          <p:nvPr/>
        </p:nvSpPr>
        <p:spPr>
          <a:xfrm>
            <a:off x="612222" y="1198259"/>
            <a:ext cx="1120898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sngStrike" kern="1200" cap="none" spc="0" normalizeH="0" baseline="0" noProof="0" dirty="0">
                <a:ln>
                  <a:noFill/>
                </a:ln>
                <a:solidFill>
                  <a:srgbClr val="000000"/>
                </a:solidFill>
                <a:effectLst/>
                <a:uLnTx/>
                <a:uFillTx/>
                <a:latin typeface="Arial"/>
                <a:ea typeface="+mn-ea"/>
                <a:cs typeface="+mn-cs"/>
              </a:rPr>
              <a:t>Статья 7.31. Нарушение порядка ведения реестра контрактов, заключенных заказчиками, реестра контрактов, содержащего сведения, составляющие государственную тайну, реестра недобросовестных поставщиков (подрядчиков, исполнителей)</a:t>
            </a:r>
          </a:p>
        </p:txBody>
      </p:sp>
      <p:cxnSp>
        <p:nvCxnSpPr>
          <p:cNvPr id="6" name="Прямая соединительная линия 5">
            <a:extLst>
              <a:ext uri="{FF2B5EF4-FFF2-40B4-BE49-F238E27FC236}">
                <a16:creationId xmlns:a16="http://schemas.microsoft.com/office/drawing/2014/main" id="{2E0E3C3C-AE9D-9CC1-E31E-23186327E169}"/>
              </a:ext>
            </a:extLst>
          </p:cNvPr>
          <p:cNvCxnSpPr/>
          <p:nvPr/>
        </p:nvCxnSpPr>
        <p:spPr>
          <a:xfrm>
            <a:off x="405353" y="2699134"/>
            <a:ext cx="11415858" cy="1401526"/>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a:extLst>
              <a:ext uri="{FF2B5EF4-FFF2-40B4-BE49-F238E27FC236}">
                <a16:creationId xmlns:a16="http://schemas.microsoft.com/office/drawing/2014/main" id="{F860FD70-7B6F-2E0A-2E0B-010F97969131}"/>
              </a:ext>
            </a:extLst>
          </p:cNvPr>
          <p:cNvCxnSpPr/>
          <p:nvPr/>
        </p:nvCxnSpPr>
        <p:spPr>
          <a:xfrm flipH="1">
            <a:off x="404070" y="2699134"/>
            <a:ext cx="11383860" cy="143627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011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439702" y="2676520"/>
          <a:ext cx="11312595" cy="2960693"/>
        </p:xfrm>
        <a:graphic>
          <a:graphicData uri="http://schemas.openxmlformats.org/drawingml/2006/table">
            <a:tbl>
              <a:tblPr>
                <a:tableStyleId>{08FB837D-C827-4EFA-A057-4D05807E0F7C}</a:tableStyleId>
              </a:tblPr>
              <a:tblGrid>
                <a:gridCol w="4392357">
                  <a:extLst>
                    <a:ext uri="{9D8B030D-6E8A-4147-A177-3AD203B41FA5}">
                      <a16:colId xmlns:a16="http://schemas.microsoft.com/office/drawing/2014/main" val="20000"/>
                    </a:ext>
                  </a:extLst>
                </a:gridCol>
                <a:gridCol w="3450896">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785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ВИДЫ правонарушений </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Субъекты ответственности </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Размер штрафа, рублей</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a:ln>
                            <a:noFill/>
                          </a:ln>
                          <a:solidFill>
                            <a:schemeClr val="tx1"/>
                          </a:solidFill>
                          <a:effectLst/>
                          <a:latin typeface="+mn-lt"/>
                        </a:rPr>
                        <a:t>Основание </a:t>
                      </a:r>
                      <a:endParaRPr kumimoji="0" lang="ru-RU" sz="14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24425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Осуществление закупок товаров, работ, услуг</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‎для обеспечения государственных и муниципальных нужд у субъектов малого предпринимательства, социально ориентированных некоммерческих организаций в объеме менее объема</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 предусмотренного законодательством о контрактной системе в сфере закупок товаров, работ, услуг для обеспечения государственных ‎и муниципальных нужд</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Должностные лица</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От 40 000 до 60 000</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a:ln>
                            <a:noFill/>
                          </a:ln>
                          <a:solidFill>
                            <a:srgbClr val="000000"/>
                          </a:solidFill>
                          <a:effectLst/>
                          <a:latin typeface="+mn-lt"/>
                        </a:rPr>
                        <a:t>ч. 11 ст. 7.30</a:t>
                      </a:r>
                      <a:r>
                        <a:rPr kumimoji="0" lang="ru-RU" sz="1400" b="0" u="none" strike="noStrike" cap="none" normalizeH="0" baseline="30000" dirty="0">
                          <a:ln>
                            <a:noFill/>
                          </a:ln>
                          <a:solidFill>
                            <a:srgbClr val="000000"/>
                          </a:solidFill>
                          <a:effectLst/>
                          <a:latin typeface="+mn-lt"/>
                        </a:rPr>
                        <a:t>1 </a:t>
                      </a:r>
                      <a:r>
                        <a:rPr kumimoji="0" lang="ru-RU" sz="1400" b="0" u="none" strike="noStrike" cap="none" normalizeH="0" baseline="0" dirty="0">
                          <a:ln>
                            <a:noFill/>
                          </a:ln>
                          <a:solidFill>
                            <a:srgbClr val="000000"/>
                          </a:solidFill>
                          <a:effectLst/>
                          <a:latin typeface="+mn-lt"/>
                        </a:rPr>
                        <a:t>КоАП</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FF8FACFB-CD75-6164-B31B-A962831C35DF}"/>
              </a:ext>
            </a:extLst>
          </p:cNvPr>
          <p:cNvSpPr txBox="1"/>
          <p:nvPr/>
        </p:nvSpPr>
        <p:spPr>
          <a:xfrm>
            <a:off x="669370" y="5926086"/>
            <a:ext cx="1085325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Моментом совершения административного правонарушения, предусмотренного частью 11 настоящей статьи, является дата окончания календарного года.</a:t>
            </a:r>
          </a:p>
        </p:txBody>
      </p:sp>
      <p:pic>
        <p:nvPicPr>
          <p:cNvPr id="3" name="Рисунок 2">
            <a:extLst>
              <a:ext uri="{FF2B5EF4-FFF2-40B4-BE49-F238E27FC236}">
                <a16:creationId xmlns:a16="http://schemas.microsoft.com/office/drawing/2014/main" id="{DAE67610-6172-6541-2BAF-6A8CA4D029ED}"/>
              </a:ext>
            </a:extLst>
          </p:cNvPr>
          <p:cNvPicPr>
            <a:picLocks noChangeAspect="1"/>
          </p:cNvPicPr>
          <p:nvPr/>
        </p:nvPicPr>
        <p:blipFill>
          <a:blip r:embed="rId2"/>
          <a:stretch>
            <a:fillRect/>
          </a:stretch>
        </p:blipFill>
        <p:spPr>
          <a:xfrm>
            <a:off x="230611" y="853020"/>
            <a:ext cx="11961389" cy="1591194"/>
          </a:xfrm>
          <a:prstGeom prst="rect">
            <a:avLst/>
          </a:prstGeom>
        </p:spPr>
      </p:pic>
    </p:spTree>
    <p:extLst>
      <p:ext uri="{BB962C8B-B14F-4D97-AF65-F5344CB8AC3E}">
        <p14:creationId xmlns:p14="http://schemas.microsoft.com/office/powerpoint/2010/main" val="38641365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1C58DE-D153-147E-A12E-18576FF0441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39968" name="Group 32">
            <a:extLst>
              <a:ext uri="{FF2B5EF4-FFF2-40B4-BE49-F238E27FC236}">
                <a16:creationId xmlns:a16="http://schemas.microsoft.com/office/drawing/2014/main" id="{8D50ABB8-46B1-4FFC-F598-CC54393685C0}"/>
              </a:ext>
            </a:extLst>
          </p:cNvPr>
          <p:cNvGraphicFramePr>
            <a:graphicFrameLocks noGrp="1"/>
          </p:cNvGraphicFramePr>
          <p:nvPr>
            <p:ph idx="1"/>
          </p:nvPr>
        </p:nvGraphicFramePr>
        <p:xfrm>
          <a:off x="404070" y="2699134"/>
          <a:ext cx="11383860" cy="2899312"/>
        </p:xfrm>
        <a:graphic>
          <a:graphicData uri="http://schemas.openxmlformats.org/drawingml/2006/table">
            <a:tbl>
              <a:tblPr/>
              <a:tblGrid>
                <a:gridCol w="4957894">
                  <a:extLst>
                    <a:ext uri="{9D8B030D-6E8A-4147-A177-3AD203B41FA5}">
                      <a16:colId xmlns:a16="http://schemas.microsoft.com/office/drawing/2014/main" val="20000"/>
                    </a:ext>
                  </a:extLst>
                </a:gridCol>
                <a:gridCol w="2018673">
                  <a:extLst>
                    <a:ext uri="{9D8B030D-6E8A-4147-A177-3AD203B41FA5}">
                      <a16:colId xmlns:a16="http://schemas.microsoft.com/office/drawing/2014/main" val="20001"/>
                    </a:ext>
                  </a:extLst>
                </a:gridCol>
                <a:gridCol w="2272818">
                  <a:extLst>
                    <a:ext uri="{9D8B030D-6E8A-4147-A177-3AD203B41FA5}">
                      <a16:colId xmlns:a16="http://schemas.microsoft.com/office/drawing/2014/main" val="20002"/>
                    </a:ext>
                  </a:extLst>
                </a:gridCol>
                <a:gridCol w="2134475">
                  <a:extLst>
                    <a:ext uri="{9D8B030D-6E8A-4147-A177-3AD203B41FA5}">
                      <a16:colId xmlns:a16="http://schemas.microsoft.com/office/drawing/2014/main" val="20003"/>
                    </a:ext>
                  </a:extLst>
                </a:gridCol>
              </a:tblGrid>
              <a:tr h="857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ВИДЫ правонарушений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pitchFamily="34" charset="0"/>
                          <a:ea typeface="ＭＳ Ｐゴシック" pitchFamily="34" charset="-128"/>
                        </a:rPr>
                        <a:t>Субъекты ответственности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pitchFamily="34" charset="0"/>
                          <a:ea typeface="ＭＳ Ｐゴシック" pitchFamily="34" charset="-128"/>
                        </a:rPr>
                        <a:t>Размер штрафа, рублей</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pitchFamily="34" charset="0"/>
                          <a:ea typeface="ＭＳ Ｐゴシック" pitchFamily="34" charset="-128"/>
                        </a:rPr>
                        <a:t>Основание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07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ＭＳ Ｐゴシック" pitchFamily="34" charset="-128"/>
                        </a:rPr>
                        <a:t> Осуществление закупок товаров, работ, услуг для обеспечения государственных и муниципальных нужд у субъектов малого предпринимательства, социально ориентированных некоммерческих организаций в размере менее размера, предусмотренного законодательством Российской Федерации о контрактной системе в сфере закупок</a:t>
                      </a: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Должностные лица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 50 000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ч. 11 ст. 7.30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7949549B-5190-DDD3-E92C-EDBFCE599FE8}"/>
              </a:ext>
            </a:extLst>
          </p:cNvPr>
          <p:cNvSpPr txBox="1"/>
          <p:nvPr/>
        </p:nvSpPr>
        <p:spPr>
          <a:xfrm>
            <a:off x="612222" y="1198259"/>
            <a:ext cx="112089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sngStrike" kern="1200" cap="none" spc="0" normalizeH="0" baseline="0" noProof="0" dirty="0">
                <a:ln>
                  <a:noFill/>
                </a:ln>
                <a:solidFill>
                  <a:srgbClr val="000000"/>
                </a:solidFill>
                <a:effectLst/>
                <a:uLnTx/>
                <a:uFillTx/>
                <a:latin typeface="Arial"/>
                <a:ea typeface="+mn-ea"/>
                <a:cs typeface="+mn-cs"/>
              </a:rPr>
              <a:t>Статья 7.30. Нарушение порядка осуществления закупок товаров, работ, услуг для обеспечения государственных и муниципальных нужд</a:t>
            </a:r>
          </a:p>
        </p:txBody>
      </p:sp>
      <p:cxnSp>
        <p:nvCxnSpPr>
          <p:cNvPr id="6" name="Прямая соединительная линия 5">
            <a:extLst>
              <a:ext uri="{FF2B5EF4-FFF2-40B4-BE49-F238E27FC236}">
                <a16:creationId xmlns:a16="http://schemas.microsoft.com/office/drawing/2014/main" id="{2E0E3C3C-AE9D-9CC1-E31E-23186327E169}"/>
              </a:ext>
            </a:extLst>
          </p:cNvPr>
          <p:cNvCxnSpPr>
            <a:cxnSpLocks/>
          </p:cNvCxnSpPr>
          <p:nvPr/>
        </p:nvCxnSpPr>
        <p:spPr>
          <a:xfrm>
            <a:off x="405353" y="2699134"/>
            <a:ext cx="11382577" cy="2899312"/>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a:extLst>
              <a:ext uri="{FF2B5EF4-FFF2-40B4-BE49-F238E27FC236}">
                <a16:creationId xmlns:a16="http://schemas.microsoft.com/office/drawing/2014/main" id="{F860FD70-7B6F-2E0A-2E0B-010F97969131}"/>
              </a:ext>
            </a:extLst>
          </p:cNvPr>
          <p:cNvCxnSpPr>
            <a:cxnSpLocks/>
          </p:cNvCxnSpPr>
          <p:nvPr/>
        </p:nvCxnSpPr>
        <p:spPr>
          <a:xfrm flipH="1">
            <a:off x="404070" y="2699134"/>
            <a:ext cx="11383860" cy="289931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79579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369265" y="1780926"/>
          <a:ext cx="11312595" cy="3352812"/>
        </p:xfrm>
        <a:graphic>
          <a:graphicData uri="http://schemas.openxmlformats.org/drawingml/2006/table">
            <a:tbl>
              <a:tblPr>
                <a:tableStyleId>{08FB837D-C827-4EFA-A057-4D05807E0F7C}</a:tableStyleId>
              </a:tblPr>
              <a:tblGrid>
                <a:gridCol w="4392357">
                  <a:extLst>
                    <a:ext uri="{9D8B030D-6E8A-4147-A177-3AD203B41FA5}">
                      <a16:colId xmlns:a16="http://schemas.microsoft.com/office/drawing/2014/main" val="20000"/>
                    </a:ext>
                  </a:extLst>
                </a:gridCol>
                <a:gridCol w="3450896">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222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ВИДЫ правонарушений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Субъекты ответственности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Размер штрафа, рублей</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a:ln>
                            <a:noFill/>
                          </a:ln>
                          <a:solidFill>
                            <a:schemeClr val="tx1"/>
                          </a:solidFill>
                          <a:effectLst/>
                          <a:latin typeface="+mn-lt"/>
                        </a:rPr>
                        <a:t>Основание </a:t>
                      </a:r>
                      <a:endParaRPr kumimoji="0" lang="ru-RU" sz="16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97724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Заключение контракта </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по результатам проведения конкурентного способа определения поставщика (подрядчика, исполнителя) с </a:t>
                      </a: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нарушением условий, предусмотренных извещением ‎об осуществлении закупки, приглашением принять участие ‎в определении поставщика (подрядчика, исполнителя), документацией ‎о закупке, заявкой участника закупки, с которым заключен контракт</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1% НМЦК, но не менее 5 000 и не более 30 000</a:t>
                      </a:r>
                    </a:p>
                  </a:txBody>
                  <a:tcPr marT="45723" marB="45723"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Ч.1. ст. 7.30</a:t>
                      </a:r>
                      <a:r>
                        <a:rPr kumimoji="0" lang="ru-RU" sz="1600" b="0" i="0" u="none" strike="noStrike" cap="none" normalizeH="0" baseline="30000" dirty="0">
                          <a:ln>
                            <a:noFill/>
                          </a:ln>
                          <a:solidFill>
                            <a:srgbClr val="000000"/>
                          </a:solidFill>
                          <a:effectLst/>
                          <a:latin typeface="+mn-lt"/>
                          <a:ea typeface="ＭＳ Ｐゴシック" pitchFamily="34" charset="-128"/>
                          <a:cs typeface="Times New Roman" pitchFamily="18" charset="0"/>
                        </a:rPr>
                        <a:t>2</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 КоАП</a:t>
                      </a:r>
                    </a:p>
                  </a:txBody>
                  <a:tcPr marT="45723" marB="45723" horzOverflow="overflow"/>
                </a:tc>
                <a:extLst>
                  <a:ext uri="{0D108BD9-81ED-4DB2-BD59-A6C34878D82A}">
                    <a16:rowId xmlns:a16="http://schemas.microsoft.com/office/drawing/2014/main" val="10002"/>
                  </a:ext>
                </a:extLst>
              </a:tr>
              <a:tr h="977244">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Юридические лица</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1% НМЦК, но не менее 50 000 и не более 200 000</a:t>
                      </a:r>
                    </a:p>
                  </a:txBody>
                  <a:tcPr marT="45723" marB="45723"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2845323530"/>
                  </a:ext>
                </a:extLst>
              </a:tr>
            </a:tbl>
          </a:graphicData>
        </a:graphic>
      </p:graphicFrame>
      <p:sp>
        <p:nvSpPr>
          <p:cNvPr id="6" name="TextBox 5">
            <a:extLst>
              <a:ext uri="{FF2B5EF4-FFF2-40B4-BE49-F238E27FC236}">
                <a16:creationId xmlns:a16="http://schemas.microsoft.com/office/drawing/2014/main" id="{0F3CD2E2-384F-6B48-FF32-A0DCD34427DE}"/>
              </a:ext>
            </a:extLst>
          </p:cNvPr>
          <p:cNvSpPr txBox="1"/>
          <p:nvPr/>
        </p:nvSpPr>
        <p:spPr>
          <a:xfrm>
            <a:off x="673768" y="935978"/>
            <a:ext cx="112421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Статья 7.30</a:t>
            </a:r>
            <a:r>
              <a:rPr kumimoji="0" lang="ru-RU" sz="1800" b="0" i="0" u="none" strike="noStrike" kern="1200" cap="none" spc="0" normalizeH="0" baseline="30000" noProof="0" dirty="0">
                <a:ln>
                  <a:noFill/>
                </a:ln>
                <a:solidFill>
                  <a:srgbClr val="000000"/>
                </a:solidFill>
                <a:effectLst/>
                <a:uLnTx/>
                <a:uFillTx/>
                <a:latin typeface="Arial"/>
                <a:ea typeface="Calibri" panose="020F0502020204030204" pitchFamily="34" charset="0"/>
                <a:cs typeface="Times New Roman" panose="02020603050405020304" pitchFamily="18" charset="0"/>
              </a:rPr>
              <a:t>2  </a:t>
            </a:r>
            <a:r>
              <a:rPr kumimoji="0" lang="ru-RU"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Нарушение порядка заключения, исполнения, изменения и расторжения контракта</a:t>
            </a: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293650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B56B62-DB97-D3BA-7375-52BD6C629AA7}"/>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43038" name="Group 30">
            <a:extLst>
              <a:ext uri="{FF2B5EF4-FFF2-40B4-BE49-F238E27FC236}">
                <a16:creationId xmlns:a16="http://schemas.microsoft.com/office/drawing/2014/main" id="{6EC06781-A0BB-D863-2370-9906187FCA69}"/>
              </a:ext>
            </a:extLst>
          </p:cNvPr>
          <p:cNvGraphicFramePr>
            <a:graphicFrameLocks noGrp="1"/>
          </p:cNvGraphicFramePr>
          <p:nvPr>
            <p:ph idx="1"/>
          </p:nvPr>
        </p:nvGraphicFramePr>
        <p:xfrm>
          <a:off x="500543" y="1716563"/>
          <a:ext cx="11190913" cy="4780658"/>
        </p:xfrm>
        <a:graphic>
          <a:graphicData uri="http://schemas.openxmlformats.org/drawingml/2006/table">
            <a:tbl>
              <a:tblPr/>
              <a:tblGrid>
                <a:gridCol w="4849260">
                  <a:extLst>
                    <a:ext uri="{9D8B030D-6E8A-4147-A177-3AD203B41FA5}">
                      <a16:colId xmlns:a16="http://schemas.microsoft.com/office/drawing/2014/main" val="20000"/>
                    </a:ext>
                  </a:extLst>
                </a:gridCol>
                <a:gridCol w="1715342">
                  <a:extLst>
                    <a:ext uri="{9D8B030D-6E8A-4147-A177-3AD203B41FA5}">
                      <a16:colId xmlns:a16="http://schemas.microsoft.com/office/drawing/2014/main" val="20001"/>
                    </a:ext>
                  </a:extLst>
                </a:gridCol>
                <a:gridCol w="3044858">
                  <a:extLst>
                    <a:ext uri="{9D8B030D-6E8A-4147-A177-3AD203B41FA5}">
                      <a16:colId xmlns:a16="http://schemas.microsoft.com/office/drawing/2014/main" val="20002"/>
                    </a:ext>
                  </a:extLst>
                </a:gridCol>
                <a:gridCol w="1581453">
                  <a:extLst>
                    <a:ext uri="{9D8B030D-6E8A-4147-A177-3AD203B41FA5}">
                      <a16:colId xmlns:a16="http://schemas.microsoft.com/office/drawing/2014/main" val="20003"/>
                    </a:ext>
                  </a:extLst>
                </a:gridCol>
              </a:tblGrid>
              <a:tr h="451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26" marB="4572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Субъекты ответственности </a:t>
                      </a:r>
                    </a:p>
                  </a:txBody>
                  <a:tcPr marT="45726" marB="4572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Размер штрафа, рублей</a:t>
                      </a:r>
                    </a:p>
                  </a:txBody>
                  <a:tcPr marT="45726" marB="4572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Основание </a:t>
                      </a:r>
                    </a:p>
                  </a:txBody>
                  <a:tcPr marT="45726" marB="4572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481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Заключение контракта по результатам определения поставщика (подрядчика, исполнителя) с нарушением объявленных условий определения поставщика (подрядчика, исполнителя) или условий исполнения контракта, предложенных лицом, с которым в соответствии с законодательством о КС  заключается контракт</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Должностные лица, юр. лица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 1 % НМЦК, но не менее </a:t>
                      </a:r>
                      <a:b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b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 5 000 и не более 30 000 (для должностных лиц)</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 1 % НМЦК, но не менее 50 000 и не более 300 000  (для юр. лиц)</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mn-lt"/>
                          <a:ea typeface="ＭＳ Ｐゴシック" pitchFamily="34" charset="-128"/>
                          <a:cs typeface="Times New Roman" pitchFamily="18" charset="0"/>
                        </a:rPr>
                        <a:t>ч. 1 ст. 7.32 КоАП</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26775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Заключение контракта по результатам определения поставщика (подрядчика, исполнителя) с нарушением объявленных условий определения поставщика (подрядчика, исполнителя) или условий исполнения контракта, предложенных лицом, с которым в соответствии с законодательством  о КС  заключается контракт, если такое нарушение привело к дополнительному расходованию средств соответствующих бюджетов бюджетной системы Российской Федерации или уменьшению количества поставляемых товаров, объема выполняемых работ, оказываемых услуг</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Должностные лица, юр. лица</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 двукратный размер дополнительно израсходованных средств соответствующих бюджетов бюджетной системы РФ или цен товаров, работ, услуг, количество, объем которых уменьшены и которые явились предметом административного правонарушения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ч. 2  ст. 7.32 КоАП</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bl>
          </a:graphicData>
        </a:graphic>
      </p:graphicFrame>
      <p:cxnSp>
        <p:nvCxnSpPr>
          <p:cNvPr id="4" name="Прямая соединительная линия 3">
            <a:extLst>
              <a:ext uri="{FF2B5EF4-FFF2-40B4-BE49-F238E27FC236}">
                <a16:creationId xmlns:a16="http://schemas.microsoft.com/office/drawing/2014/main" id="{34C6E8E0-1DEC-BF51-65B1-6F87765A43B7}"/>
              </a:ext>
            </a:extLst>
          </p:cNvPr>
          <p:cNvCxnSpPr/>
          <p:nvPr/>
        </p:nvCxnSpPr>
        <p:spPr>
          <a:xfrm>
            <a:off x="546755" y="1725105"/>
            <a:ext cx="11076494" cy="4703975"/>
          </a:xfrm>
          <a:prstGeom prst="line">
            <a:avLst/>
          </a:prstGeom>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D8F5ACF4-F9E1-0AAE-CB19-3E804DCAB0CE}"/>
              </a:ext>
            </a:extLst>
          </p:cNvPr>
          <p:cNvCxnSpPr/>
          <p:nvPr/>
        </p:nvCxnSpPr>
        <p:spPr>
          <a:xfrm flipH="1">
            <a:off x="500543" y="1716563"/>
            <a:ext cx="11190913" cy="4780658"/>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A9EC1BE-FBCB-26B2-3F67-5D71F4C5E667}"/>
              </a:ext>
            </a:extLst>
          </p:cNvPr>
          <p:cNvSpPr txBox="1"/>
          <p:nvPr/>
        </p:nvSpPr>
        <p:spPr>
          <a:xfrm>
            <a:off x="703732" y="1072568"/>
            <a:ext cx="109233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sngStrike" kern="1200" cap="none" spc="0" normalizeH="0" baseline="0" noProof="0" dirty="0">
                <a:ln>
                  <a:noFill/>
                </a:ln>
                <a:solidFill>
                  <a:srgbClr val="000000"/>
                </a:solidFill>
                <a:effectLst/>
                <a:uLnTx/>
                <a:uFillTx/>
                <a:latin typeface="Arial"/>
                <a:ea typeface="+mn-ea"/>
                <a:cs typeface="+mn-cs"/>
              </a:rPr>
              <a:t>Статья 7.32. Нарушение порядка заключения, изменения контракта</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369265" y="1780926"/>
          <a:ext cx="11312595" cy="2865132"/>
        </p:xfrm>
        <a:graphic>
          <a:graphicData uri="http://schemas.openxmlformats.org/drawingml/2006/table">
            <a:tbl>
              <a:tblPr>
                <a:tableStyleId>{08FB837D-C827-4EFA-A057-4D05807E0F7C}</a:tableStyleId>
              </a:tblPr>
              <a:tblGrid>
                <a:gridCol w="4392357">
                  <a:extLst>
                    <a:ext uri="{9D8B030D-6E8A-4147-A177-3AD203B41FA5}">
                      <a16:colId xmlns:a16="http://schemas.microsoft.com/office/drawing/2014/main" val="20000"/>
                    </a:ext>
                  </a:extLst>
                </a:gridCol>
                <a:gridCol w="3450896">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222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ВИДЫ правонарушений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Субъекты ответственности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Размер штрафа, рублей</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a:ln>
                            <a:noFill/>
                          </a:ln>
                          <a:solidFill>
                            <a:schemeClr val="tx1"/>
                          </a:solidFill>
                          <a:effectLst/>
                          <a:latin typeface="+mn-lt"/>
                        </a:rPr>
                        <a:t>Основание </a:t>
                      </a:r>
                      <a:endParaRPr kumimoji="0" lang="ru-RU" sz="16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9772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 установленных законодательством и иными нормативными правовыми актами Российской Федерации о контрактной системе в сфере закупок </a:t>
                      </a: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требований к направлению, размещению проекта контракта, рассмотрению протокола разногласий, к заключению контракта, срокам осуществления таких действий</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От 5 000 до 30 000</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Ч.2. ст. 7.30</a:t>
                      </a:r>
                      <a:r>
                        <a:rPr kumimoji="0" lang="ru-RU" sz="1600" b="0" i="0" u="none" strike="noStrike" cap="none" normalizeH="0" baseline="30000" dirty="0">
                          <a:ln>
                            <a:noFill/>
                          </a:ln>
                          <a:solidFill>
                            <a:srgbClr val="000000"/>
                          </a:solidFill>
                          <a:effectLst/>
                          <a:latin typeface="+mn-lt"/>
                          <a:ea typeface="ＭＳ Ｐゴシック" pitchFamily="34" charset="-128"/>
                          <a:cs typeface="Times New Roman" pitchFamily="18" charset="0"/>
                        </a:rPr>
                        <a:t>2</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 КоАП</a:t>
                      </a:r>
                    </a:p>
                  </a:txBody>
                  <a:tcPr marT="45723" marB="45723" horzOverflow="overflow"/>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0F3CD2E2-384F-6B48-FF32-A0DCD34427DE}"/>
              </a:ext>
            </a:extLst>
          </p:cNvPr>
          <p:cNvSpPr txBox="1"/>
          <p:nvPr/>
        </p:nvSpPr>
        <p:spPr>
          <a:xfrm>
            <a:off x="673768" y="1016154"/>
            <a:ext cx="112421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Статья 7.30</a:t>
            </a:r>
            <a:r>
              <a:rPr kumimoji="0" lang="ru-RU" sz="1800" b="0" i="0" u="none" strike="noStrike" kern="1200" cap="none" spc="0" normalizeH="0" baseline="30000" noProof="0" dirty="0">
                <a:ln>
                  <a:noFill/>
                </a:ln>
                <a:solidFill>
                  <a:srgbClr val="000000"/>
                </a:solidFill>
                <a:effectLst/>
                <a:uLnTx/>
                <a:uFillTx/>
                <a:latin typeface="Arial"/>
                <a:ea typeface="Calibri" panose="020F0502020204030204" pitchFamily="34" charset="0"/>
                <a:cs typeface="Times New Roman" panose="02020603050405020304" pitchFamily="18" charset="0"/>
              </a:rPr>
              <a:t>2  </a:t>
            </a:r>
            <a:r>
              <a:rPr kumimoji="0" lang="ru-RU"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Нарушение порядка заключения, исполнения, изменения и расторжения контракта</a:t>
            </a: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111482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BA39A-04B4-275F-5C9C-F5E3D5FFD03D}"/>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44061" name="Group 29">
            <a:extLst>
              <a:ext uri="{FF2B5EF4-FFF2-40B4-BE49-F238E27FC236}">
                <a16:creationId xmlns:a16="http://schemas.microsoft.com/office/drawing/2014/main" id="{930C70E1-094C-78F7-B7BB-B3E822C26149}"/>
              </a:ext>
            </a:extLst>
          </p:cNvPr>
          <p:cNvGraphicFramePr>
            <a:graphicFrameLocks noGrp="1"/>
          </p:cNvGraphicFramePr>
          <p:nvPr>
            <p:ph idx="1"/>
          </p:nvPr>
        </p:nvGraphicFramePr>
        <p:xfrm>
          <a:off x="762965" y="2440350"/>
          <a:ext cx="10586907" cy="1663225"/>
        </p:xfrm>
        <a:graphic>
          <a:graphicData uri="http://schemas.openxmlformats.org/drawingml/2006/table">
            <a:tbl>
              <a:tblPr/>
              <a:tblGrid>
                <a:gridCol w="4282552">
                  <a:extLst>
                    <a:ext uri="{9D8B030D-6E8A-4147-A177-3AD203B41FA5}">
                      <a16:colId xmlns:a16="http://schemas.microsoft.com/office/drawing/2014/main" val="20000"/>
                    </a:ext>
                  </a:extLst>
                </a:gridCol>
                <a:gridCol w="2205605">
                  <a:extLst>
                    <a:ext uri="{9D8B030D-6E8A-4147-A177-3AD203B41FA5}">
                      <a16:colId xmlns:a16="http://schemas.microsoft.com/office/drawing/2014/main" val="20001"/>
                    </a:ext>
                  </a:extLst>
                </a:gridCol>
                <a:gridCol w="2113705">
                  <a:extLst>
                    <a:ext uri="{9D8B030D-6E8A-4147-A177-3AD203B41FA5}">
                      <a16:colId xmlns:a16="http://schemas.microsoft.com/office/drawing/2014/main" val="20002"/>
                    </a:ext>
                  </a:extLst>
                </a:gridCol>
                <a:gridCol w="1985045">
                  <a:extLst>
                    <a:ext uri="{9D8B030D-6E8A-4147-A177-3AD203B41FA5}">
                      <a16:colId xmlns:a16="http://schemas.microsoft.com/office/drawing/2014/main" val="20003"/>
                    </a:ext>
                  </a:extLst>
                </a:gridCol>
              </a:tblGrid>
              <a:tr h="8570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ВИДЫ правонарушений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pitchFamily="34" charset="0"/>
                          <a:ea typeface="ＭＳ Ｐゴシック" pitchFamily="34" charset="-128"/>
                        </a:rPr>
                        <a:t>Субъекты ответственности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Размер штрафа, рублей</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Основание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062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ＭＳ Ｐゴシック" pitchFamily="34" charset="-128"/>
                        </a:rPr>
                        <a:t>Нарушение срока заключения контракта или уклонения от заключения контракта </a:t>
                      </a:r>
                      <a:endParaRPr kumimoji="0" lang="ru-RU" sz="1600" b="0" i="0" u="none" strike="noStrike" cap="none" normalizeH="0" baseline="0" dirty="0">
                        <a:ln>
                          <a:noFill/>
                        </a:ln>
                        <a:solidFill>
                          <a:srgbClr val="FF0000"/>
                        </a:solidFill>
                        <a:effectLst/>
                        <a:latin typeface="Arial" pitchFamily="34" charset="0"/>
                        <a:ea typeface="ＭＳ Ｐゴシック" pitchFamily="34" charset="-128"/>
                      </a:endParaRPr>
                    </a:p>
                  </a:txBody>
                  <a:tcPr marT="45707" marB="4570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Должностные лица</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 50 000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ч.3 ст. 7.32 КоАП</a:t>
                      </a:r>
                    </a:p>
                  </a:txBody>
                  <a:tcPr marT="45707" marB="4570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cxnSp>
        <p:nvCxnSpPr>
          <p:cNvPr id="4" name="Прямая соединительная линия 3">
            <a:extLst>
              <a:ext uri="{FF2B5EF4-FFF2-40B4-BE49-F238E27FC236}">
                <a16:creationId xmlns:a16="http://schemas.microsoft.com/office/drawing/2014/main" id="{77DC5181-FF28-28D8-6EA2-362E5E8E1882}"/>
              </a:ext>
            </a:extLst>
          </p:cNvPr>
          <p:cNvCxnSpPr/>
          <p:nvPr/>
        </p:nvCxnSpPr>
        <p:spPr>
          <a:xfrm>
            <a:off x="810401" y="2440350"/>
            <a:ext cx="10492033" cy="1564849"/>
          </a:xfrm>
          <a:prstGeom prst="line">
            <a:avLst/>
          </a:prstGeom>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8F327D1B-38FD-4538-7DA2-8F8DE3FB050D}"/>
              </a:ext>
            </a:extLst>
          </p:cNvPr>
          <p:cNvCxnSpPr/>
          <p:nvPr/>
        </p:nvCxnSpPr>
        <p:spPr>
          <a:xfrm flipV="1">
            <a:off x="762963" y="2440349"/>
            <a:ext cx="10586907" cy="1663225"/>
          </a:xfrm>
          <a:prstGeom prst="line">
            <a:avLst/>
          </a:prstGeom>
        </p:spPr>
        <p:style>
          <a:lnRef idx="1">
            <a:schemeClr val="dk1"/>
          </a:lnRef>
          <a:fillRef idx="0">
            <a:schemeClr val="dk1"/>
          </a:fillRef>
          <a:effectRef idx="0">
            <a:schemeClr val="dk1"/>
          </a:effectRef>
          <a:fontRef idx="minor">
            <a:schemeClr val="tx1"/>
          </a:fontRef>
        </p:style>
      </p:cxnSp>
      <p:pic>
        <p:nvPicPr>
          <p:cNvPr id="7" name="Рисунок 6">
            <a:extLst>
              <a:ext uri="{FF2B5EF4-FFF2-40B4-BE49-F238E27FC236}">
                <a16:creationId xmlns:a16="http://schemas.microsoft.com/office/drawing/2014/main" id="{D2840788-DABC-BF41-448C-5C208A08630A}"/>
              </a:ext>
            </a:extLst>
          </p:cNvPr>
          <p:cNvPicPr>
            <a:picLocks noChangeAspect="1"/>
          </p:cNvPicPr>
          <p:nvPr/>
        </p:nvPicPr>
        <p:blipFill>
          <a:blip r:embed="rId2"/>
          <a:stretch>
            <a:fillRect/>
          </a:stretch>
        </p:blipFill>
        <p:spPr>
          <a:xfrm>
            <a:off x="1080464" y="1437612"/>
            <a:ext cx="10973751" cy="499915"/>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439702" y="1780926"/>
          <a:ext cx="11312595" cy="3474738"/>
        </p:xfrm>
        <a:graphic>
          <a:graphicData uri="http://schemas.openxmlformats.org/drawingml/2006/table">
            <a:tbl>
              <a:tblPr>
                <a:tableStyleId>{08FB837D-C827-4EFA-A057-4D05807E0F7C}</a:tableStyleId>
              </a:tblPr>
              <a:tblGrid>
                <a:gridCol w="4392357">
                  <a:extLst>
                    <a:ext uri="{9D8B030D-6E8A-4147-A177-3AD203B41FA5}">
                      <a16:colId xmlns:a16="http://schemas.microsoft.com/office/drawing/2014/main" val="20000"/>
                    </a:ext>
                  </a:extLst>
                </a:gridCol>
                <a:gridCol w="3450896">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392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ВИДЫ правонарушений </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Субъекты ответственности </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mn-lt"/>
                        </a:rPr>
                        <a:t>Размер штрафа, рублей</a:t>
                      </a:r>
                      <a:endParaRPr kumimoji="0" lang="ru-RU" sz="14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a:ln>
                            <a:noFill/>
                          </a:ln>
                          <a:solidFill>
                            <a:schemeClr val="tx1"/>
                          </a:solidFill>
                          <a:effectLst/>
                          <a:latin typeface="+mn-lt"/>
                        </a:rPr>
                        <a:t>Основание </a:t>
                      </a:r>
                      <a:endParaRPr kumimoji="0" lang="ru-RU" sz="14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56923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Изменение условий контракта, </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если возможность изменения таких условий контракта не предусмотрена законодательством Российской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Федерации и иными нормативными правовыми актами о контрактной системе в сфере закупок </a:t>
                      </a:r>
                      <a:endPar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От 10 000 до </a:t>
                      </a:r>
                      <a:b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b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50 000</a:t>
                      </a:r>
                    </a:p>
                  </a:txBody>
                  <a:tcPr marT="45723" marB="45723"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Ч.3. ст. 7.30</a:t>
                      </a:r>
                      <a:r>
                        <a:rPr kumimoji="0" lang="ru-RU" sz="1400" b="0" i="0" u="none" strike="noStrike" cap="none" normalizeH="0" baseline="30000" dirty="0">
                          <a:ln>
                            <a:noFill/>
                          </a:ln>
                          <a:solidFill>
                            <a:srgbClr val="000000"/>
                          </a:solidFill>
                          <a:effectLst/>
                          <a:latin typeface="+mn-lt"/>
                          <a:ea typeface="ＭＳ Ｐゴシック" pitchFamily="34" charset="-128"/>
                          <a:cs typeface="Times New Roman" pitchFamily="18" charset="0"/>
                        </a:rPr>
                        <a:t>2</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 КоАП</a:t>
                      </a:r>
                    </a:p>
                  </a:txBody>
                  <a:tcPr marT="45723" marB="45723" horzOverflow="overflow"/>
                </a:tc>
                <a:extLst>
                  <a:ext uri="{0D108BD9-81ED-4DB2-BD59-A6C34878D82A}">
                    <a16:rowId xmlns:a16="http://schemas.microsoft.com/office/drawing/2014/main" val="10002"/>
                  </a:ext>
                </a:extLst>
              </a:tr>
              <a:tr h="51922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Юридические лица</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От 100 000 до </a:t>
                      </a:r>
                      <a:b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b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300 000</a:t>
                      </a:r>
                    </a:p>
                  </a:txBody>
                  <a:tcPr marT="45723" marB="45723"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4219990822"/>
                  </a:ext>
                </a:extLst>
              </a:tr>
              <a:tr h="858907">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Действия, </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предусмотренные частями 1 и 3 настоящей статьи</a:t>
                      </a: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 повлекшие увеличение цены контракта, дополнительное расходование средств </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соответствующих бюджетов бюджетной системы Российской Федерации </a:t>
                      </a:r>
                      <a:r>
                        <a:rPr kumimoji="0" lang="ru-RU" sz="1400" b="1" i="0" u="none" strike="noStrike" cap="none" normalizeH="0" baseline="0" dirty="0">
                          <a:ln>
                            <a:noFill/>
                          </a:ln>
                          <a:solidFill>
                            <a:srgbClr val="000000"/>
                          </a:solidFill>
                          <a:effectLst/>
                          <a:latin typeface="+mn-lt"/>
                          <a:ea typeface="ＭＳ Ｐゴシック" pitchFamily="34" charset="-128"/>
                          <a:cs typeface="Times New Roman" pitchFamily="18" charset="0"/>
                        </a:rPr>
                        <a:t>или уменьшение количества поставляемых товаров, объема выполняемых работ, оказываемых услуг</a:t>
                      </a:r>
                      <a:endPar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1% цены контракта, но не менее 50 000 и не более 200 000</a:t>
                      </a:r>
                    </a:p>
                  </a:txBody>
                  <a:tcPr marT="45723" marB="45723"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Ч.4. ст. 7.32 КоАП</a:t>
                      </a:r>
                    </a:p>
                  </a:txBody>
                  <a:tcPr marT="45723" marB="45723" horzOverflow="overflow"/>
                </a:tc>
                <a:extLst>
                  <a:ext uri="{0D108BD9-81ED-4DB2-BD59-A6C34878D82A}">
                    <a16:rowId xmlns:a16="http://schemas.microsoft.com/office/drawing/2014/main" val="1684851045"/>
                  </a:ext>
                </a:extLst>
              </a:tr>
              <a:tr h="858907">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Юридические лица</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1% цены контракта, но не менее 200 000 и не более 400 000</a:t>
                      </a:r>
                    </a:p>
                  </a:txBody>
                  <a:tcPr marT="45723" marB="45723"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3796680703"/>
                  </a:ext>
                </a:extLst>
              </a:tr>
            </a:tbl>
          </a:graphicData>
        </a:graphic>
      </p:graphicFrame>
      <p:sp>
        <p:nvSpPr>
          <p:cNvPr id="6" name="TextBox 5">
            <a:extLst>
              <a:ext uri="{FF2B5EF4-FFF2-40B4-BE49-F238E27FC236}">
                <a16:creationId xmlns:a16="http://schemas.microsoft.com/office/drawing/2014/main" id="{0F3CD2E2-384F-6B48-FF32-A0DCD34427DE}"/>
              </a:ext>
            </a:extLst>
          </p:cNvPr>
          <p:cNvSpPr txBox="1"/>
          <p:nvPr/>
        </p:nvSpPr>
        <p:spPr>
          <a:xfrm>
            <a:off x="673768" y="1016154"/>
            <a:ext cx="112421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Статья 7.30</a:t>
            </a:r>
            <a:r>
              <a:rPr kumimoji="0" lang="ru-RU" sz="1800" b="0" i="0" u="none" strike="noStrike" kern="1200" cap="none" spc="0" normalizeH="0" baseline="30000" noProof="0" dirty="0">
                <a:ln>
                  <a:noFill/>
                </a:ln>
                <a:solidFill>
                  <a:srgbClr val="000000"/>
                </a:solidFill>
                <a:effectLst/>
                <a:uLnTx/>
                <a:uFillTx/>
                <a:latin typeface="Arial"/>
                <a:ea typeface="Calibri" panose="020F0502020204030204" pitchFamily="34" charset="0"/>
                <a:cs typeface="Times New Roman" panose="02020603050405020304" pitchFamily="18" charset="0"/>
              </a:rPr>
              <a:t>2  </a:t>
            </a:r>
            <a:r>
              <a:rPr kumimoji="0" lang="ru-RU"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Нарушение порядка заключения, исполнения, изменения и расторжения контракта</a:t>
            </a: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231888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BA39A-04B4-275F-5C9C-F5E3D5FFD03D}"/>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44061" name="Group 29">
            <a:extLst>
              <a:ext uri="{FF2B5EF4-FFF2-40B4-BE49-F238E27FC236}">
                <a16:creationId xmlns:a16="http://schemas.microsoft.com/office/drawing/2014/main" id="{930C70E1-094C-78F7-B7BB-B3E822C26149}"/>
              </a:ext>
            </a:extLst>
          </p:cNvPr>
          <p:cNvGraphicFramePr>
            <a:graphicFrameLocks noGrp="1"/>
          </p:cNvGraphicFramePr>
          <p:nvPr>
            <p:ph idx="1"/>
          </p:nvPr>
        </p:nvGraphicFramePr>
        <p:xfrm>
          <a:off x="632863" y="1474361"/>
          <a:ext cx="11119692" cy="5185139"/>
        </p:xfrm>
        <a:graphic>
          <a:graphicData uri="http://schemas.openxmlformats.org/drawingml/2006/table">
            <a:tbl>
              <a:tblPr/>
              <a:tblGrid>
                <a:gridCol w="4498071">
                  <a:extLst>
                    <a:ext uri="{9D8B030D-6E8A-4147-A177-3AD203B41FA5}">
                      <a16:colId xmlns:a16="http://schemas.microsoft.com/office/drawing/2014/main" val="20000"/>
                    </a:ext>
                  </a:extLst>
                </a:gridCol>
                <a:gridCol w="1694072">
                  <a:extLst>
                    <a:ext uri="{9D8B030D-6E8A-4147-A177-3AD203B41FA5}">
                      <a16:colId xmlns:a16="http://schemas.microsoft.com/office/drawing/2014/main" val="20001"/>
                    </a:ext>
                  </a:extLst>
                </a:gridCol>
                <a:gridCol w="2842607">
                  <a:extLst>
                    <a:ext uri="{9D8B030D-6E8A-4147-A177-3AD203B41FA5}">
                      <a16:colId xmlns:a16="http://schemas.microsoft.com/office/drawing/2014/main" val="20002"/>
                    </a:ext>
                  </a:extLst>
                </a:gridCol>
                <a:gridCol w="2084942">
                  <a:extLst>
                    <a:ext uri="{9D8B030D-6E8A-4147-A177-3AD203B41FA5}">
                      <a16:colId xmlns:a16="http://schemas.microsoft.com/office/drawing/2014/main" val="20003"/>
                    </a:ext>
                  </a:extLst>
                </a:gridCol>
              </a:tblGrid>
              <a:tr h="8570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Субъекты ответственности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ＭＳ Ｐゴシック" pitchFamily="34" charset="-128"/>
                        </a:rPr>
                        <a:t>Размер штрафа, рублей</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ＭＳ Ｐゴシック" pitchFamily="34" charset="-128"/>
                        </a:rPr>
                        <a:t>Основание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939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mn-lt"/>
                          <a:ea typeface="ＭＳ Ｐゴシック" pitchFamily="34" charset="-128"/>
                        </a:rPr>
                        <a:t>Изменение условий контракта, в том числе увеличение цен товаров, работ, услуг, если возможность изменения условий контракта не предусмотрена законодательством о КС, ………</a:t>
                      </a:r>
                      <a:endParaRPr kumimoji="0" lang="ru-RU" sz="1600" b="1" i="0" u="none" strike="noStrike" cap="none" normalizeH="0" baseline="0" dirty="0">
                        <a:ln>
                          <a:noFill/>
                        </a:ln>
                        <a:solidFill>
                          <a:srgbClr val="FF0000"/>
                        </a:solidFill>
                        <a:effectLst/>
                        <a:latin typeface="+mn-lt"/>
                        <a:ea typeface="ＭＳ Ｐゴシック" pitchFamily="34" charset="-128"/>
                      </a:endParaRPr>
                    </a:p>
                  </a:txBody>
                  <a:tcPr marT="45707" marB="4570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Должностные лица,  юр. лица</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 20 000 (для должностных лиц)</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mn-lt"/>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200 000 (для юридических лиц)</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ч.4 ст. 7.32 КоАП</a:t>
                      </a:r>
                    </a:p>
                  </a:txBody>
                  <a:tcPr marT="45707" marB="4570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158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Действия, предусмотренные частями 4 …… настоящей статьи, если такие действия повлекли дополнительное расходование средств соответствующих бюджетов бюджетной системы Российской Федерации или уменьшение количества поставляемых товаров, объема выполняемых работ, оказываемых услуг для обеспечения государственных и муниципальных нужд,</a:t>
                      </a:r>
                      <a:endParaRPr kumimoji="0" lang="ru-RU" sz="1600" b="0" i="0" u="none" strike="noStrike" cap="none" normalizeH="0" baseline="0" dirty="0">
                        <a:ln>
                          <a:noFill/>
                        </a:ln>
                        <a:solidFill>
                          <a:srgbClr val="FF0000"/>
                        </a:solidFill>
                        <a:effectLst/>
                        <a:latin typeface="+mn-lt"/>
                        <a:ea typeface="ＭＳ Ｐゴシック" pitchFamily="34" charset="-128"/>
                        <a:cs typeface="Times New Roman"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 юр. лица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 двукратный размер дополнительно израсходованных средств соответствующих бюджетов бюджетной системы РФ или цен товаров, работ, услуг, количество, объем которых уменьшены и которые явились предметом административного правонарушения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ч. 5 ст. 7.32 КоАП</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58455267"/>
                  </a:ext>
                </a:extLst>
              </a:tr>
            </a:tbl>
          </a:graphicData>
        </a:graphic>
      </p:graphicFrame>
      <p:pic>
        <p:nvPicPr>
          <p:cNvPr id="3" name="Рисунок 2">
            <a:extLst>
              <a:ext uri="{FF2B5EF4-FFF2-40B4-BE49-F238E27FC236}">
                <a16:creationId xmlns:a16="http://schemas.microsoft.com/office/drawing/2014/main" id="{ED82469D-3089-0EA9-38E2-26F8D563B458}"/>
              </a:ext>
            </a:extLst>
          </p:cNvPr>
          <p:cNvPicPr>
            <a:picLocks noChangeAspect="1"/>
          </p:cNvPicPr>
          <p:nvPr/>
        </p:nvPicPr>
        <p:blipFill>
          <a:blip r:embed="rId2"/>
          <a:stretch>
            <a:fillRect/>
          </a:stretch>
        </p:blipFill>
        <p:spPr>
          <a:xfrm>
            <a:off x="778804" y="948409"/>
            <a:ext cx="10973751" cy="499915"/>
          </a:xfrm>
          <a:prstGeom prst="rect">
            <a:avLst/>
          </a:prstGeom>
        </p:spPr>
      </p:pic>
      <p:cxnSp>
        <p:nvCxnSpPr>
          <p:cNvPr id="5" name="Прямая соединительная линия 4">
            <a:extLst>
              <a:ext uri="{FF2B5EF4-FFF2-40B4-BE49-F238E27FC236}">
                <a16:creationId xmlns:a16="http://schemas.microsoft.com/office/drawing/2014/main" id="{6E361F78-3B8D-50E7-DD57-1A7753C8E454}"/>
              </a:ext>
            </a:extLst>
          </p:cNvPr>
          <p:cNvCxnSpPr>
            <a:cxnSpLocks/>
          </p:cNvCxnSpPr>
          <p:nvPr/>
        </p:nvCxnSpPr>
        <p:spPr>
          <a:xfrm>
            <a:off x="632863" y="1474361"/>
            <a:ext cx="11119692" cy="5185139"/>
          </a:xfrm>
          <a:prstGeom prst="line">
            <a:avLst/>
          </a:prstGeom>
        </p:spPr>
        <p:style>
          <a:lnRef idx="1">
            <a:schemeClr val="dk1"/>
          </a:lnRef>
          <a:fillRef idx="0">
            <a:schemeClr val="dk1"/>
          </a:fillRef>
          <a:effectRef idx="0">
            <a:schemeClr val="dk1"/>
          </a:effectRef>
          <a:fontRef idx="minor">
            <a:schemeClr val="tx1"/>
          </a:fontRef>
        </p:style>
      </p:cxnSp>
      <p:cxnSp>
        <p:nvCxnSpPr>
          <p:cNvPr id="7" name="Прямая соединительная линия 6">
            <a:extLst>
              <a:ext uri="{FF2B5EF4-FFF2-40B4-BE49-F238E27FC236}">
                <a16:creationId xmlns:a16="http://schemas.microsoft.com/office/drawing/2014/main" id="{F8AFD66D-FA63-E7D0-8EC3-F24BDE63EA6E}"/>
              </a:ext>
            </a:extLst>
          </p:cNvPr>
          <p:cNvCxnSpPr>
            <a:cxnSpLocks/>
          </p:cNvCxnSpPr>
          <p:nvPr/>
        </p:nvCxnSpPr>
        <p:spPr>
          <a:xfrm flipV="1">
            <a:off x="632863" y="1474361"/>
            <a:ext cx="11119692" cy="5185139"/>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5F9E5-422B-BF16-E1D5-18B2CD5582B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41CB8-F7C5-8330-A2A7-D7C481EA6863}"/>
              </a:ext>
            </a:extLst>
          </p:cNvPr>
          <p:cNvSpPr>
            <a:spLocks noGrp="1"/>
          </p:cNvSpPr>
          <p:nvPr>
            <p:ph type="title"/>
          </p:nvPr>
        </p:nvSpPr>
        <p:spPr>
          <a:xfrm>
            <a:off x="651769" y="0"/>
            <a:ext cx="10515600" cy="398355"/>
          </a:xfrm>
        </p:spPr>
        <p:txBody>
          <a:bodyPr>
            <a:noAutofit/>
          </a:bodyPr>
          <a:lstStyle/>
          <a:p>
            <a:r>
              <a:rPr lang="ru-RU" sz="2400" dirty="0">
                <a:solidFill>
                  <a:srgbClr val="FF0000"/>
                </a:solidFill>
              </a:rPr>
              <a:t>Пример (4 из 4) </a:t>
            </a:r>
          </a:p>
        </p:txBody>
      </p:sp>
      <p:sp>
        <p:nvSpPr>
          <p:cNvPr id="3" name="Объект 2">
            <a:extLst>
              <a:ext uri="{FF2B5EF4-FFF2-40B4-BE49-F238E27FC236}">
                <a16:creationId xmlns:a16="http://schemas.microsoft.com/office/drawing/2014/main" id="{C53D7446-8594-A556-FA69-E6FA5E4D593C}"/>
              </a:ext>
            </a:extLst>
          </p:cNvPr>
          <p:cNvSpPr>
            <a:spLocks noGrp="1"/>
          </p:cNvSpPr>
          <p:nvPr>
            <p:ph idx="1"/>
          </p:nvPr>
        </p:nvSpPr>
        <p:spPr>
          <a:xfrm>
            <a:off x="241175" y="398355"/>
            <a:ext cx="11841333" cy="6313162"/>
          </a:xfrm>
        </p:spPr>
        <p:txBody>
          <a:bodyPr>
            <a:normAutofit fontScale="25000" lnSpcReduction="20000"/>
          </a:bodyPr>
          <a:lstStyle/>
          <a:p>
            <a:pPr marL="0" indent="0" algn="ctr">
              <a:lnSpc>
                <a:spcPct val="120000"/>
              </a:lnSpc>
              <a:buNone/>
            </a:pPr>
            <a:r>
              <a:rPr lang="ru-RU" sz="6400" b="1" dirty="0"/>
              <a:t>Апелляционное определение СК по уголовным делам Костромского областного суда от 27 октября 2023 г. по делу N 22-811/2023 (оставить в силе Приговор Октябрьского районного суда г. Владимира от 30 марта 2023 года, согласно которого – см. ниже…)</a:t>
            </a:r>
          </a:p>
          <a:p>
            <a:pPr>
              <a:lnSpc>
                <a:spcPct val="120000"/>
              </a:lnSpc>
            </a:pPr>
            <a:r>
              <a:rPr lang="ru-RU" sz="6400" b="1" dirty="0"/>
              <a:t>признать </a:t>
            </a:r>
            <a:r>
              <a:rPr lang="ru-RU" sz="6400" b="1" dirty="0" err="1"/>
              <a:t>Годунина</a:t>
            </a:r>
            <a:r>
              <a:rPr lang="ru-RU" sz="6400" b="1" dirty="0"/>
              <a:t> Р.С.</a:t>
            </a:r>
            <a:r>
              <a:rPr lang="ru-RU" sz="6400" dirty="0"/>
              <a:t>  виновным в совершении преступлений, предусмотренных ч. 4 и ч. 5 ст. 33, </a:t>
            </a:r>
            <a:r>
              <a:rPr lang="ru-RU" sz="6400" dirty="0">
                <a:solidFill>
                  <a:srgbClr val="FF0000"/>
                </a:solidFill>
              </a:rPr>
              <a:t>п. "а, в" ч. 2 ст. 178 </a:t>
            </a:r>
            <a:r>
              <a:rPr lang="ru-RU" sz="6400" dirty="0"/>
              <a:t>и ч. 2 ст. 286 УК РФ, определить ему смягчающим наказание обстоятельством наличие на иждивении троих детей, двое из которых малолетние, </a:t>
            </a:r>
          </a:p>
          <a:p>
            <a:pPr>
              <a:lnSpc>
                <a:spcPct val="120000"/>
              </a:lnSpc>
            </a:pPr>
            <a:r>
              <a:rPr lang="ru-RU" sz="6400" dirty="0"/>
              <a:t>назначить по ч. 4 и ч. 5 ст. 33, п. "а, в" ч. 2 ст. 178 УК РФ наказание в виде </a:t>
            </a:r>
            <a:r>
              <a:rPr lang="ru-RU" sz="6400" b="1" dirty="0">
                <a:solidFill>
                  <a:srgbClr val="FF0000"/>
                </a:solidFill>
              </a:rPr>
              <a:t>лишения свободы сроком 4 года 6 месяцев со штрафом 700 000 рублей и лишением права занимать должности на государственной службе, а также государственные должности субъекта РФ сроком на 2 года 6 месяцев</a:t>
            </a:r>
            <a:r>
              <a:rPr lang="ru-RU" sz="6400" dirty="0"/>
              <a:t>; </a:t>
            </a:r>
          </a:p>
          <a:p>
            <a:pPr>
              <a:lnSpc>
                <a:spcPct val="120000"/>
              </a:lnSpc>
            </a:pPr>
            <a:r>
              <a:rPr lang="ru-RU" sz="6400" dirty="0"/>
              <a:t>за совершение преступления, предусмотренного ч. 2 ст. 286 УК РФ </a:t>
            </a:r>
            <a:r>
              <a:rPr lang="ru-RU" sz="6400" i="1" dirty="0"/>
              <a:t>(превышение должностных полномочий лицом, занимающим государственную должность Российской Федерации или государственную должность субъекта Российской Федерации, а равно главой органа местного самоуправления) </a:t>
            </a:r>
            <a:r>
              <a:rPr lang="ru-RU" sz="6400" dirty="0"/>
              <a:t>, </a:t>
            </a:r>
            <a:r>
              <a:rPr lang="ru-RU" sz="6400" b="1" dirty="0">
                <a:solidFill>
                  <a:srgbClr val="FF0000"/>
                </a:solidFill>
              </a:rPr>
              <a:t>назначить ему наказание в виде лишения свободы сроком 6 лет с лишением права занимать должности на государственной службе, а также государственные должности субъекта РФ сроком на 2 года 6 месяцев; </a:t>
            </a:r>
          </a:p>
          <a:p>
            <a:pPr>
              <a:lnSpc>
                <a:spcPct val="120000"/>
              </a:lnSpc>
            </a:pPr>
            <a:r>
              <a:rPr lang="ru-RU" sz="6400" dirty="0"/>
              <a:t>в соответствии с ч. 3 ст. 69 УК РФ по совокупности преступлений путём частичного сложения назначенных наказаний назначить </a:t>
            </a:r>
            <a:r>
              <a:rPr lang="ru-RU" sz="6400" dirty="0" err="1"/>
              <a:t>Годунину</a:t>
            </a:r>
            <a:r>
              <a:rPr lang="ru-RU" sz="6400" dirty="0"/>
              <a:t> Р.С. </a:t>
            </a:r>
            <a:r>
              <a:rPr lang="ru-RU" sz="6400" b="1" dirty="0">
                <a:solidFill>
                  <a:srgbClr val="FF0000"/>
                </a:solidFill>
              </a:rPr>
              <a:t>окончательное наказание в виде 7 лет лишения свободы с отбыванием наказания в исправительной колонии общего режима со штрафом в размере 700 000 рублей и с лишением права занимать должности на государственной службе, а также государственные должности субъекта РФ сроком на 2 года 10 месяцев;</a:t>
            </a:r>
          </a:p>
          <a:p>
            <a:pPr>
              <a:lnSpc>
                <a:spcPct val="120000"/>
              </a:lnSpc>
            </a:pPr>
            <a:r>
              <a:rPr lang="ru-RU" sz="6400" b="1" dirty="0"/>
              <a:t>признать Головина Р.В. </a:t>
            </a:r>
            <a:r>
              <a:rPr lang="ru-RU" sz="6400" dirty="0"/>
              <a:t>виновным в совершении преступления, предусмотренного п. "а, в" ч. 2 ст. 178 УК РФ, определить ему смягчающим наказание обстоятельством наличие на иждивении малолетнего ребёнка, </a:t>
            </a:r>
            <a:r>
              <a:rPr lang="ru-RU" sz="6400" b="1" dirty="0">
                <a:solidFill>
                  <a:srgbClr val="FF0000"/>
                </a:solidFill>
              </a:rPr>
              <a:t>назначить наказание в виде лишения свободы сроком 5 лет с отбыванием наказания в колонии общего режима со штрафом 800 000 рублей и лишением права заниматься деятельностью, связанной с выполнением управленческих функций, в государственных, муниципальных учреждениях и предприятиях, а также в хозяйствующих субъектах с государственным и муниципальным участием в качестве акционеров сроком 2 года 6 месяцев; </a:t>
            </a:r>
            <a:r>
              <a:rPr lang="ru-RU" sz="6400" dirty="0"/>
              <a:t>арест, наложенный на имущество </a:t>
            </a:r>
            <a:r>
              <a:rPr lang="ru-RU" sz="6400" dirty="0" err="1"/>
              <a:t>Годунина</a:t>
            </a:r>
            <a:r>
              <a:rPr lang="ru-RU" sz="6400" dirty="0"/>
              <a:t> Р.С, сохранить для обеспечения приговора в части взыскания штрафа.</a:t>
            </a:r>
            <a:endParaRPr lang="ru-RU" sz="5600" dirty="0"/>
          </a:p>
        </p:txBody>
      </p:sp>
    </p:spTree>
    <p:extLst>
      <p:ext uri="{BB962C8B-B14F-4D97-AF65-F5344CB8AC3E}">
        <p14:creationId xmlns:p14="http://schemas.microsoft.com/office/powerpoint/2010/main" val="33858733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439702" y="1874514"/>
          <a:ext cx="11312595" cy="3108972"/>
        </p:xfrm>
        <a:graphic>
          <a:graphicData uri="http://schemas.openxmlformats.org/drawingml/2006/table">
            <a:tbl>
              <a:tblPr>
                <a:tableStyleId>{08FB837D-C827-4EFA-A057-4D05807E0F7C}</a:tableStyleId>
              </a:tblPr>
              <a:tblGrid>
                <a:gridCol w="4392357">
                  <a:extLst>
                    <a:ext uri="{9D8B030D-6E8A-4147-A177-3AD203B41FA5}">
                      <a16:colId xmlns:a16="http://schemas.microsoft.com/office/drawing/2014/main" val="20000"/>
                    </a:ext>
                  </a:extLst>
                </a:gridCol>
                <a:gridCol w="3450896">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222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ВИДЫ правонарушений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Субъекты ответственности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Размер штрафа, рублей</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a:ln>
                            <a:noFill/>
                          </a:ln>
                          <a:solidFill>
                            <a:schemeClr val="tx1"/>
                          </a:solidFill>
                          <a:effectLst/>
                          <a:latin typeface="+mn-lt"/>
                        </a:rPr>
                        <a:t>Основание </a:t>
                      </a:r>
                      <a:endParaRPr kumimoji="0" lang="ru-RU" sz="16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9772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Несоблюдение требований о проведении экспертизы поставленного товара, результатов выполненной работы, оказанной услуги или отдельных этапов исполнения контракта </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в случае, если ‎в соответствии с законодательством о контрактной системе в сфере закупок к проведению такой экспертизы заказчик обязан привлечь экспертов, экспертные организации</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От 5 000 до 20 000</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Ч.5. ст. 7.30</a:t>
                      </a:r>
                      <a:r>
                        <a:rPr kumimoji="0" lang="ru-RU" sz="1600" b="0" i="0" u="none" strike="noStrike" cap="none" normalizeH="0" baseline="30000" dirty="0">
                          <a:ln>
                            <a:noFill/>
                          </a:ln>
                          <a:solidFill>
                            <a:srgbClr val="000000"/>
                          </a:solidFill>
                          <a:effectLst/>
                          <a:latin typeface="+mn-lt"/>
                          <a:ea typeface="ＭＳ Ｐゴシック" pitchFamily="34" charset="-128"/>
                          <a:cs typeface="Times New Roman" pitchFamily="18" charset="0"/>
                        </a:rPr>
                        <a:t>2</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 КоАП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0F3CD2E2-384F-6B48-FF32-A0DCD34427DE}"/>
              </a:ext>
            </a:extLst>
          </p:cNvPr>
          <p:cNvSpPr txBox="1"/>
          <p:nvPr/>
        </p:nvSpPr>
        <p:spPr>
          <a:xfrm>
            <a:off x="673768" y="1016154"/>
            <a:ext cx="112421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Статья 7.30</a:t>
            </a:r>
            <a:r>
              <a:rPr kumimoji="0" lang="ru-RU" sz="1800" b="0" i="0" u="none" strike="noStrike" kern="1200" cap="none" spc="0" normalizeH="0" baseline="30000" noProof="0" dirty="0">
                <a:ln>
                  <a:noFill/>
                </a:ln>
                <a:solidFill>
                  <a:srgbClr val="000000"/>
                </a:solidFill>
                <a:effectLst/>
                <a:uLnTx/>
                <a:uFillTx/>
                <a:latin typeface="Arial"/>
                <a:ea typeface="Calibri" panose="020F0502020204030204" pitchFamily="34" charset="0"/>
                <a:cs typeface="Times New Roman" panose="02020603050405020304" pitchFamily="18" charset="0"/>
              </a:rPr>
              <a:t>2  </a:t>
            </a:r>
            <a:r>
              <a:rPr kumimoji="0" lang="ru-RU"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Нарушение порядка заключения, исполнения, изменения и расторжения контракта</a:t>
            </a: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445718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BA39A-04B4-275F-5C9C-F5E3D5FFD03D}"/>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44061" name="Group 29">
            <a:extLst>
              <a:ext uri="{FF2B5EF4-FFF2-40B4-BE49-F238E27FC236}">
                <a16:creationId xmlns:a16="http://schemas.microsoft.com/office/drawing/2014/main" id="{930C70E1-094C-78F7-B7BB-B3E822C26149}"/>
              </a:ext>
            </a:extLst>
          </p:cNvPr>
          <p:cNvGraphicFramePr>
            <a:graphicFrameLocks noGrp="1"/>
          </p:cNvGraphicFramePr>
          <p:nvPr>
            <p:ph idx="1"/>
          </p:nvPr>
        </p:nvGraphicFramePr>
        <p:xfrm>
          <a:off x="762965" y="2440350"/>
          <a:ext cx="10586907" cy="4118353"/>
        </p:xfrm>
        <a:graphic>
          <a:graphicData uri="http://schemas.openxmlformats.org/drawingml/2006/table">
            <a:tbl>
              <a:tblPr/>
              <a:tblGrid>
                <a:gridCol w="4282552">
                  <a:extLst>
                    <a:ext uri="{9D8B030D-6E8A-4147-A177-3AD203B41FA5}">
                      <a16:colId xmlns:a16="http://schemas.microsoft.com/office/drawing/2014/main" val="20000"/>
                    </a:ext>
                  </a:extLst>
                </a:gridCol>
                <a:gridCol w="2205605">
                  <a:extLst>
                    <a:ext uri="{9D8B030D-6E8A-4147-A177-3AD203B41FA5}">
                      <a16:colId xmlns:a16="http://schemas.microsoft.com/office/drawing/2014/main" val="20001"/>
                    </a:ext>
                  </a:extLst>
                </a:gridCol>
                <a:gridCol w="2113705">
                  <a:extLst>
                    <a:ext uri="{9D8B030D-6E8A-4147-A177-3AD203B41FA5}">
                      <a16:colId xmlns:a16="http://schemas.microsoft.com/office/drawing/2014/main" val="20002"/>
                    </a:ext>
                  </a:extLst>
                </a:gridCol>
                <a:gridCol w="1985045">
                  <a:extLst>
                    <a:ext uri="{9D8B030D-6E8A-4147-A177-3AD203B41FA5}">
                      <a16:colId xmlns:a16="http://schemas.microsoft.com/office/drawing/2014/main" val="20003"/>
                    </a:ext>
                  </a:extLst>
                </a:gridCol>
              </a:tblGrid>
              <a:tr h="8570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ＭＳ Ｐゴシック" pitchFamily="34" charset="-128"/>
                        </a:rPr>
                        <a:t>Субъекты ответственности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Размер штрафа, рублей</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Основание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062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22272F"/>
                          </a:solidFill>
                          <a:effectLst/>
                          <a:latin typeface="+mn-lt"/>
                          <a:ea typeface="MS PGothic" pitchFamily="34" charset="-128"/>
                          <a:cs typeface="Times New Roman" pitchFamily="18" charset="0"/>
                        </a:rPr>
                        <a:t>Несоблюдение требований законодательства Российской Федерации и иных нормативных правовых актов Российской Федерации о контрактной системе в сфере закупок о проведении экспертизы поставленного товара, результатов выполненной работы, оказанной услуги или отдельных этапов исполнения контракта в случае, если в соответствии с законодательством о КС к проведению такой экспертизы заказчик обязан привлечь экспертов, экспертные организации</a:t>
                      </a:r>
                      <a:endParaRPr kumimoji="0" lang="ru-RU" sz="1600" b="0" i="0" u="none" strike="noStrike" cap="none" normalizeH="0" baseline="0" dirty="0">
                        <a:ln>
                          <a:noFill/>
                        </a:ln>
                        <a:solidFill>
                          <a:srgbClr val="FF0000"/>
                        </a:solidFill>
                        <a:effectLst/>
                        <a:latin typeface="+mn-lt"/>
                        <a:ea typeface="MS PGothic" pitchFamily="34" charset="-128"/>
                        <a:cs typeface="Times New Roman" pitchFamily="18" charset="0"/>
                      </a:endParaRPr>
                    </a:p>
                  </a:txBody>
                  <a:tcPr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Должностные лица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20 000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ч. 8 ст. 7.32 КоАП</a:t>
                      </a:r>
                    </a:p>
                  </a:txBody>
                  <a:tcPr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cxnSp>
        <p:nvCxnSpPr>
          <p:cNvPr id="4" name="Прямая соединительная линия 3">
            <a:extLst>
              <a:ext uri="{FF2B5EF4-FFF2-40B4-BE49-F238E27FC236}">
                <a16:creationId xmlns:a16="http://schemas.microsoft.com/office/drawing/2014/main" id="{77DC5181-FF28-28D8-6EA2-362E5E8E1882}"/>
              </a:ext>
            </a:extLst>
          </p:cNvPr>
          <p:cNvCxnSpPr>
            <a:cxnSpLocks/>
          </p:cNvCxnSpPr>
          <p:nvPr/>
        </p:nvCxnSpPr>
        <p:spPr>
          <a:xfrm>
            <a:off x="810401" y="2440350"/>
            <a:ext cx="10539469" cy="4118353"/>
          </a:xfrm>
          <a:prstGeom prst="line">
            <a:avLst/>
          </a:prstGeom>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8F327D1B-38FD-4538-7DA2-8F8DE3FB050D}"/>
              </a:ext>
            </a:extLst>
          </p:cNvPr>
          <p:cNvCxnSpPr>
            <a:cxnSpLocks/>
          </p:cNvCxnSpPr>
          <p:nvPr/>
        </p:nvCxnSpPr>
        <p:spPr>
          <a:xfrm flipV="1">
            <a:off x="810401" y="2440349"/>
            <a:ext cx="10539469" cy="4118354"/>
          </a:xfrm>
          <a:prstGeom prst="line">
            <a:avLst/>
          </a:prstGeom>
        </p:spPr>
        <p:style>
          <a:lnRef idx="1">
            <a:schemeClr val="dk1"/>
          </a:lnRef>
          <a:fillRef idx="0">
            <a:schemeClr val="dk1"/>
          </a:fillRef>
          <a:effectRef idx="0">
            <a:schemeClr val="dk1"/>
          </a:effectRef>
          <a:fontRef idx="minor">
            <a:schemeClr val="tx1"/>
          </a:fontRef>
        </p:style>
      </p:cxnSp>
      <p:pic>
        <p:nvPicPr>
          <p:cNvPr id="7" name="Рисунок 6">
            <a:extLst>
              <a:ext uri="{FF2B5EF4-FFF2-40B4-BE49-F238E27FC236}">
                <a16:creationId xmlns:a16="http://schemas.microsoft.com/office/drawing/2014/main" id="{D2840788-DABC-BF41-448C-5C208A08630A}"/>
              </a:ext>
            </a:extLst>
          </p:cNvPr>
          <p:cNvPicPr>
            <a:picLocks noChangeAspect="1"/>
          </p:cNvPicPr>
          <p:nvPr/>
        </p:nvPicPr>
        <p:blipFill>
          <a:blip r:embed="rId2"/>
          <a:stretch>
            <a:fillRect/>
          </a:stretch>
        </p:blipFill>
        <p:spPr>
          <a:xfrm>
            <a:off x="1080464" y="1437612"/>
            <a:ext cx="10973751" cy="499915"/>
          </a:xfrm>
          <a:prstGeom prst="rect">
            <a:avLst/>
          </a:prstGeom>
        </p:spPr>
      </p:pic>
    </p:spTree>
    <p:extLst>
      <p:ext uri="{BB962C8B-B14F-4D97-AF65-F5344CB8AC3E}">
        <p14:creationId xmlns:p14="http://schemas.microsoft.com/office/powerpoint/2010/main" val="5307283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311071" y="2009014"/>
          <a:ext cx="11569858" cy="3596652"/>
        </p:xfrm>
        <a:graphic>
          <a:graphicData uri="http://schemas.openxmlformats.org/drawingml/2006/table">
            <a:tbl>
              <a:tblPr>
                <a:tableStyleId>{08FB837D-C827-4EFA-A057-4D05807E0F7C}</a:tableStyleId>
              </a:tblPr>
              <a:tblGrid>
                <a:gridCol w="5402032">
                  <a:extLst>
                    <a:ext uri="{9D8B030D-6E8A-4147-A177-3AD203B41FA5}">
                      <a16:colId xmlns:a16="http://schemas.microsoft.com/office/drawing/2014/main" val="20000"/>
                    </a:ext>
                  </a:extLst>
                </a:gridCol>
                <a:gridCol w="2622667">
                  <a:extLst>
                    <a:ext uri="{9D8B030D-6E8A-4147-A177-3AD203B41FA5}">
                      <a16:colId xmlns:a16="http://schemas.microsoft.com/office/drawing/2014/main" val="20001"/>
                    </a:ext>
                  </a:extLst>
                </a:gridCol>
                <a:gridCol w="2042817">
                  <a:extLst>
                    <a:ext uri="{9D8B030D-6E8A-4147-A177-3AD203B41FA5}">
                      <a16:colId xmlns:a16="http://schemas.microsoft.com/office/drawing/2014/main" val="20002"/>
                    </a:ext>
                  </a:extLst>
                </a:gridCol>
                <a:gridCol w="1502342">
                  <a:extLst>
                    <a:ext uri="{9D8B030D-6E8A-4147-A177-3AD203B41FA5}">
                      <a16:colId xmlns:a16="http://schemas.microsoft.com/office/drawing/2014/main" val="20003"/>
                    </a:ext>
                  </a:extLst>
                </a:gridCol>
              </a:tblGrid>
              <a:tr h="4242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ВИДЫ правонарушений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Субъекты ответственности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Размер штрафа, рублей</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a:ln>
                            <a:noFill/>
                          </a:ln>
                          <a:solidFill>
                            <a:schemeClr val="tx1"/>
                          </a:solidFill>
                          <a:effectLst/>
                          <a:latin typeface="+mn-lt"/>
                        </a:rPr>
                        <a:t>Основание </a:t>
                      </a:r>
                      <a:endParaRPr kumimoji="0" lang="ru-RU" sz="16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2038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 установленных законодательством и иными нормативными правовыми актами Российской Федерации о контрактной системе в сфере закупок </a:t>
                      </a: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требований к оформлению приемки результатов отдельного этапа исполнения контракта, поставленного товара, выполненной работы или оказанной услуги, сроков такой приемки, </a:t>
                      </a:r>
                      <a:r>
                        <a:rPr kumimoji="0" lang="ru-RU" sz="1600" b="1" i="0" u="none" strike="noStrike" cap="none" normalizeH="0" baseline="0" dirty="0" err="1">
                          <a:ln>
                            <a:noFill/>
                          </a:ln>
                          <a:solidFill>
                            <a:srgbClr val="000000"/>
                          </a:solidFill>
                          <a:effectLst/>
                          <a:latin typeface="+mn-lt"/>
                          <a:ea typeface="ＭＳ Ｐゴシック" pitchFamily="34" charset="-128"/>
                          <a:cs typeface="Times New Roman" pitchFamily="18" charset="0"/>
                        </a:rPr>
                        <a:t>ненаправление</a:t>
                      </a: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 мотивированного отказа от подписания документа ‎о приемке, а равно неприменение мер ответственности к поставщику (подрядчику, исполнителю) в случае нарушения им условий контракта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От 10 000 до </a:t>
                      </a:r>
                      <a:b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b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20 000</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Ч.6. ст. 7.30</a:t>
                      </a:r>
                      <a:r>
                        <a:rPr kumimoji="0" lang="ru-RU" sz="1600" b="0" i="0" u="none" strike="noStrike" cap="none" normalizeH="0" baseline="30000" dirty="0">
                          <a:ln>
                            <a:noFill/>
                          </a:ln>
                          <a:solidFill>
                            <a:srgbClr val="000000"/>
                          </a:solidFill>
                          <a:effectLst/>
                          <a:latin typeface="+mn-lt"/>
                          <a:ea typeface="ＭＳ Ｐゴシック" pitchFamily="34" charset="-128"/>
                          <a:cs typeface="Times New Roman" pitchFamily="18" charset="0"/>
                        </a:rPr>
                        <a:t>2</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 КоАП</a:t>
                      </a:r>
                    </a:p>
                  </a:txBody>
                  <a:tcPr marT="45723" marB="45723" horzOverflow="overflow"/>
                </a:tc>
                <a:extLst>
                  <a:ext uri="{0D108BD9-81ED-4DB2-BD59-A6C34878D82A}">
                    <a16:rowId xmlns:a16="http://schemas.microsoft.com/office/drawing/2014/main" val="10001"/>
                  </a:ext>
                </a:extLst>
              </a:tr>
            </a:tbl>
          </a:graphicData>
        </a:graphic>
      </p:graphicFrame>
      <p:pic>
        <p:nvPicPr>
          <p:cNvPr id="3" name="Рисунок 2">
            <a:extLst>
              <a:ext uri="{FF2B5EF4-FFF2-40B4-BE49-F238E27FC236}">
                <a16:creationId xmlns:a16="http://schemas.microsoft.com/office/drawing/2014/main" id="{521171BF-E954-45FA-5103-D6F21023FA3C}"/>
              </a:ext>
            </a:extLst>
          </p:cNvPr>
          <p:cNvPicPr>
            <a:picLocks noChangeAspect="1"/>
          </p:cNvPicPr>
          <p:nvPr/>
        </p:nvPicPr>
        <p:blipFill>
          <a:blip r:embed="rId2"/>
          <a:stretch>
            <a:fillRect/>
          </a:stretch>
        </p:blipFill>
        <p:spPr>
          <a:xfrm>
            <a:off x="707448" y="1026704"/>
            <a:ext cx="11296867" cy="499915"/>
          </a:xfrm>
          <a:prstGeom prst="rect">
            <a:avLst/>
          </a:prstGeom>
        </p:spPr>
      </p:pic>
    </p:spTree>
    <p:extLst>
      <p:ext uri="{BB962C8B-B14F-4D97-AF65-F5344CB8AC3E}">
        <p14:creationId xmlns:p14="http://schemas.microsoft.com/office/powerpoint/2010/main" val="30067138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BA39A-04B4-275F-5C9C-F5E3D5FFD03D}"/>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44061" name="Group 29">
            <a:extLst>
              <a:ext uri="{FF2B5EF4-FFF2-40B4-BE49-F238E27FC236}">
                <a16:creationId xmlns:a16="http://schemas.microsoft.com/office/drawing/2014/main" id="{930C70E1-094C-78F7-B7BB-B3E822C26149}"/>
              </a:ext>
            </a:extLst>
          </p:cNvPr>
          <p:cNvGraphicFramePr>
            <a:graphicFrameLocks noGrp="1"/>
          </p:cNvGraphicFramePr>
          <p:nvPr>
            <p:ph idx="1"/>
          </p:nvPr>
        </p:nvGraphicFramePr>
        <p:xfrm>
          <a:off x="762965" y="2440350"/>
          <a:ext cx="10586907" cy="2899153"/>
        </p:xfrm>
        <a:graphic>
          <a:graphicData uri="http://schemas.openxmlformats.org/drawingml/2006/table">
            <a:tbl>
              <a:tblPr/>
              <a:tblGrid>
                <a:gridCol w="4282552">
                  <a:extLst>
                    <a:ext uri="{9D8B030D-6E8A-4147-A177-3AD203B41FA5}">
                      <a16:colId xmlns:a16="http://schemas.microsoft.com/office/drawing/2014/main" val="20000"/>
                    </a:ext>
                  </a:extLst>
                </a:gridCol>
                <a:gridCol w="2205605">
                  <a:extLst>
                    <a:ext uri="{9D8B030D-6E8A-4147-A177-3AD203B41FA5}">
                      <a16:colId xmlns:a16="http://schemas.microsoft.com/office/drawing/2014/main" val="20001"/>
                    </a:ext>
                  </a:extLst>
                </a:gridCol>
                <a:gridCol w="2113705">
                  <a:extLst>
                    <a:ext uri="{9D8B030D-6E8A-4147-A177-3AD203B41FA5}">
                      <a16:colId xmlns:a16="http://schemas.microsoft.com/office/drawing/2014/main" val="20002"/>
                    </a:ext>
                  </a:extLst>
                </a:gridCol>
                <a:gridCol w="1985045">
                  <a:extLst>
                    <a:ext uri="{9D8B030D-6E8A-4147-A177-3AD203B41FA5}">
                      <a16:colId xmlns:a16="http://schemas.microsoft.com/office/drawing/2014/main" val="20003"/>
                    </a:ext>
                  </a:extLst>
                </a:gridCol>
              </a:tblGrid>
              <a:tr h="8570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ＭＳ Ｐゴシック" pitchFamily="34" charset="-128"/>
                        </a:rPr>
                        <a:t>Субъекты ответственности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Размер штрафа, рублей</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Основание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062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a:ln>
                            <a:noFill/>
                          </a:ln>
                          <a:solidFill>
                            <a:schemeClr val="tx1"/>
                          </a:solidFill>
                          <a:effectLst/>
                          <a:latin typeface="+mn-lt"/>
                          <a:ea typeface="MS PGothic" pitchFamily="34" charset="-128"/>
                          <a:cs typeface="Times New Roman" pitchFamily="18" charset="0"/>
                        </a:rPr>
                        <a:t>Несоставление</a:t>
                      </a:r>
                      <a:r>
                        <a:rPr kumimoji="0" lang="ru-RU" sz="1600" b="0" i="0" u="none" strike="noStrike" cap="none" normalizeH="0" baseline="0" dirty="0">
                          <a:ln>
                            <a:noFill/>
                          </a:ln>
                          <a:solidFill>
                            <a:schemeClr val="tx1"/>
                          </a:solidFill>
                          <a:effectLst/>
                          <a:latin typeface="+mn-lt"/>
                          <a:ea typeface="MS PGothic" pitchFamily="34" charset="-128"/>
                          <a:cs typeface="Times New Roman" pitchFamily="18" charset="0"/>
                        </a:rPr>
                        <a:t> документов о приемке поставленного товара, выполненной работы (ее результатов), оказанной услуги или отдельных этапов поставки товара, выполнения работы, оказания услуги либо </a:t>
                      </a:r>
                      <a:r>
                        <a:rPr kumimoji="0" lang="ru-RU" sz="1600" b="0" i="0" u="none" strike="noStrike" cap="none" normalizeH="0" baseline="0" dirty="0" err="1">
                          <a:ln>
                            <a:noFill/>
                          </a:ln>
                          <a:solidFill>
                            <a:schemeClr val="tx1"/>
                          </a:solidFill>
                          <a:effectLst/>
                          <a:latin typeface="+mn-lt"/>
                          <a:ea typeface="MS PGothic" pitchFamily="34" charset="-128"/>
                          <a:cs typeface="Times New Roman" pitchFamily="18" charset="0"/>
                        </a:rPr>
                        <a:t>ненаправление</a:t>
                      </a:r>
                      <a:r>
                        <a:rPr kumimoji="0" lang="ru-RU" sz="1600" b="0" i="0" u="none" strike="noStrike" cap="none" normalizeH="0" baseline="0" dirty="0">
                          <a:ln>
                            <a:noFill/>
                          </a:ln>
                          <a:solidFill>
                            <a:schemeClr val="tx1"/>
                          </a:solidFill>
                          <a:effectLst/>
                          <a:latin typeface="+mn-lt"/>
                          <a:ea typeface="MS PGothic" pitchFamily="34" charset="-128"/>
                          <a:cs typeface="Times New Roman" pitchFamily="18" charset="0"/>
                        </a:rPr>
                        <a:t> мотивированного отказа от подписания таких документов в случае отказа от их подписания</a:t>
                      </a:r>
                    </a:p>
                  </a:txBody>
                  <a:tcPr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Должностные лица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20 000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ч. 9  ст. 7.32 КоАП</a:t>
                      </a:r>
                    </a:p>
                  </a:txBody>
                  <a:tcPr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cxnSp>
        <p:nvCxnSpPr>
          <p:cNvPr id="4" name="Прямая соединительная линия 3">
            <a:extLst>
              <a:ext uri="{FF2B5EF4-FFF2-40B4-BE49-F238E27FC236}">
                <a16:creationId xmlns:a16="http://schemas.microsoft.com/office/drawing/2014/main" id="{77DC5181-FF28-28D8-6EA2-362E5E8E1882}"/>
              </a:ext>
            </a:extLst>
          </p:cNvPr>
          <p:cNvCxnSpPr>
            <a:cxnSpLocks/>
          </p:cNvCxnSpPr>
          <p:nvPr/>
        </p:nvCxnSpPr>
        <p:spPr>
          <a:xfrm>
            <a:off x="810401" y="2440350"/>
            <a:ext cx="10539469" cy="2855749"/>
          </a:xfrm>
          <a:prstGeom prst="line">
            <a:avLst/>
          </a:prstGeom>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8F327D1B-38FD-4538-7DA2-8F8DE3FB050D}"/>
              </a:ext>
            </a:extLst>
          </p:cNvPr>
          <p:cNvCxnSpPr>
            <a:cxnSpLocks/>
          </p:cNvCxnSpPr>
          <p:nvPr/>
        </p:nvCxnSpPr>
        <p:spPr>
          <a:xfrm flipV="1">
            <a:off x="747256" y="2440350"/>
            <a:ext cx="10602614" cy="2855749"/>
          </a:xfrm>
          <a:prstGeom prst="line">
            <a:avLst/>
          </a:prstGeom>
        </p:spPr>
        <p:style>
          <a:lnRef idx="1">
            <a:schemeClr val="dk1"/>
          </a:lnRef>
          <a:fillRef idx="0">
            <a:schemeClr val="dk1"/>
          </a:fillRef>
          <a:effectRef idx="0">
            <a:schemeClr val="dk1"/>
          </a:effectRef>
          <a:fontRef idx="minor">
            <a:schemeClr val="tx1"/>
          </a:fontRef>
        </p:style>
      </p:cxnSp>
      <p:pic>
        <p:nvPicPr>
          <p:cNvPr id="7" name="Рисунок 6">
            <a:extLst>
              <a:ext uri="{FF2B5EF4-FFF2-40B4-BE49-F238E27FC236}">
                <a16:creationId xmlns:a16="http://schemas.microsoft.com/office/drawing/2014/main" id="{D2840788-DABC-BF41-448C-5C208A08630A}"/>
              </a:ext>
            </a:extLst>
          </p:cNvPr>
          <p:cNvPicPr>
            <a:picLocks noChangeAspect="1"/>
          </p:cNvPicPr>
          <p:nvPr/>
        </p:nvPicPr>
        <p:blipFill>
          <a:blip r:embed="rId2"/>
          <a:stretch>
            <a:fillRect/>
          </a:stretch>
        </p:blipFill>
        <p:spPr>
          <a:xfrm>
            <a:off x="1080464" y="1437612"/>
            <a:ext cx="10973751" cy="499915"/>
          </a:xfrm>
          <a:prstGeom prst="rect">
            <a:avLst/>
          </a:prstGeom>
        </p:spPr>
      </p:pic>
    </p:spTree>
    <p:extLst>
      <p:ext uri="{BB962C8B-B14F-4D97-AF65-F5344CB8AC3E}">
        <p14:creationId xmlns:p14="http://schemas.microsoft.com/office/powerpoint/2010/main" val="32301219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378448" y="2268895"/>
          <a:ext cx="11569858" cy="2865132"/>
        </p:xfrm>
        <a:graphic>
          <a:graphicData uri="http://schemas.openxmlformats.org/drawingml/2006/table">
            <a:tbl>
              <a:tblPr>
                <a:tableStyleId>{08FB837D-C827-4EFA-A057-4D05807E0F7C}</a:tableStyleId>
              </a:tblPr>
              <a:tblGrid>
                <a:gridCol w="5402032">
                  <a:extLst>
                    <a:ext uri="{9D8B030D-6E8A-4147-A177-3AD203B41FA5}">
                      <a16:colId xmlns:a16="http://schemas.microsoft.com/office/drawing/2014/main" val="20000"/>
                    </a:ext>
                  </a:extLst>
                </a:gridCol>
                <a:gridCol w="2622667">
                  <a:extLst>
                    <a:ext uri="{9D8B030D-6E8A-4147-A177-3AD203B41FA5}">
                      <a16:colId xmlns:a16="http://schemas.microsoft.com/office/drawing/2014/main" val="20001"/>
                    </a:ext>
                  </a:extLst>
                </a:gridCol>
                <a:gridCol w="2042817">
                  <a:extLst>
                    <a:ext uri="{9D8B030D-6E8A-4147-A177-3AD203B41FA5}">
                      <a16:colId xmlns:a16="http://schemas.microsoft.com/office/drawing/2014/main" val="20002"/>
                    </a:ext>
                  </a:extLst>
                </a:gridCol>
                <a:gridCol w="1502342">
                  <a:extLst>
                    <a:ext uri="{9D8B030D-6E8A-4147-A177-3AD203B41FA5}">
                      <a16:colId xmlns:a16="http://schemas.microsoft.com/office/drawing/2014/main" val="20003"/>
                    </a:ext>
                  </a:extLst>
                </a:gridCol>
              </a:tblGrid>
              <a:tr h="4242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ВИДЫ правонарушений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Субъекты ответственности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Размер штрафа, рублей</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a:ln>
                            <a:noFill/>
                          </a:ln>
                          <a:solidFill>
                            <a:schemeClr val="tx1"/>
                          </a:solidFill>
                          <a:effectLst/>
                          <a:latin typeface="+mn-lt"/>
                        </a:rPr>
                        <a:t>Основание </a:t>
                      </a:r>
                      <a:endParaRPr kumimoji="0" lang="ru-RU" sz="16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15641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Приемка результатов отдельного этапа исполнения контракта, поставленного товара, выполненной работы (ее результатов), оказанной услуги в случае несоответствия поставленного товара, выполненной работы (ее результата) или оказанной услуги условиям контракта </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‎в случаях, не предусмотренных законодательством и иными нормативными правовыми актами Российской Федерации о контрактной системе в сфере закупок</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1% цены контракта, но не менее 50 000 и не более 200 000</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Ч.7. ст. 7.30</a:t>
                      </a:r>
                      <a:r>
                        <a:rPr kumimoji="0" lang="ru-RU" sz="1600" b="0" i="0" u="none" strike="noStrike" cap="none" normalizeH="0" baseline="30000" dirty="0">
                          <a:ln>
                            <a:noFill/>
                          </a:ln>
                          <a:solidFill>
                            <a:srgbClr val="000000"/>
                          </a:solidFill>
                          <a:effectLst/>
                          <a:latin typeface="+mn-lt"/>
                          <a:ea typeface="ＭＳ Ｐゴシック" pitchFamily="34" charset="-128"/>
                          <a:cs typeface="Times New Roman" pitchFamily="18" charset="0"/>
                        </a:rPr>
                        <a:t>2</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 КоАП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3713766013"/>
                  </a:ext>
                </a:extLst>
              </a:tr>
            </a:tbl>
          </a:graphicData>
        </a:graphic>
      </p:graphicFrame>
      <p:pic>
        <p:nvPicPr>
          <p:cNvPr id="3" name="Рисунок 2">
            <a:extLst>
              <a:ext uri="{FF2B5EF4-FFF2-40B4-BE49-F238E27FC236}">
                <a16:creationId xmlns:a16="http://schemas.microsoft.com/office/drawing/2014/main" id="{6254367A-D2A3-B7EF-8E12-5D4377F876A1}"/>
              </a:ext>
            </a:extLst>
          </p:cNvPr>
          <p:cNvPicPr>
            <a:picLocks noChangeAspect="1"/>
          </p:cNvPicPr>
          <p:nvPr/>
        </p:nvPicPr>
        <p:blipFill>
          <a:blip r:embed="rId2"/>
          <a:stretch>
            <a:fillRect/>
          </a:stretch>
        </p:blipFill>
        <p:spPr>
          <a:xfrm>
            <a:off x="447566" y="1194847"/>
            <a:ext cx="11296867" cy="499915"/>
          </a:xfrm>
          <a:prstGeom prst="rect">
            <a:avLst/>
          </a:prstGeom>
        </p:spPr>
      </p:pic>
    </p:spTree>
    <p:extLst>
      <p:ext uri="{BB962C8B-B14F-4D97-AF65-F5344CB8AC3E}">
        <p14:creationId xmlns:p14="http://schemas.microsoft.com/office/powerpoint/2010/main" val="7679449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BA39A-04B4-275F-5C9C-F5E3D5FFD03D}"/>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44061" name="Group 29">
            <a:extLst>
              <a:ext uri="{FF2B5EF4-FFF2-40B4-BE49-F238E27FC236}">
                <a16:creationId xmlns:a16="http://schemas.microsoft.com/office/drawing/2014/main" id="{930C70E1-094C-78F7-B7BB-B3E822C26149}"/>
              </a:ext>
            </a:extLst>
          </p:cNvPr>
          <p:cNvGraphicFramePr>
            <a:graphicFrameLocks noGrp="1"/>
          </p:cNvGraphicFramePr>
          <p:nvPr>
            <p:ph idx="1"/>
          </p:nvPr>
        </p:nvGraphicFramePr>
        <p:xfrm>
          <a:off x="376118" y="1900474"/>
          <a:ext cx="11322545" cy="4606059"/>
        </p:xfrm>
        <a:graphic>
          <a:graphicData uri="http://schemas.openxmlformats.org/drawingml/2006/table">
            <a:tbl>
              <a:tblPr/>
              <a:tblGrid>
                <a:gridCol w="4580128">
                  <a:extLst>
                    <a:ext uri="{9D8B030D-6E8A-4147-A177-3AD203B41FA5}">
                      <a16:colId xmlns:a16="http://schemas.microsoft.com/office/drawing/2014/main" val="20000"/>
                    </a:ext>
                  </a:extLst>
                </a:gridCol>
                <a:gridCol w="2358863">
                  <a:extLst>
                    <a:ext uri="{9D8B030D-6E8A-4147-A177-3AD203B41FA5}">
                      <a16:colId xmlns:a16="http://schemas.microsoft.com/office/drawing/2014/main" val="20001"/>
                    </a:ext>
                  </a:extLst>
                </a:gridCol>
                <a:gridCol w="2260577">
                  <a:extLst>
                    <a:ext uri="{9D8B030D-6E8A-4147-A177-3AD203B41FA5}">
                      <a16:colId xmlns:a16="http://schemas.microsoft.com/office/drawing/2014/main" val="20002"/>
                    </a:ext>
                  </a:extLst>
                </a:gridCol>
                <a:gridCol w="2122977">
                  <a:extLst>
                    <a:ext uri="{9D8B030D-6E8A-4147-A177-3AD203B41FA5}">
                      <a16:colId xmlns:a16="http://schemas.microsoft.com/office/drawing/2014/main" val="20003"/>
                    </a:ext>
                  </a:extLst>
                </a:gridCol>
              </a:tblGrid>
              <a:tr h="8570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ＭＳ Ｐゴシック" pitchFamily="34" charset="-128"/>
                        </a:rPr>
                        <a:t>Субъекты ответственности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Размер штрафа, рублей</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Основание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062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mn-lt"/>
                          <a:ea typeface="MS PGothic" pitchFamily="34" charset="-128"/>
                          <a:cs typeface="Times New Roman" pitchFamily="18" charset="0"/>
                        </a:rPr>
                        <a:t>Приемка поставленного товара, выполненной работы (ее результатов), оказанной услуги или отдельного этапа исполнения контракта в случае несоответствия этих товара, работы, услуги либо результатов выполненных работ условиям контракта, если выявленное несоответствие не устранено поставщиком (подрядчиком, исполнителем) и привело к дополнительному расходованию средств соответствующего бюджета бюджетной системы Российской Федерации или уменьшению количества поставляемых товаров, объема выполняемых работ, оказываемых услуг для обеспечения государственных и муниципальных нужд</a:t>
                      </a:r>
                      <a:endParaRPr kumimoji="0" lang="ru-RU" sz="1600" b="0" i="0" u="none" strike="noStrike" cap="none" normalizeH="0" baseline="0" dirty="0">
                        <a:ln>
                          <a:noFill/>
                        </a:ln>
                        <a:solidFill>
                          <a:srgbClr val="FF0000"/>
                        </a:solidFill>
                        <a:effectLst/>
                        <a:latin typeface="+mn-lt"/>
                        <a:ea typeface="MS PGothic" pitchFamily="34" charset="-128"/>
                        <a:cs typeface="Times New Roman" pitchFamily="18" charset="0"/>
                      </a:endParaRPr>
                    </a:p>
                  </a:txBody>
                  <a:tcPr marT="45727" marB="4572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Должностные лица</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от 20 000</a:t>
                      </a:r>
                      <a:b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b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до 50 000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ч. 10 ст. 7.32 КоАП</a:t>
                      </a:r>
                    </a:p>
                  </a:txBody>
                  <a:tcPr marT="45727" marB="4572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cxnSp>
        <p:nvCxnSpPr>
          <p:cNvPr id="4" name="Прямая соединительная линия 3">
            <a:extLst>
              <a:ext uri="{FF2B5EF4-FFF2-40B4-BE49-F238E27FC236}">
                <a16:creationId xmlns:a16="http://schemas.microsoft.com/office/drawing/2014/main" id="{77DC5181-FF28-28D8-6EA2-362E5E8E1882}"/>
              </a:ext>
            </a:extLst>
          </p:cNvPr>
          <p:cNvCxnSpPr>
            <a:cxnSpLocks/>
          </p:cNvCxnSpPr>
          <p:nvPr/>
        </p:nvCxnSpPr>
        <p:spPr>
          <a:xfrm>
            <a:off x="398463" y="1979629"/>
            <a:ext cx="11300200" cy="4526904"/>
          </a:xfrm>
          <a:prstGeom prst="line">
            <a:avLst/>
          </a:prstGeom>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8F327D1B-38FD-4538-7DA2-8F8DE3FB050D}"/>
              </a:ext>
            </a:extLst>
          </p:cNvPr>
          <p:cNvCxnSpPr>
            <a:cxnSpLocks/>
          </p:cNvCxnSpPr>
          <p:nvPr/>
        </p:nvCxnSpPr>
        <p:spPr>
          <a:xfrm flipV="1">
            <a:off x="398463" y="1900474"/>
            <a:ext cx="11300200" cy="4526904"/>
          </a:xfrm>
          <a:prstGeom prst="line">
            <a:avLst/>
          </a:prstGeom>
        </p:spPr>
        <p:style>
          <a:lnRef idx="1">
            <a:schemeClr val="dk1"/>
          </a:lnRef>
          <a:fillRef idx="0">
            <a:schemeClr val="dk1"/>
          </a:fillRef>
          <a:effectRef idx="0">
            <a:schemeClr val="dk1"/>
          </a:effectRef>
          <a:fontRef idx="minor">
            <a:schemeClr val="tx1"/>
          </a:fontRef>
        </p:style>
      </p:cxnSp>
      <p:pic>
        <p:nvPicPr>
          <p:cNvPr id="7" name="Рисунок 6">
            <a:extLst>
              <a:ext uri="{FF2B5EF4-FFF2-40B4-BE49-F238E27FC236}">
                <a16:creationId xmlns:a16="http://schemas.microsoft.com/office/drawing/2014/main" id="{D2840788-DABC-BF41-448C-5C208A08630A}"/>
              </a:ext>
            </a:extLst>
          </p:cNvPr>
          <p:cNvPicPr>
            <a:picLocks noChangeAspect="1"/>
          </p:cNvPicPr>
          <p:nvPr/>
        </p:nvPicPr>
        <p:blipFill>
          <a:blip r:embed="rId2"/>
          <a:stretch>
            <a:fillRect/>
          </a:stretch>
        </p:blipFill>
        <p:spPr>
          <a:xfrm>
            <a:off x="1108745" y="1061986"/>
            <a:ext cx="10973751" cy="499915"/>
          </a:xfrm>
          <a:prstGeom prst="rect">
            <a:avLst/>
          </a:prstGeom>
        </p:spPr>
      </p:pic>
    </p:spTree>
    <p:extLst>
      <p:ext uri="{BB962C8B-B14F-4D97-AF65-F5344CB8AC3E}">
        <p14:creationId xmlns:p14="http://schemas.microsoft.com/office/powerpoint/2010/main" val="32188395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416949" y="2036309"/>
          <a:ext cx="11569858" cy="2377452"/>
        </p:xfrm>
        <a:graphic>
          <a:graphicData uri="http://schemas.openxmlformats.org/drawingml/2006/table">
            <a:tbl>
              <a:tblPr>
                <a:tableStyleId>{08FB837D-C827-4EFA-A057-4D05807E0F7C}</a:tableStyleId>
              </a:tblPr>
              <a:tblGrid>
                <a:gridCol w="5402032">
                  <a:extLst>
                    <a:ext uri="{9D8B030D-6E8A-4147-A177-3AD203B41FA5}">
                      <a16:colId xmlns:a16="http://schemas.microsoft.com/office/drawing/2014/main" val="20000"/>
                    </a:ext>
                  </a:extLst>
                </a:gridCol>
                <a:gridCol w="2622667">
                  <a:extLst>
                    <a:ext uri="{9D8B030D-6E8A-4147-A177-3AD203B41FA5}">
                      <a16:colId xmlns:a16="http://schemas.microsoft.com/office/drawing/2014/main" val="20001"/>
                    </a:ext>
                  </a:extLst>
                </a:gridCol>
                <a:gridCol w="2042817">
                  <a:extLst>
                    <a:ext uri="{9D8B030D-6E8A-4147-A177-3AD203B41FA5}">
                      <a16:colId xmlns:a16="http://schemas.microsoft.com/office/drawing/2014/main" val="20002"/>
                    </a:ext>
                  </a:extLst>
                </a:gridCol>
                <a:gridCol w="1502342">
                  <a:extLst>
                    <a:ext uri="{9D8B030D-6E8A-4147-A177-3AD203B41FA5}">
                      <a16:colId xmlns:a16="http://schemas.microsoft.com/office/drawing/2014/main" val="20003"/>
                    </a:ext>
                  </a:extLst>
                </a:gridCol>
              </a:tblGrid>
              <a:tr h="4858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ВИДЫ правонарушений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Субъекты ответственности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Размер штрафа, рублей</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a:ln>
                            <a:noFill/>
                          </a:ln>
                          <a:solidFill>
                            <a:schemeClr val="tx1"/>
                          </a:solidFill>
                          <a:effectLst/>
                          <a:latin typeface="+mn-lt"/>
                        </a:rPr>
                        <a:t>Основание </a:t>
                      </a:r>
                      <a:endParaRPr kumimoji="0" lang="ru-RU" sz="16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1457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 срока, порядка оплаты отдельных этапов исполнения контракта, поставленного товара, выполненной работы ‎(ее результатов), оказанной услуги, в том числе неисполнение обязанности ‎по обеспечению авансирования, предусмотренного контрактом</a:t>
                      </a: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1% цены контракта (этапа исполнения контракта, аванса,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предусмотренного контрактом),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но не менее 10 000 и не более 50 000</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Ч.8. ст. 7.30</a:t>
                      </a:r>
                      <a:r>
                        <a:rPr kumimoji="0" lang="ru-RU" sz="1600" b="0" i="0" u="none" strike="noStrike" cap="none" normalizeH="0" baseline="30000" dirty="0">
                          <a:ln>
                            <a:noFill/>
                          </a:ln>
                          <a:solidFill>
                            <a:srgbClr val="000000"/>
                          </a:solidFill>
                          <a:effectLst/>
                          <a:latin typeface="+mn-lt"/>
                          <a:ea typeface="ＭＳ Ｐゴシック" pitchFamily="34" charset="-128"/>
                          <a:cs typeface="Times New Roman" pitchFamily="18" charset="0"/>
                        </a:rPr>
                        <a:t>2 </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КоАП</a:t>
                      </a:r>
                    </a:p>
                  </a:txBody>
                  <a:tcPr marT="45723" marB="45723" horzOverflow="overflow"/>
                </a:tc>
                <a:extLst>
                  <a:ext uri="{0D108BD9-81ED-4DB2-BD59-A6C34878D82A}">
                    <a16:rowId xmlns:a16="http://schemas.microsoft.com/office/drawing/2014/main" val="10001"/>
                  </a:ext>
                </a:extLst>
              </a:tr>
            </a:tbl>
          </a:graphicData>
        </a:graphic>
      </p:graphicFrame>
      <p:pic>
        <p:nvPicPr>
          <p:cNvPr id="3" name="Рисунок 2">
            <a:extLst>
              <a:ext uri="{FF2B5EF4-FFF2-40B4-BE49-F238E27FC236}">
                <a16:creationId xmlns:a16="http://schemas.microsoft.com/office/drawing/2014/main" id="{B954E560-74AD-76A2-EA94-87C7C1E2BF73}"/>
              </a:ext>
            </a:extLst>
          </p:cNvPr>
          <p:cNvPicPr>
            <a:picLocks noChangeAspect="1"/>
          </p:cNvPicPr>
          <p:nvPr/>
        </p:nvPicPr>
        <p:blipFill>
          <a:blip r:embed="rId2"/>
          <a:stretch>
            <a:fillRect/>
          </a:stretch>
        </p:blipFill>
        <p:spPr>
          <a:xfrm>
            <a:off x="819903" y="1215489"/>
            <a:ext cx="11302964" cy="499915"/>
          </a:xfrm>
          <a:prstGeom prst="rect">
            <a:avLst/>
          </a:prstGeom>
        </p:spPr>
      </p:pic>
    </p:spTree>
    <p:extLst>
      <p:ext uri="{BB962C8B-B14F-4D97-AF65-F5344CB8AC3E}">
        <p14:creationId xmlns:p14="http://schemas.microsoft.com/office/powerpoint/2010/main" val="39568834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BA39A-04B4-275F-5C9C-F5E3D5FFD03D}"/>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44061" name="Group 29">
            <a:extLst>
              <a:ext uri="{FF2B5EF4-FFF2-40B4-BE49-F238E27FC236}">
                <a16:creationId xmlns:a16="http://schemas.microsoft.com/office/drawing/2014/main" id="{930C70E1-094C-78F7-B7BB-B3E822C26149}"/>
              </a:ext>
            </a:extLst>
          </p:cNvPr>
          <p:cNvGraphicFramePr>
            <a:graphicFrameLocks noGrp="1"/>
          </p:cNvGraphicFramePr>
          <p:nvPr>
            <p:ph idx="1"/>
          </p:nvPr>
        </p:nvGraphicFramePr>
        <p:xfrm>
          <a:off x="632863" y="1934309"/>
          <a:ext cx="11119692" cy="4449908"/>
        </p:xfrm>
        <a:graphic>
          <a:graphicData uri="http://schemas.openxmlformats.org/drawingml/2006/table">
            <a:tbl>
              <a:tblPr/>
              <a:tblGrid>
                <a:gridCol w="4498071">
                  <a:extLst>
                    <a:ext uri="{9D8B030D-6E8A-4147-A177-3AD203B41FA5}">
                      <a16:colId xmlns:a16="http://schemas.microsoft.com/office/drawing/2014/main" val="20000"/>
                    </a:ext>
                  </a:extLst>
                </a:gridCol>
                <a:gridCol w="2287961">
                  <a:extLst>
                    <a:ext uri="{9D8B030D-6E8A-4147-A177-3AD203B41FA5}">
                      <a16:colId xmlns:a16="http://schemas.microsoft.com/office/drawing/2014/main" val="20001"/>
                    </a:ext>
                  </a:extLst>
                </a:gridCol>
                <a:gridCol w="2248718">
                  <a:extLst>
                    <a:ext uri="{9D8B030D-6E8A-4147-A177-3AD203B41FA5}">
                      <a16:colId xmlns:a16="http://schemas.microsoft.com/office/drawing/2014/main" val="20002"/>
                    </a:ext>
                  </a:extLst>
                </a:gridCol>
                <a:gridCol w="2084942">
                  <a:extLst>
                    <a:ext uri="{9D8B030D-6E8A-4147-A177-3AD203B41FA5}">
                      <a16:colId xmlns:a16="http://schemas.microsoft.com/office/drawing/2014/main" val="20003"/>
                    </a:ext>
                  </a:extLst>
                </a:gridCol>
              </a:tblGrid>
              <a:tr h="5241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Субъекты ответственности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ＭＳ Ｐゴシック" pitchFamily="34" charset="-128"/>
                        </a:rPr>
                        <a:t>Размер штрафа, рублей</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ＭＳ Ｐゴシック" pitchFamily="34" charset="-128"/>
                        </a:rPr>
                        <a:t>Основание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939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mn-lt"/>
                          <a:ea typeface="MS PGothic" pitchFamily="34" charset="-128"/>
                          <a:cs typeface="Times New Roman" pitchFamily="18" charset="0"/>
                        </a:rPr>
                        <a:t>Нарушение должностным лицом заказчика срока и порядка оплаты товаров (работ, услуг) при осуществлении закупок для обеспечения государственных и муниципальных нужд, в том числе неисполнение обязанности по обеспечению авансирования, предусмотренного государственным или муниципальным контрактом</a:t>
                      </a:r>
                    </a:p>
                  </a:txBody>
                  <a:tcPr marT="45727" marB="4572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Должностные лица</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от 30 000</a:t>
                      </a:r>
                      <a:b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b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до 50 000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ч. 1 ст. 7.32.5 КоАП</a:t>
                      </a:r>
                    </a:p>
                  </a:txBody>
                  <a:tcPr marT="45727" marB="4572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158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mn-lt"/>
                          <a:ea typeface="MS PGothic" pitchFamily="34" charset="-128"/>
                          <a:cs typeface="Times New Roman" pitchFamily="18" charset="0"/>
                        </a:rPr>
                        <a:t>Совершение административного правонарушения, предусмотренного частью 1 настоящей статьи, должностным лицом, ранее подвергнутым административному наказанию за аналогичное административное правонарушение</a:t>
                      </a:r>
                    </a:p>
                  </a:txBody>
                  <a:tcPr marT="45727" marB="4572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Должностные лица</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mn-lt"/>
                          <a:ea typeface="MS PGothic" pitchFamily="34" charset="-128"/>
                          <a:cs typeface="Times New Roman" pitchFamily="18" charset="0"/>
                        </a:rPr>
                        <a:t>дисквалификация на срок от одного года до двух лет</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ч. 2 ст. 7.32.5 КоАП</a:t>
                      </a:r>
                    </a:p>
                  </a:txBody>
                  <a:tcPr marT="45727" marB="4572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58455267"/>
                  </a:ext>
                </a:extLst>
              </a:tr>
            </a:tbl>
          </a:graphicData>
        </a:graphic>
      </p:graphicFrame>
      <p:cxnSp>
        <p:nvCxnSpPr>
          <p:cNvPr id="5" name="Прямая соединительная линия 4">
            <a:extLst>
              <a:ext uri="{FF2B5EF4-FFF2-40B4-BE49-F238E27FC236}">
                <a16:creationId xmlns:a16="http://schemas.microsoft.com/office/drawing/2014/main" id="{6E361F78-3B8D-50E7-DD57-1A7753C8E454}"/>
              </a:ext>
            </a:extLst>
          </p:cNvPr>
          <p:cNvCxnSpPr>
            <a:cxnSpLocks/>
          </p:cNvCxnSpPr>
          <p:nvPr/>
        </p:nvCxnSpPr>
        <p:spPr>
          <a:xfrm>
            <a:off x="632863" y="1934309"/>
            <a:ext cx="11037521" cy="4435149"/>
          </a:xfrm>
          <a:prstGeom prst="line">
            <a:avLst/>
          </a:prstGeom>
        </p:spPr>
        <p:style>
          <a:lnRef idx="1">
            <a:schemeClr val="dk1"/>
          </a:lnRef>
          <a:fillRef idx="0">
            <a:schemeClr val="dk1"/>
          </a:fillRef>
          <a:effectRef idx="0">
            <a:schemeClr val="dk1"/>
          </a:effectRef>
          <a:fontRef idx="minor">
            <a:schemeClr val="tx1"/>
          </a:fontRef>
        </p:style>
      </p:cxnSp>
      <p:cxnSp>
        <p:nvCxnSpPr>
          <p:cNvPr id="7" name="Прямая соединительная линия 6">
            <a:extLst>
              <a:ext uri="{FF2B5EF4-FFF2-40B4-BE49-F238E27FC236}">
                <a16:creationId xmlns:a16="http://schemas.microsoft.com/office/drawing/2014/main" id="{F8AFD66D-FA63-E7D0-8EC3-F24BDE63EA6E}"/>
              </a:ext>
            </a:extLst>
          </p:cNvPr>
          <p:cNvCxnSpPr>
            <a:cxnSpLocks/>
          </p:cNvCxnSpPr>
          <p:nvPr/>
        </p:nvCxnSpPr>
        <p:spPr>
          <a:xfrm flipV="1">
            <a:off x="632863" y="1934309"/>
            <a:ext cx="11119692" cy="4435149"/>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26E3E02-4AF5-9BD7-268C-D1E7A9C5C5D5}"/>
              </a:ext>
            </a:extLst>
          </p:cNvPr>
          <p:cNvSpPr txBox="1"/>
          <p:nvPr/>
        </p:nvSpPr>
        <p:spPr>
          <a:xfrm>
            <a:off x="435990" y="1040263"/>
            <a:ext cx="109798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sngStrike" kern="1200" cap="none" spc="0" normalizeH="0" baseline="0" noProof="0" dirty="0">
                <a:ln>
                  <a:noFill/>
                </a:ln>
                <a:solidFill>
                  <a:srgbClr val="000000"/>
                </a:solidFill>
                <a:effectLst/>
                <a:uLnTx/>
                <a:uFillTx/>
                <a:latin typeface="Arial"/>
                <a:ea typeface="+mn-ea"/>
                <a:cs typeface="+mn-cs"/>
              </a:rPr>
              <a:t>Статья 7.32.5. Нарушение срока и порядка оплаты товаров (работ, услуг) при осуществлении закупок для обеспечения государственных и муниципальных нужд</a:t>
            </a:r>
          </a:p>
        </p:txBody>
      </p:sp>
    </p:spTree>
    <p:extLst>
      <p:ext uri="{BB962C8B-B14F-4D97-AF65-F5344CB8AC3E}">
        <p14:creationId xmlns:p14="http://schemas.microsoft.com/office/powerpoint/2010/main" val="32158918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397698" y="2097024"/>
          <a:ext cx="11569858" cy="1981218"/>
        </p:xfrm>
        <a:graphic>
          <a:graphicData uri="http://schemas.openxmlformats.org/drawingml/2006/table">
            <a:tbl>
              <a:tblPr>
                <a:tableStyleId>{08FB837D-C827-4EFA-A057-4D05807E0F7C}</a:tableStyleId>
              </a:tblPr>
              <a:tblGrid>
                <a:gridCol w="5402032">
                  <a:extLst>
                    <a:ext uri="{9D8B030D-6E8A-4147-A177-3AD203B41FA5}">
                      <a16:colId xmlns:a16="http://schemas.microsoft.com/office/drawing/2014/main" val="20000"/>
                    </a:ext>
                  </a:extLst>
                </a:gridCol>
                <a:gridCol w="2622667">
                  <a:extLst>
                    <a:ext uri="{9D8B030D-6E8A-4147-A177-3AD203B41FA5}">
                      <a16:colId xmlns:a16="http://schemas.microsoft.com/office/drawing/2014/main" val="20001"/>
                    </a:ext>
                  </a:extLst>
                </a:gridCol>
                <a:gridCol w="2042817">
                  <a:extLst>
                    <a:ext uri="{9D8B030D-6E8A-4147-A177-3AD203B41FA5}">
                      <a16:colId xmlns:a16="http://schemas.microsoft.com/office/drawing/2014/main" val="20002"/>
                    </a:ext>
                  </a:extLst>
                </a:gridCol>
                <a:gridCol w="1502342">
                  <a:extLst>
                    <a:ext uri="{9D8B030D-6E8A-4147-A177-3AD203B41FA5}">
                      <a16:colId xmlns:a16="http://schemas.microsoft.com/office/drawing/2014/main" val="20003"/>
                    </a:ext>
                  </a:extLst>
                </a:gridCol>
              </a:tblGrid>
              <a:tr h="4858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ВИДЫ правонарушений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Субъекты ответственности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Размер штрафа, рублей</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a:ln>
                            <a:noFill/>
                          </a:ln>
                          <a:solidFill>
                            <a:schemeClr val="tx1"/>
                          </a:solidFill>
                          <a:effectLst/>
                          <a:latin typeface="+mn-lt"/>
                        </a:rPr>
                        <a:t>Основание </a:t>
                      </a:r>
                      <a:endParaRPr kumimoji="0" lang="ru-RU" sz="16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54299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Нарушение </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установленных законодательством Российской Федерации и иными нормативными правовыми актами о контрактной системе в сфере закупок </a:t>
                      </a: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порядка расторжения контракта в случае одностороннего отказа от исполнения контракта</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Предупреждение или от 10 000 </a:t>
                      </a:r>
                      <a:b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b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до 50 000</a:t>
                      </a:r>
                    </a:p>
                  </a:txBody>
                  <a:tcPr marT="45723" marB="45723"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Ч.9. ст. 7.30</a:t>
                      </a:r>
                      <a:r>
                        <a:rPr kumimoji="0" lang="ru-RU" sz="1600" b="0" i="0" u="none" strike="noStrike" cap="none" normalizeH="0" baseline="30000" dirty="0">
                          <a:ln>
                            <a:noFill/>
                          </a:ln>
                          <a:solidFill>
                            <a:srgbClr val="000000"/>
                          </a:solidFill>
                          <a:effectLst/>
                          <a:latin typeface="+mn-lt"/>
                          <a:ea typeface="ＭＳ Ｐゴシック" pitchFamily="34" charset="-128"/>
                          <a:cs typeface="Times New Roman" pitchFamily="18" charset="0"/>
                        </a:rPr>
                        <a:t>2</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 КоАП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3713766013"/>
                  </a:ext>
                </a:extLst>
              </a:tr>
              <a:tr h="554425">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Юридические лица</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От 100 000 </a:t>
                      </a:r>
                      <a:b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b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до 200 000</a:t>
                      </a:r>
                    </a:p>
                  </a:txBody>
                  <a:tcPr marT="45723" marB="45723"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3655291270"/>
                  </a:ext>
                </a:extLst>
              </a:tr>
            </a:tbl>
          </a:graphicData>
        </a:graphic>
      </p:graphicFrame>
      <p:pic>
        <p:nvPicPr>
          <p:cNvPr id="3" name="Рисунок 2">
            <a:extLst>
              <a:ext uri="{FF2B5EF4-FFF2-40B4-BE49-F238E27FC236}">
                <a16:creationId xmlns:a16="http://schemas.microsoft.com/office/drawing/2014/main" id="{754B0A80-1E94-84AC-868A-2F9700903118}"/>
              </a:ext>
            </a:extLst>
          </p:cNvPr>
          <p:cNvPicPr>
            <a:picLocks noChangeAspect="1"/>
          </p:cNvPicPr>
          <p:nvPr/>
        </p:nvPicPr>
        <p:blipFill>
          <a:blip r:embed="rId2"/>
          <a:stretch>
            <a:fillRect/>
          </a:stretch>
        </p:blipFill>
        <p:spPr>
          <a:xfrm>
            <a:off x="658496" y="1205863"/>
            <a:ext cx="11309060" cy="499915"/>
          </a:xfrm>
          <a:prstGeom prst="rect">
            <a:avLst/>
          </a:prstGeom>
        </p:spPr>
      </p:pic>
    </p:spTree>
    <p:extLst>
      <p:ext uri="{BB962C8B-B14F-4D97-AF65-F5344CB8AC3E}">
        <p14:creationId xmlns:p14="http://schemas.microsoft.com/office/powerpoint/2010/main" val="305559196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BA39A-04B4-275F-5C9C-F5E3D5FFD03D}"/>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44061" name="Group 29">
            <a:extLst>
              <a:ext uri="{FF2B5EF4-FFF2-40B4-BE49-F238E27FC236}">
                <a16:creationId xmlns:a16="http://schemas.microsoft.com/office/drawing/2014/main" id="{930C70E1-094C-78F7-B7BB-B3E822C26149}"/>
              </a:ext>
            </a:extLst>
          </p:cNvPr>
          <p:cNvGraphicFramePr>
            <a:graphicFrameLocks noGrp="1"/>
          </p:cNvGraphicFramePr>
          <p:nvPr>
            <p:ph idx="1"/>
          </p:nvPr>
        </p:nvGraphicFramePr>
        <p:xfrm>
          <a:off x="376118" y="1900474"/>
          <a:ext cx="11322545" cy="2167659"/>
        </p:xfrm>
        <a:graphic>
          <a:graphicData uri="http://schemas.openxmlformats.org/drawingml/2006/table">
            <a:tbl>
              <a:tblPr/>
              <a:tblGrid>
                <a:gridCol w="4580128">
                  <a:extLst>
                    <a:ext uri="{9D8B030D-6E8A-4147-A177-3AD203B41FA5}">
                      <a16:colId xmlns:a16="http://schemas.microsoft.com/office/drawing/2014/main" val="20000"/>
                    </a:ext>
                  </a:extLst>
                </a:gridCol>
                <a:gridCol w="2358863">
                  <a:extLst>
                    <a:ext uri="{9D8B030D-6E8A-4147-A177-3AD203B41FA5}">
                      <a16:colId xmlns:a16="http://schemas.microsoft.com/office/drawing/2014/main" val="20001"/>
                    </a:ext>
                  </a:extLst>
                </a:gridCol>
                <a:gridCol w="2260577">
                  <a:extLst>
                    <a:ext uri="{9D8B030D-6E8A-4147-A177-3AD203B41FA5}">
                      <a16:colId xmlns:a16="http://schemas.microsoft.com/office/drawing/2014/main" val="20002"/>
                    </a:ext>
                  </a:extLst>
                </a:gridCol>
                <a:gridCol w="2122977">
                  <a:extLst>
                    <a:ext uri="{9D8B030D-6E8A-4147-A177-3AD203B41FA5}">
                      <a16:colId xmlns:a16="http://schemas.microsoft.com/office/drawing/2014/main" val="20003"/>
                    </a:ext>
                  </a:extLst>
                </a:gridCol>
              </a:tblGrid>
              <a:tr h="8570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ＭＳ Ｐゴシック" pitchFamily="34" charset="-128"/>
                        </a:rPr>
                        <a:t>Субъекты ответственности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Размер штрафа, рублей</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Основание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062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mn-lt"/>
                          <a:ea typeface="MS PGothic" pitchFamily="34" charset="-128"/>
                          <a:cs typeface="Times New Roman" pitchFamily="18" charset="0"/>
                        </a:rPr>
                        <a:t>Нарушение порядка расторжения контракта в случае одностороннего отказа от исполнения контракта</a:t>
                      </a:r>
                      <a:endParaRPr kumimoji="0" lang="ru-RU" sz="1600" b="0" i="0" u="none" strike="noStrike" cap="none" normalizeH="0" baseline="0" dirty="0">
                        <a:ln>
                          <a:noFill/>
                        </a:ln>
                        <a:solidFill>
                          <a:srgbClr val="FF0000"/>
                        </a:solidFill>
                        <a:effectLst/>
                        <a:latin typeface="+mn-lt"/>
                        <a:ea typeface="MS PGothic" pitchFamily="34" charset="-128"/>
                        <a:cs typeface="Times New Roman" pitchFamily="18" charset="0"/>
                      </a:endParaRPr>
                    </a:p>
                  </a:txBody>
                  <a:tcPr marT="45727" marB="4572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Должностные лица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Юридические лица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50 000 (на должностных лиц)</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200 000 (на юридических лиц)</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MS PGothic" pitchFamily="34" charset="-128"/>
                          <a:cs typeface="Times New Roman" pitchFamily="18" charset="0"/>
                        </a:rPr>
                        <a:t>ч. 6 ст. 7.32 КоАП</a:t>
                      </a:r>
                    </a:p>
                  </a:txBody>
                  <a:tcPr marT="45727" marB="4572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cxnSp>
        <p:nvCxnSpPr>
          <p:cNvPr id="4" name="Прямая соединительная линия 3">
            <a:extLst>
              <a:ext uri="{FF2B5EF4-FFF2-40B4-BE49-F238E27FC236}">
                <a16:creationId xmlns:a16="http://schemas.microsoft.com/office/drawing/2014/main" id="{77DC5181-FF28-28D8-6EA2-362E5E8E1882}"/>
              </a:ext>
            </a:extLst>
          </p:cNvPr>
          <p:cNvCxnSpPr>
            <a:cxnSpLocks/>
          </p:cNvCxnSpPr>
          <p:nvPr/>
        </p:nvCxnSpPr>
        <p:spPr>
          <a:xfrm>
            <a:off x="398463" y="1979629"/>
            <a:ext cx="11300200" cy="1600824"/>
          </a:xfrm>
          <a:prstGeom prst="line">
            <a:avLst/>
          </a:prstGeom>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8F327D1B-38FD-4538-7DA2-8F8DE3FB050D}"/>
              </a:ext>
            </a:extLst>
          </p:cNvPr>
          <p:cNvCxnSpPr>
            <a:cxnSpLocks/>
          </p:cNvCxnSpPr>
          <p:nvPr/>
        </p:nvCxnSpPr>
        <p:spPr>
          <a:xfrm flipV="1">
            <a:off x="376118" y="1900474"/>
            <a:ext cx="11322545" cy="1679979"/>
          </a:xfrm>
          <a:prstGeom prst="line">
            <a:avLst/>
          </a:prstGeom>
        </p:spPr>
        <p:style>
          <a:lnRef idx="1">
            <a:schemeClr val="dk1"/>
          </a:lnRef>
          <a:fillRef idx="0">
            <a:schemeClr val="dk1"/>
          </a:fillRef>
          <a:effectRef idx="0">
            <a:schemeClr val="dk1"/>
          </a:effectRef>
          <a:fontRef idx="minor">
            <a:schemeClr val="tx1"/>
          </a:fontRef>
        </p:style>
      </p:cxnSp>
      <p:pic>
        <p:nvPicPr>
          <p:cNvPr id="7" name="Рисунок 6">
            <a:extLst>
              <a:ext uri="{FF2B5EF4-FFF2-40B4-BE49-F238E27FC236}">
                <a16:creationId xmlns:a16="http://schemas.microsoft.com/office/drawing/2014/main" id="{D2840788-DABC-BF41-448C-5C208A08630A}"/>
              </a:ext>
            </a:extLst>
          </p:cNvPr>
          <p:cNvPicPr>
            <a:picLocks noChangeAspect="1"/>
          </p:cNvPicPr>
          <p:nvPr/>
        </p:nvPicPr>
        <p:blipFill>
          <a:blip r:embed="rId2"/>
          <a:stretch>
            <a:fillRect/>
          </a:stretch>
        </p:blipFill>
        <p:spPr>
          <a:xfrm>
            <a:off x="1108745" y="1061986"/>
            <a:ext cx="10973751" cy="499915"/>
          </a:xfrm>
          <a:prstGeom prst="rect">
            <a:avLst/>
          </a:prstGeom>
        </p:spPr>
      </p:pic>
    </p:spTree>
    <p:extLst>
      <p:ext uri="{BB962C8B-B14F-4D97-AF65-F5344CB8AC3E}">
        <p14:creationId xmlns:p14="http://schemas.microsoft.com/office/powerpoint/2010/main" val="197903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5EAAC-297C-A2A6-1F8C-6FFB8DD6EAE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E0D305-6828-B957-B1DC-C1F672F9EBBE}"/>
              </a:ext>
            </a:extLst>
          </p:cNvPr>
          <p:cNvSpPr>
            <a:spLocks noGrp="1"/>
          </p:cNvSpPr>
          <p:nvPr>
            <p:ph type="title"/>
          </p:nvPr>
        </p:nvSpPr>
        <p:spPr>
          <a:xfrm>
            <a:off x="838200" y="146483"/>
            <a:ext cx="10515600" cy="398355"/>
          </a:xfrm>
        </p:spPr>
        <p:txBody>
          <a:bodyPr>
            <a:noAutofit/>
          </a:bodyPr>
          <a:lstStyle/>
          <a:p>
            <a:r>
              <a:rPr lang="ru-RU" sz="2400" dirty="0">
                <a:solidFill>
                  <a:srgbClr val="FF0000"/>
                </a:solidFill>
              </a:rPr>
              <a:t>Пример </a:t>
            </a:r>
          </a:p>
        </p:txBody>
      </p:sp>
      <p:sp>
        <p:nvSpPr>
          <p:cNvPr id="3" name="Объект 2">
            <a:extLst>
              <a:ext uri="{FF2B5EF4-FFF2-40B4-BE49-F238E27FC236}">
                <a16:creationId xmlns:a16="http://schemas.microsoft.com/office/drawing/2014/main" id="{49EB2929-80DA-6B48-4E54-EF35007475AD}"/>
              </a:ext>
            </a:extLst>
          </p:cNvPr>
          <p:cNvSpPr>
            <a:spLocks noGrp="1"/>
          </p:cNvSpPr>
          <p:nvPr>
            <p:ph idx="1"/>
          </p:nvPr>
        </p:nvSpPr>
        <p:spPr>
          <a:xfrm>
            <a:off x="541539" y="544838"/>
            <a:ext cx="11327906" cy="6313162"/>
          </a:xfrm>
        </p:spPr>
        <p:txBody>
          <a:bodyPr>
            <a:normAutofit fontScale="77500" lnSpcReduction="20000"/>
          </a:bodyPr>
          <a:lstStyle/>
          <a:p>
            <a:pPr marL="0" indent="0" algn="ctr">
              <a:lnSpc>
                <a:spcPct val="100000"/>
              </a:lnSpc>
              <a:spcBef>
                <a:spcPts val="600"/>
              </a:spcBef>
              <a:buNone/>
            </a:pPr>
            <a:r>
              <a:rPr lang="ru-RU" sz="2400" b="1" dirty="0"/>
              <a:t>Апелляционное постановление Белгородского областного суда от 21 октября 2024 г. по делу N 22-1190/2024 (1 из 6)</a:t>
            </a:r>
          </a:p>
          <a:p>
            <a:pPr marL="0" indent="0" algn="just">
              <a:lnSpc>
                <a:spcPct val="100000"/>
              </a:lnSpc>
              <a:spcBef>
                <a:spcPts val="600"/>
              </a:spcBef>
              <a:buNone/>
            </a:pPr>
            <a:r>
              <a:rPr lang="ru-RU" sz="2100" b="1" dirty="0"/>
              <a:t>Фабула: </a:t>
            </a:r>
            <a:r>
              <a:rPr lang="ru-RU" sz="2100" dirty="0"/>
              <a:t>Коптев РА, родившийся ДД.ММ.ГГГГ в "адрес", гражданин РФ, холостой, "данные изъяты", не судимый, осужден </a:t>
            </a:r>
            <a:br>
              <a:rPr lang="ru-RU" sz="2100" dirty="0"/>
            </a:br>
            <a:r>
              <a:rPr lang="ru-RU" sz="2100" b="1" dirty="0"/>
              <a:t>по ч.1 ст. 286 УК РФ </a:t>
            </a:r>
            <a:r>
              <a:rPr lang="ru-RU" sz="2100" b="1" i="1" dirty="0"/>
              <a:t>(превышение должностных полномочий) </a:t>
            </a:r>
            <a:r>
              <a:rPr lang="ru-RU" sz="2100" dirty="0"/>
              <a:t>к наказанию в виде лишения права занимать должности, связанные с осуществлением функций представителя власти и выполнением организационно-распорядительных, административно-хозяйственных функций в государственных органах, органах местного самоуправления, </a:t>
            </a:r>
            <a:r>
              <a:rPr lang="ru-RU" sz="2100" u="sng" dirty="0"/>
              <a:t>государственных и муниципальных учреждениях</a:t>
            </a:r>
            <a:r>
              <a:rPr lang="ru-RU" sz="2100" dirty="0"/>
              <a:t>, сроком на 2 года.</a:t>
            </a:r>
          </a:p>
          <a:p>
            <a:pPr marL="0" indent="0" algn="just">
              <a:lnSpc>
                <a:spcPct val="100000"/>
              </a:lnSpc>
              <a:spcBef>
                <a:spcPts val="600"/>
              </a:spcBef>
              <a:buNone/>
            </a:pPr>
            <a:r>
              <a:rPr lang="ru-RU" sz="2100" dirty="0"/>
              <a:t>Заслушав доклад судьи Кичигина Ю.И, изложившего содержание приговора и доводов жалобы, возражений на нее, выступления: осужденного Коптева РА и его защитника адвоката </a:t>
            </a:r>
            <a:r>
              <a:rPr lang="ru-RU" sz="2100" dirty="0" err="1"/>
              <a:t>Блауты</a:t>
            </a:r>
            <a:r>
              <a:rPr lang="ru-RU" sz="2100" dirty="0"/>
              <a:t> А.А, поддержавших доводы апелляционной жалобы об оправдании; прокуроров Красниковой О.И, </a:t>
            </a:r>
            <a:r>
              <a:rPr lang="ru-RU" sz="2100" dirty="0" err="1"/>
              <a:t>Кошманова</a:t>
            </a:r>
            <a:r>
              <a:rPr lang="ru-RU" sz="2100" dirty="0"/>
              <a:t> Н.В, полагавших приговор изменить оставить без изменения, суд апелляционной инстанции,</a:t>
            </a:r>
          </a:p>
          <a:p>
            <a:pPr marL="0" indent="0" algn="just">
              <a:lnSpc>
                <a:spcPct val="100000"/>
              </a:lnSpc>
              <a:spcBef>
                <a:spcPts val="600"/>
              </a:spcBef>
              <a:buNone/>
            </a:pPr>
            <a:endParaRPr lang="ru-RU" sz="2100" dirty="0"/>
          </a:p>
          <a:p>
            <a:pPr marL="0" indent="0" algn="just">
              <a:lnSpc>
                <a:spcPct val="100000"/>
              </a:lnSpc>
              <a:spcBef>
                <a:spcPts val="600"/>
              </a:spcBef>
              <a:buNone/>
            </a:pPr>
            <a:r>
              <a:rPr lang="ru-RU" sz="2100" dirty="0"/>
              <a:t>УСТАНОВИЛ:</a:t>
            </a:r>
          </a:p>
          <a:p>
            <a:pPr marL="0" indent="0" algn="just">
              <a:lnSpc>
                <a:spcPct val="100000"/>
              </a:lnSpc>
              <a:spcBef>
                <a:spcPts val="600"/>
              </a:spcBef>
              <a:buNone/>
            </a:pPr>
            <a:r>
              <a:rPr lang="ru-RU" sz="2100" dirty="0"/>
              <a:t>приговором суда Коптев РА признан виновным и осужден за совершение должностным лицом действий, явно выходящих за пределы его полномочий, повлекших существенное нарушение прав и законных интересов организаций и охраняемых законом интересов государства.</a:t>
            </a:r>
          </a:p>
          <a:p>
            <a:pPr marL="0" indent="0" algn="just">
              <a:lnSpc>
                <a:spcPct val="100000"/>
              </a:lnSpc>
              <a:spcBef>
                <a:spcPts val="600"/>
              </a:spcBef>
              <a:buNone/>
            </a:pPr>
            <a:r>
              <a:rPr lang="ru-RU" sz="2100" dirty="0"/>
              <a:t>В судебном заседании Коптев РА виновным себя не признал.</a:t>
            </a:r>
          </a:p>
          <a:p>
            <a:pPr marL="228600" marR="0" lvl="0" indent="-2286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ru-RU" sz="2100" b="0" i="0" u="none" strike="noStrike" kern="1200" cap="none" spc="0" normalizeH="0" baseline="0" noProof="0" dirty="0">
                <a:ln>
                  <a:noFill/>
                </a:ln>
                <a:solidFill>
                  <a:prstClr val="black"/>
                </a:solidFill>
                <a:effectLst/>
                <a:uLnTx/>
                <a:uFillTx/>
                <a:ea typeface="+mn-ea"/>
                <a:cs typeface="+mn-cs"/>
              </a:rPr>
              <a:t>В апелляционной жалобе (основной и дополнительной) Коптев РА просит приговор отменить и вынести оправдательный приговор. </a:t>
            </a:r>
          </a:p>
          <a:p>
            <a:pPr marL="228600" marR="0" lvl="0" indent="-2286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ru-RU" sz="2100" b="0" i="0" u="none" strike="noStrike" kern="1200" cap="none" spc="0" normalizeH="0" baseline="0" noProof="0" dirty="0">
                <a:ln>
                  <a:noFill/>
                </a:ln>
                <a:solidFill>
                  <a:prstClr val="black"/>
                </a:solidFill>
                <a:effectLst/>
                <a:uLnTx/>
                <a:uFillTx/>
                <a:ea typeface="+mn-ea"/>
                <a:cs typeface="+mn-cs"/>
              </a:rPr>
              <a:t>Приводит доводы о том, что установленный ч.1 ст. 46 Федерального Закона N44-ФЗ запрет на проведение переговоров заказчика с участниками закупок, осуществляемых на основании пунктов 4, 5, 28 части 1 ст. 93 указанного закона, не применим к ситуации, установленной приговором, поскольку закупки производились на основании п.4 ч.1 ст. 93 Федерального закона N44-ФЗ с использованием ЕАТ "Березка", то есть, этот случай не является конкурентным способом определения поставщика; эти сведения не относятся к служебной тайне или служебной информации; запрет на предоставление государственными служащими Росимущества такой информации законом не установлен; выводы суда об обратном считает не верными.</a:t>
            </a:r>
          </a:p>
          <a:p>
            <a:pPr marL="0" indent="0" algn="just">
              <a:lnSpc>
                <a:spcPct val="100000"/>
              </a:lnSpc>
              <a:spcBef>
                <a:spcPts val="600"/>
              </a:spcBef>
              <a:buNone/>
            </a:pPr>
            <a:endParaRPr lang="ru-RU" sz="2100" dirty="0"/>
          </a:p>
          <a:p>
            <a:pPr marL="0" indent="0" algn="just">
              <a:lnSpc>
                <a:spcPct val="100000"/>
              </a:lnSpc>
              <a:spcBef>
                <a:spcPts val="600"/>
              </a:spcBef>
              <a:buNone/>
            </a:pPr>
            <a:endParaRPr lang="ru-RU" sz="2400" dirty="0"/>
          </a:p>
        </p:txBody>
      </p:sp>
    </p:spTree>
    <p:extLst>
      <p:ext uri="{BB962C8B-B14F-4D97-AF65-F5344CB8AC3E}">
        <p14:creationId xmlns:p14="http://schemas.microsoft.com/office/powerpoint/2010/main" val="11180719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AD0D5-C814-67BF-F951-954C81D4AFB6}"/>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397698" y="2097024"/>
          <a:ext cx="11569858" cy="1645932"/>
        </p:xfrm>
        <a:graphic>
          <a:graphicData uri="http://schemas.openxmlformats.org/drawingml/2006/table">
            <a:tbl>
              <a:tblPr>
                <a:tableStyleId>{08FB837D-C827-4EFA-A057-4D05807E0F7C}</a:tableStyleId>
              </a:tblPr>
              <a:tblGrid>
                <a:gridCol w="5402032">
                  <a:extLst>
                    <a:ext uri="{9D8B030D-6E8A-4147-A177-3AD203B41FA5}">
                      <a16:colId xmlns:a16="http://schemas.microsoft.com/office/drawing/2014/main" val="20000"/>
                    </a:ext>
                  </a:extLst>
                </a:gridCol>
                <a:gridCol w="2622667">
                  <a:extLst>
                    <a:ext uri="{9D8B030D-6E8A-4147-A177-3AD203B41FA5}">
                      <a16:colId xmlns:a16="http://schemas.microsoft.com/office/drawing/2014/main" val="20001"/>
                    </a:ext>
                  </a:extLst>
                </a:gridCol>
                <a:gridCol w="2042817">
                  <a:extLst>
                    <a:ext uri="{9D8B030D-6E8A-4147-A177-3AD203B41FA5}">
                      <a16:colId xmlns:a16="http://schemas.microsoft.com/office/drawing/2014/main" val="20002"/>
                    </a:ext>
                  </a:extLst>
                </a:gridCol>
                <a:gridCol w="1502342">
                  <a:extLst>
                    <a:ext uri="{9D8B030D-6E8A-4147-A177-3AD203B41FA5}">
                      <a16:colId xmlns:a16="http://schemas.microsoft.com/office/drawing/2014/main" val="20003"/>
                    </a:ext>
                  </a:extLst>
                </a:gridCol>
              </a:tblGrid>
              <a:tr h="4858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ВИДЫ правонарушений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Субъекты ответственности </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mn-lt"/>
                        </a:rPr>
                        <a:t>Размер штрафа, рублей</a:t>
                      </a:r>
                      <a:endParaRPr kumimoji="0" lang="ru-RU" sz="1600" b="1" i="0" u="none" strike="noStrike" cap="none" normalizeH="0" baseline="0" dirty="0">
                        <a:ln>
                          <a:noFill/>
                        </a:ln>
                        <a:solidFill>
                          <a:schemeClr val="tx1"/>
                        </a:solidFill>
                        <a:effectLst/>
                        <a:latin typeface="+mn-lt"/>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a:ln>
                            <a:noFill/>
                          </a:ln>
                          <a:solidFill>
                            <a:schemeClr val="tx1"/>
                          </a:solidFill>
                          <a:effectLst/>
                          <a:latin typeface="+mn-lt"/>
                        </a:rPr>
                        <a:t>Основание </a:t>
                      </a:r>
                      <a:endParaRPr kumimoji="0" lang="ru-RU" sz="1600" b="1" i="0" u="none" strike="noStrike" cap="none" normalizeH="0" baseline="0">
                        <a:ln>
                          <a:noFill/>
                        </a:ln>
                        <a:solidFill>
                          <a:schemeClr val="tx1"/>
                        </a:solidFill>
                        <a:effectLst/>
                        <a:latin typeface="+mn-lt"/>
                        <a:ea typeface="ＭＳ Ｐゴシック" pitchFamily="34" charset="-128"/>
                      </a:endParaRPr>
                    </a:p>
                  </a:txBody>
                  <a:tcPr marT="45723" marB="45723" horzOverflow="overflow"/>
                </a:tc>
                <a:extLst>
                  <a:ext uri="{0D108BD9-81ED-4DB2-BD59-A6C34878D82A}">
                    <a16:rowId xmlns:a16="http://schemas.microsoft.com/office/drawing/2014/main" val="10000"/>
                  </a:ext>
                </a:extLst>
              </a:tr>
              <a:tr h="5429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mn-lt"/>
                          <a:ea typeface="ＭＳ Ｐゴシック" pitchFamily="34" charset="-128"/>
                          <a:cs typeface="Times New Roman" pitchFamily="18" charset="0"/>
                        </a:rPr>
                        <a:t>Повторное совершение должностным лицом административного правонарушения, предусмотренного частью 4, 7 или 8 настоящей статьи</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Дисквалификация на срок от одного года до двух лет</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Ч.10. ст. 7.30</a:t>
                      </a:r>
                      <a:r>
                        <a:rPr kumimoji="0" lang="ru-RU" sz="1600" b="0" i="0" u="none" strike="noStrike" cap="none" normalizeH="0" baseline="30000" dirty="0">
                          <a:ln>
                            <a:noFill/>
                          </a:ln>
                          <a:solidFill>
                            <a:srgbClr val="000000"/>
                          </a:solidFill>
                          <a:effectLst/>
                          <a:latin typeface="+mn-lt"/>
                          <a:ea typeface="ＭＳ Ｐゴシック" pitchFamily="34" charset="-128"/>
                          <a:cs typeface="Times New Roman" pitchFamily="18" charset="0"/>
                        </a:rPr>
                        <a:t>2</a:t>
                      </a: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 КоАП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3713766013"/>
                  </a:ext>
                </a:extLst>
              </a:tr>
            </a:tbl>
          </a:graphicData>
        </a:graphic>
      </p:graphicFrame>
      <p:pic>
        <p:nvPicPr>
          <p:cNvPr id="3" name="Рисунок 2">
            <a:extLst>
              <a:ext uri="{FF2B5EF4-FFF2-40B4-BE49-F238E27FC236}">
                <a16:creationId xmlns:a16="http://schemas.microsoft.com/office/drawing/2014/main" id="{754B0A80-1E94-84AC-868A-2F9700903118}"/>
              </a:ext>
            </a:extLst>
          </p:cNvPr>
          <p:cNvPicPr>
            <a:picLocks noChangeAspect="1"/>
          </p:cNvPicPr>
          <p:nvPr/>
        </p:nvPicPr>
        <p:blipFill>
          <a:blip r:embed="rId2"/>
          <a:stretch>
            <a:fillRect/>
          </a:stretch>
        </p:blipFill>
        <p:spPr>
          <a:xfrm>
            <a:off x="658496" y="1205863"/>
            <a:ext cx="11309060" cy="499915"/>
          </a:xfrm>
          <a:prstGeom prst="rect">
            <a:avLst/>
          </a:prstGeom>
        </p:spPr>
      </p:pic>
    </p:spTree>
    <p:extLst>
      <p:ext uri="{BB962C8B-B14F-4D97-AF65-F5344CB8AC3E}">
        <p14:creationId xmlns:p14="http://schemas.microsoft.com/office/powerpoint/2010/main" val="8735286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46B7B9-1D1D-71AC-BA91-77457BEBC6CB}"/>
              </a:ext>
            </a:extLst>
          </p:cNvPr>
          <p:cNvSpPr>
            <a:spLocks noGrp="1"/>
          </p:cNvSpPr>
          <p:nvPr>
            <p:ph type="title"/>
          </p:nvPr>
        </p:nvSpPr>
        <p:spPr>
          <a:xfrm>
            <a:off x="1981200" y="1"/>
            <a:ext cx="8229600" cy="620713"/>
          </a:xfrm>
        </p:spPr>
        <p:txBody>
          <a:bodyPr/>
          <a:lstStyle/>
          <a:p>
            <a:pPr>
              <a:defRPr/>
            </a:pPr>
            <a:r>
              <a:rPr lang="ru-RU" sz="2000" b="1">
                <a:solidFill>
                  <a:schemeClr val="tx1"/>
                </a:solidFill>
                <a:effectLst>
                  <a:outerShdw blurRad="38100" dist="38100" dir="2700000" algn="tl">
                    <a:srgbClr val="C0C0C0"/>
                  </a:outerShdw>
                </a:effectLst>
                <a:cs typeface="Arial" pitchFamily="34" charset="0"/>
              </a:rPr>
              <a:t>Штрафы за административные правонарушения</a:t>
            </a:r>
            <a:br>
              <a:rPr lang="ru-RU" sz="2000" b="1">
                <a:solidFill>
                  <a:schemeClr val="tx1"/>
                </a:solidFill>
                <a:effectLst>
                  <a:outerShdw blurRad="38100" dist="38100" dir="2700000" algn="tl">
                    <a:srgbClr val="C0C0C0"/>
                  </a:outerShdw>
                </a:effectLst>
                <a:cs typeface="Arial" pitchFamily="34" charset="0"/>
              </a:rPr>
            </a:br>
            <a:r>
              <a:rPr lang="ru-RU" sz="2000" b="1">
                <a:solidFill>
                  <a:schemeClr val="tx1"/>
                </a:solidFill>
                <a:effectLst>
                  <a:outerShdw blurRad="38100" dist="38100" dir="2700000" algn="tl">
                    <a:srgbClr val="C0C0C0"/>
                  </a:outerShdw>
                </a:effectLst>
                <a:cs typeface="Arial" pitchFamily="34" charset="0"/>
              </a:rPr>
              <a:t>в сфере закупок </a:t>
            </a:r>
          </a:p>
        </p:txBody>
      </p:sp>
      <p:graphicFrame>
        <p:nvGraphicFramePr>
          <p:cNvPr id="6" name="Содержимое 5">
            <a:extLst>
              <a:ext uri="{FF2B5EF4-FFF2-40B4-BE49-F238E27FC236}">
                <a16:creationId xmlns:a16="http://schemas.microsoft.com/office/drawing/2014/main" id="{4BA2FC44-BBAC-B20D-4B66-8C50F4F0A435}"/>
              </a:ext>
            </a:extLst>
          </p:cNvPr>
          <p:cNvGraphicFramePr>
            <a:graphicFrameLocks noGrp="1"/>
          </p:cNvGraphicFramePr>
          <p:nvPr>
            <p:ph idx="1"/>
          </p:nvPr>
        </p:nvGraphicFramePr>
        <p:xfrm>
          <a:off x="855677" y="1344074"/>
          <a:ext cx="10612074" cy="4252577"/>
        </p:xfrm>
        <a:graphic>
          <a:graphicData uri="http://schemas.openxmlformats.org/drawingml/2006/table">
            <a:tbl>
              <a:tblPr/>
              <a:tblGrid>
                <a:gridCol w="4292731">
                  <a:extLst>
                    <a:ext uri="{9D8B030D-6E8A-4147-A177-3AD203B41FA5}">
                      <a16:colId xmlns:a16="http://schemas.microsoft.com/office/drawing/2014/main" val="20000"/>
                    </a:ext>
                  </a:extLst>
                </a:gridCol>
                <a:gridCol w="2210849">
                  <a:extLst>
                    <a:ext uri="{9D8B030D-6E8A-4147-A177-3AD203B41FA5}">
                      <a16:colId xmlns:a16="http://schemas.microsoft.com/office/drawing/2014/main" val="20001"/>
                    </a:ext>
                  </a:extLst>
                </a:gridCol>
                <a:gridCol w="2118730">
                  <a:extLst>
                    <a:ext uri="{9D8B030D-6E8A-4147-A177-3AD203B41FA5}">
                      <a16:colId xmlns:a16="http://schemas.microsoft.com/office/drawing/2014/main" val="20002"/>
                    </a:ext>
                  </a:extLst>
                </a:gridCol>
                <a:gridCol w="1989764">
                  <a:extLst>
                    <a:ext uri="{9D8B030D-6E8A-4147-A177-3AD203B41FA5}">
                      <a16:colId xmlns:a16="http://schemas.microsoft.com/office/drawing/2014/main" val="20003"/>
                    </a:ext>
                  </a:extLst>
                </a:gridCol>
              </a:tblGrid>
              <a:tr h="1214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MS PGothic" pitchFamily="34" charset="-128"/>
                        </a:rPr>
                        <a:t>ВИДЫ правонарушений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Субъекты ответственности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Размер штрафа, рублей</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Основание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64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Осуществление закупок товаров, работ, услуг для обеспечения государственных и муниципальных нужд, не соответствующих требованиям их энергетической эффективности</a:t>
                      </a:r>
                      <a:endParaRPr kumimoji="0" lang="ru-RU" sz="1400" b="0" i="0" u="none" strike="noStrike" cap="none" normalizeH="0" baseline="0" dirty="0">
                        <a:ln>
                          <a:noFill/>
                        </a:ln>
                        <a:solidFill>
                          <a:srgbClr val="FF0000"/>
                        </a:solidFill>
                        <a:effectLst/>
                        <a:latin typeface="+mn-lt"/>
                        <a:ea typeface="MS PGothic" pitchFamily="34" charset="-128"/>
                        <a:cs typeface="Times New Roman"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mn-lt"/>
                          <a:ea typeface="MS PGothic" pitchFamily="34" charset="-128"/>
                          <a:cs typeface="Times New Roman" pitchFamily="18" charset="0"/>
                        </a:rPr>
                        <a:t>Должностные лица, юр. лица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mn-lt"/>
                          <a:ea typeface="MS PGothic" pitchFamily="34" charset="-128"/>
                          <a:cs typeface="Times New Roman" pitchFamily="18" charset="0"/>
                        </a:rPr>
                        <a:t>30 000  (для должностных лиц)</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mn-lt"/>
                          <a:ea typeface="MS PGothic" pitchFamily="34" charset="-128"/>
                          <a:cs typeface="Times New Roman" pitchFamily="18" charset="0"/>
                        </a:rPr>
                        <a:t>100 000 (для юридических лиц)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mn-lt"/>
                          <a:ea typeface="MS PGothic" pitchFamily="34" charset="-128"/>
                          <a:cs typeface="Times New Roman" pitchFamily="18" charset="0"/>
                        </a:rPr>
                        <a:t>ч. 11 ст. 9.16 КоАП</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07327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mn-lt"/>
                          <a:ea typeface="MS PGothic" pitchFamily="34" charset="-128"/>
                        </a:rPr>
                        <a:t>ПП РФ от 26.08.2013 № 728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rPr>
                        <a:t>ФАС России уполномочен за соблюдением  заказчиками, контрактными службами, контрактными управляющими, комиссиями по осуществлению закупок и их членами, уполномоченными органами, уполномоченными учреждениями, специализированными организациями при осуществлении закупок товаров, работ, услуг для государственных или муниципальных нужд требований к энергетической эффективности этих товаров, работ, услуг, в том числе за наличием в утвержденной документации требований в отношении энергетической эффективности, предъявляемых к закупаемым товарам, работам, услугам для государственных или муниципальных нужд, которые должны соответствовать требованиям в отношении энергетической эффективности, предъявляемым в соответствии с законодательством об энергосбережении и о повышении энергетической эффективности к товарам, работам, услугам, (п. 5.3.1.15)</a:t>
                      </a:r>
                      <a:endParaRPr kumimoji="0" lang="ru-RU" sz="1400" b="0" i="0" u="none" strike="noStrike" cap="none" normalizeH="0" baseline="0" dirty="0">
                        <a:ln>
                          <a:noFill/>
                        </a:ln>
                        <a:solidFill>
                          <a:srgbClr val="FF0000"/>
                        </a:solidFill>
                        <a:effectLst/>
                        <a:latin typeface="+mn-lt"/>
                        <a:ea typeface="MS PGothic" pitchFamily="34" charset="-128"/>
                        <a:cs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3F9FA"/>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46B7B9-1D1D-71AC-BA91-77457BEBC6CB}"/>
              </a:ext>
            </a:extLst>
          </p:cNvPr>
          <p:cNvSpPr>
            <a:spLocks noGrp="1"/>
          </p:cNvSpPr>
          <p:nvPr>
            <p:ph type="title"/>
          </p:nvPr>
        </p:nvSpPr>
        <p:spPr>
          <a:xfrm>
            <a:off x="1981200" y="1"/>
            <a:ext cx="8229600" cy="620713"/>
          </a:xfrm>
        </p:spPr>
        <p:txBody>
          <a:bodyPr/>
          <a:lstStyle/>
          <a:p>
            <a:pPr>
              <a:defRPr/>
            </a:pPr>
            <a:r>
              <a:rPr lang="ru-RU" sz="2000" b="1">
                <a:solidFill>
                  <a:schemeClr val="tx1"/>
                </a:solidFill>
                <a:effectLst>
                  <a:outerShdw blurRad="38100" dist="38100" dir="2700000" algn="tl">
                    <a:srgbClr val="C0C0C0"/>
                  </a:outerShdw>
                </a:effectLst>
                <a:cs typeface="Arial" pitchFamily="34" charset="0"/>
              </a:rPr>
              <a:t>Штрафы за административные правонарушения</a:t>
            </a:r>
            <a:br>
              <a:rPr lang="ru-RU" sz="2000" b="1">
                <a:solidFill>
                  <a:schemeClr val="tx1"/>
                </a:solidFill>
                <a:effectLst>
                  <a:outerShdw blurRad="38100" dist="38100" dir="2700000" algn="tl">
                    <a:srgbClr val="C0C0C0"/>
                  </a:outerShdw>
                </a:effectLst>
                <a:cs typeface="Arial" pitchFamily="34" charset="0"/>
              </a:rPr>
            </a:br>
            <a:r>
              <a:rPr lang="ru-RU" sz="2000" b="1">
                <a:solidFill>
                  <a:schemeClr val="tx1"/>
                </a:solidFill>
                <a:effectLst>
                  <a:outerShdw blurRad="38100" dist="38100" dir="2700000" algn="tl">
                    <a:srgbClr val="C0C0C0"/>
                  </a:outerShdw>
                </a:effectLst>
                <a:cs typeface="Arial" pitchFamily="34" charset="0"/>
              </a:rPr>
              <a:t>в сфере закупок </a:t>
            </a:r>
          </a:p>
        </p:txBody>
      </p:sp>
      <p:graphicFrame>
        <p:nvGraphicFramePr>
          <p:cNvPr id="6" name="Содержимое 5">
            <a:extLst>
              <a:ext uri="{FF2B5EF4-FFF2-40B4-BE49-F238E27FC236}">
                <a16:creationId xmlns:a16="http://schemas.microsoft.com/office/drawing/2014/main" id="{4BA2FC44-BBAC-B20D-4B66-8C50F4F0A435}"/>
              </a:ext>
            </a:extLst>
          </p:cNvPr>
          <p:cNvGraphicFramePr>
            <a:graphicFrameLocks noGrp="1"/>
          </p:cNvGraphicFramePr>
          <p:nvPr>
            <p:ph idx="1"/>
          </p:nvPr>
        </p:nvGraphicFramePr>
        <p:xfrm>
          <a:off x="855677" y="1344074"/>
          <a:ext cx="10612074" cy="3439478"/>
        </p:xfrm>
        <a:graphic>
          <a:graphicData uri="http://schemas.openxmlformats.org/drawingml/2006/table">
            <a:tbl>
              <a:tblPr/>
              <a:tblGrid>
                <a:gridCol w="4292731">
                  <a:extLst>
                    <a:ext uri="{9D8B030D-6E8A-4147-A177-3AD203B41FA5}">
                      <a16:colId xmlns:a16="http://schemas.microsoft.com/office/drawing/2014/main" val="20000"/>
                    </a:ext>
                  </a:extLst>
                </a:gridCol>
                <a:gridCol w="2210849">
                  <a:extLst>
                    <a:ext uri="{9D8B030D-6E8A-4147-A177-3AD203B41FA5}">
                      <a16:colId xmlns:a16="http://schemas.microsoft.com/office/drawing/2014/main" val="20001"/>
                    </a:ext>
                  </a:extLst>
                </a:gridCol>
                <a:gridCol w="2118730">
                  <a:extLst>
                    <a:ext uri="{9D8B030D-6E8A-4147-A177-3AD203B41FA5}">
                      <a16:colId xmlns:a16="http://schemas.microsoft.com/office/drawing/2014/main" val="20002"/>
                    </a:ext>
                  </a:extLst>
                </a:gridCol>
                <a:gridCol w="1989764">
                  <a:extLst>
                    <a:ext uri="{9D8B030D-6E8A-4147-A177-3AD203B41FA5}">
                      <a16:colId xmlns:a16="http://schemas.microsoft.com/office/drawing/2014/main" val="20003"/>
                    </a:ext>
                  </a:extLst>
                </a:gridCol>
              </a:tblGrid>
              <a:tr h="1214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MS PGothic" pitchFamily="34" charset="-128"/>
                        </a:rPr>
                        <a:t>ВИДЫ правонарушений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Субъекты ответственности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Размер штрафа, рублей</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Основание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648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Невыполнение в установленный срок законного предписания (постановления, представления, решения) органа (должностного лица), осуществляющего государственный надзор (контроль), муниципальный контроль, об устранении нарушений законодательства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Граждане, должностные лица, юр. лица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от 300 до 500 </a:t>
                      </a:r>
                      <a:b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b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(для граждан)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от 1 000 до 2 000 или дисквалификация га срок до 3 лет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(для должностных лиц)</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от 10 000 до 20 000 (для юридических лиц)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ч. 1 ст. 19.5 КоАП</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562708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03AC9E-7F57-04B0-1FB4-928B8781A2F7}"/>
              </a:ext>
            </a:extLst>
          </p:cNvPr>
          <p:cNvSpPr>
            <a:spLocks noGrp="1"/>
          </p:cNvSpPr>
          <p:nvPr>
            <p:ph type="title"/>
          </p:nvPr>
        </p:nvSpPr>
        <p:spPr>
          <a:xfrm>
            <a:off x="1981200" y="1"/>
            <a:ext cx="8229600" cy="620713"/>
          </a:xfrm>
        </p:spPr>
        <p:txBody>
          <a:bodyPr/>
          <a:lstStyle/>
          <a:p>
            <a:pPr>
              <a:defRPr/>
            </a:pPr>
            <a:r>
              <a:rPr lang="ru-RU" sz="2000" b="1">
                <a:solidFill>
                  <a:schemeClr val="tx1"/>
                </a:solidFill>
                <a:effectLst>
                  <a:outerShdw blurRad="38100" dist="38100" dir="2700000" algn="tl">
                    <a:srgbClr val="C0C0C0"/>
                  </a:outerShdw>
                </a:effectLst>
                <a:cs typeface="Arial" pitchFamily="34" charset="0"/>
              </a:rPr>
              <a:t>Штрафы за административные правонарушения</a:t>
            </a:r>
            <a:br>
              <a:rPr lang="ru-RU" sz="2000" b="1">
                <a:solidFill>
                  <a:schemeClr val="tx1"/>
                </a:solidFill>
                <a:effectLst>
                  <a:outerShdw blurRad="38100" dist="38100" dir="2700000" algn="tl">
                    <a:srgbClr val="C0C0C0"/>
                  </a:outerShdw>
                </a:effectLst>
                <a:cs typeface="Arial" pitchFamily="34" charset="0"/>
              </a:rPr>
            </a:br>
            <a:r>
              <a:rPr lang="ru-RU" sz="2000" b="1">
                <a:solidFill>
                  <a:schemeClr val="tx1"/>
                </a:solidFill>
                <a:effectLst>
                  <a:outerShdw blurRad="38100" dist="38100" dir="2700000" algn="tl">
                    <a:srgbClr val="C0C0C0"/>
                  </a:outerShdw>
                </a:effectLst>
                <a:cs typeface="Arial" pitchFamily="34" charset="0"/>
              </a:rPr>
              <a:t>в сфере закупок </a:t>
            </a:r>
          </a:p>
        </p:txBody>
      </p:sp>
      <p:graphicFrame>
        <p:nvGraphicFramePr>
          <p:cNvPr id="47140" name="Group 36">
            <a:extLst>
              <a:ext uri="{FF2B5EF4-FFF2-40B4-BE49-F238E27FC236}">
                <a16:creationId xmlns:a16="http://schemas.microsoft.com/office/drawing/2014/main" id="{57872BC0-19C9-11C8-86D3-5E673772AF6B}"/>
              </a:ext>
            </a:extLst>
          </p:cNvPr>
          <p:cNvGraphicFramePr>
            <a:graphicFrameLocks noGrp="1"/>
          </p:cNvGraphicFramePr>
          <p:nvPr>
            <p:ph idx="1"/>
          </p:nvPr>
        </p:nvGraphicFramePr>
        <p:xfrm>
          <a:off x="436226" y="1021170"/>
          <a:ext cx="11350306" cy="5407873"/>
        </p:xfrm>
        <a:graphic>
          <a:graphicData uri="http://schemas.openxmlformats.org/drawingml/2006/table">
            <a:tbl>
              <a:tblPr/>
              <a:tblGrid>
                <a:gridCol w="5419290">
                  <a:extLst>
                    <a:ext uri="{9D8B030D-6E8A-4147-A177-3AD203B41FA5}">
                      <a16:colId xmlns:a16="http://schemas.microsoft.com/office/drawing/2014/main" val="20000"/>
                    </a:ext>
                  </a:extLst>
                </a:gridCol>
                <a:gridCol w="1768751">
                  <a:extLst>
                    <a:ext uri="{9D8B030D-6E8A-4147-A177-3AD203B41FA5}">
                      <a16:colId xmlns:a16="http://schemas.microsoft.com/office/drawing/2014/main" val="20001"/>
                    </a:ext>
                  </a:extLst>
                </a:gridCol>
                <a:gridCol w="2499979">
                  <a:extLst>
                    <a:ext uri="{9D8B030D-6E8A-4147-A177-3AD203B41FA5}">
                      <a16:colId xmlns:a16="http://schemas.microsoft.com/office/drawing/2014/main" val="20002"/>
                    </a:ext>
                  </a:extLst>
                </a:gridCol>
                <a:gridCol w="1662286">
                  <a:extLst>
                    <a:ext uri="{9D8B030D-6E8A-4147-A177-3AD203B41FA5}">
                      <a16:colId xmlns:a16="http://schemas.microsoft.com/office/drawing/2014/main" val="20003"/>
                    </a:ext>
                  </a:extLst>
                </a:gridCol>
              </a:tblGrid>
              <a:tr h="866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MS PGothic" pitchFamily="34" charset="-128"/>
                        </a:rPr>
                        <a:t>ВИДЫ правонарушений </a:t>
                      </a:r>
                    </a:p>
                  </a:txBody>
                  <a:tcPr marL="91428" marR="9142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Субъекты ответственности </a:t>
                      </a:r>
                    </a:p>
                  </a:txBody>
                  <a:tcPr marL="91428" marR="9142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Размер штрафа, рублей</a:t>
                      </a:r>
                    </a:p>
                  </a:txBody>
                  <a:tcPr marL="91428" marR="9142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Основание </a:t>
                      </a:r>
                    </a:p>
                  </a:txBody>
                  <a:tcPr marL="91428" marR="9142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06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Невыполнение должностным лицом заказчика, должностным лицом уполномоченного органа, должностным лицом уполномоченного учреждения, членом комиссии по осуществлению закупок, оператором электронной площадки, специализированной организацией в установленный срок законного предписания, требования органа, уполномоченного на осуществление контроля в сфере закупок, за исключением органов, указанных в частях 7.1 и 7.2 настоящей статьи</a:t>
                      </a:r>
                      <a:endParaRPr kumimoji="0" lang="ru-RU" sz="1400" b="1" i="0" u="none" strike="noStrike" cap="none" normalizeH="0" baseline="0" dirty="0">
                        <a:ln>
                          <a:noFill/>
                        </a:ln>
                        <a:solidFill>
                          <a:srgbClr val="FF0000"/>
                        </a:solidFill>
                        <a:effectLst/>
                        <a:latin typeface="+mn-lt"/>
                        <a:ea typeface="MS PGothic" pitchFamily="34" charset="-128"/>
                        <a:cs typeface="Times New Roman" pitchFamily="18" charset="0"/>
                      </a:endParaRPr>
                    </a:p>
                  </a:txBody>
                  <a:tcPr marL="91428" marR="91428"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Должностные лица, юридические лица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mn-lt"/>
                          <a:ea typeface="MS PGothic" pitchFamily="34" charset="-128"/>
                          <a:cs typeface="Times New Roman" pitchFamily="18" charset="0"/>
                        </a:rPr>
                        <a:t>50 000</a:t>
                      </a: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mn-lt"/>
                          <a:ea typeface="MS PGothic" pitchFamily="34" charset="-128"/>
                          <a:cs typeface="Times New Roman" pitchFamily="18" charset="0"/>
                        </a:rPr>
                        <a:t> (для должностных лиц) </a:t>
                      </a:r>
                    </a:p>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a:ln>
                          <a:noFill/>
                        </a:ln>
                        <a:solidFill>
                          <a:srgbClr val="000000"/>
                        </a:solidFill>
                        <a:effectLst/>
                        <a:latin typeface="+mn-lt"/>
                        <a:ea typeface="MS PGothic" pitchFamily="34" charset="-128"/>
                        <a:cs typeface="Times New Roman" pitchFamily="18" charset="0"/>
                      </a:endParaRP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mn-lt"/>
                          <a:ea typeface="MS PGothic" pitchFamily="34" charset="-128"/>
                          <a:cs typeface="Times New Roman" pitchFamily="18" charset="0"/>
                        </a:rPr>
                        <a:t>500 000 </a:t>
                      </a: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mn-lt"/>
                          <a:ea typeface="MS PGothic" pitchFamily="34" charset="-128"/>
                          <a:cs typeface="Times New Roman" pitchFamily="18" charset="0"/>
                        </a:rPr>
                        <a:t>(для юр. лиц)</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ч. 7 ст. 19.5 КоАП</a:t>
                      </a:r>
                    </a:p>
                  </a:txBody>
                  <a:tcPr marL="91428" marR="91428"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806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MS PGothic" pitchFamily="34" charset="-128"/>
                          <a:cs typeface="Times New Roman" pitchFamily="18" charset="0"/>
                        </a:rPr>
                        <a:t>Невыполнение в установленный срок законного предписания или требования федерального органа исполнительной власти, осуществляющего функции по контролю и надзору в сфере государственного оборонного заказа, либо его территориального органа -</a:t>
                      </a:r>
                    </a:p>
                  </a:txBody>
                  <a:tcPr marL="91428" marR="91428"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Должностные лица, юридические лица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от 30 000 до 50 000 (для должностных лиц)</a:t>
                      </a:r>
                    </a:p>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endParaRP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от 300 000 до 500 000</a:t>
                      </a: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(для </a:t>
                      </a:r>
                      <a:r>
                        <a:rPr kumimoji="0" lang="ru-RU" sz="1400" b="0" i="0" u="none" strike="noStrike" cap="none" normalizeH="0" baseline="0" dirty="0" err="1">
                          <a:ln>
                            <a:noFill/>
                          </a:ln>
                          <a:solidFill>
                            <a:srgbClr val="000000"/>
                          </a:solidFill>
                          <a:effectLst/>
                          <a:latin typeface="+mn-lt"/>
                          <a:ea typeface="MS PGothic" pitchFamily="34" charset="-128"/>
                          <a:cs typeface="Times New Roman" pitchFamily="18" charset="0"/>
                        </a:rPr>
                        <a:t>юр.лиц</a:t>
                      </a: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ч. 7.1 ст. 19.5 КоАП</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endParaRPr>
                    </a:p>
                  </a:txBody>
                  <a:tcPr marL="91428" marR="91428"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3664576718"/>
                  </a:ext>
                </a:extLst>
              </a:tr>
              <a:tr h="806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MS PGothic" pitchFamily="34" charset="-128"/>
                          <a:cs typeface="Times New Roman" pitchFamily="18" charset="0"/>
                        </a:rPr>
                        <a:t>Невыполнение в установленный срок законного решения или предписания федерального органа исполнительной власти, уполномоченного на осуществление контроля в сфере закупок товаров, работ, услуг отдельными видами юридических лиц, либо его территориального органа об устранении нарушений законодательства Российской Федерации в сфере закупок товаров, работ, услуг отдельными видами юридических лиц</a:t>
                      </a:r>
                    </a:p>
                  </a:txBody>
                  <a:tcPr marL="91428" marR="91428"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Должностные лица, юридические лица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от 30 000 до 50 000 (для должностных лиц)</a:t>
                      </a:r>
                    </a:p>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endParaRP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от 300 000 до 500 000</a:t>
                      </a: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(для </a:t>
                      </a:r>
                      <a:r>
                        <a:rPr kumimoji="0" lang="ru-RU" sz="1400" b="0" i="0" u="none" strike="noStrike" cap="none" normalizeH="0" baseline="0" dirty="0" err="1">
                          <a:ln>
                            <a:noFill/>
                          </a:ln>
                          <a:solidFill>
                            <a:srgbClr val="000000"/>
                          </a:solidFill>
                          <a:effectLst/>
                          <a:latin typeface="+mn-lt"/>
                          <a:ea typeface="MS PGothic" pitchFamily="34" charset="-128"/>
                          <a:cs typeface="Times New Roman" pitchFamily="18" charset="0"/>
                        </a:rPr>
                        <a:t>юр.лиц</a:t>
                      </a: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ч. 7.2 ст. 19.5 КоАП</a:t>
                      </a:r>
                    </a:p>
                  </a:txBody>
                  <a:tcPr marL="91428" marR="91428"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343322798"/>
                  </a:ext>
                </a:extLst>
              </a:tr>
            </a:tbl>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03AC9E-7F57-04B0-1FB4-928B8781A2F7}"/>
              </a:ext>
            </a:extLst>
          </p:cNvPr>
          <p:cNvSpPr>
            <a:spLocks noGrp="1"/>
          </p:cNvSpPr>
          <p:nvPr>
            <p:ph type="title"/>
          </p:nvPr>
        </p:nvSpPr>
        <p:spPr>
          <a:xfrm>
            <a:off x="1981200" y="1"/>
            <a:ext cx="8229600" cy="620713"/>
          </a:xfrm>
        </p:spPr>
        <p:txBody>
          <a:bodyPr/>
          <a:lstStyle/>
          <a:p>
            <a:pPr>
              <a:defRPr/>
            </a:pPr>
            <a:r>
              <a:rPr lang="ru-RU" sz="2000" b="1">
                <a:solidFill>
                  <a:schemeClr val="tx1"/>
                </a:solidFill>
                <a:effectLst>
                  <a:outerShdw blurRad="38100" dist="38100" dir="2700000" algn="tl">
                    <a:srgbClr val="C0C0C0"/>
                  </a:outerShdw>
                </a:effectLst>
                <a:cs typeface="Arial" pitchFamily="34" charset="0"/>
              </a:rPr>
              <a:t>Штрафы за административные правонарушения</a:t>
            </a:r>
            <a:br>
              <a:rPr lang="ru-RU" sz="2000" b="1">
                <a:solidFill>
                  <a:schemeClr val="tx1"/>
                </a:solidFill>
                <a:effectLst>
                  <a:outerShdw blurRad="38100" dist="38100" dir="2700000" algn="tl">
                    <a:srgbClr val="C0C0C0"/>
                  </a:outerShdw>
                </a:effectLst>
                <a:cs typeface="Arial" pitchFamily="34" charset="0"/>
              </a:rPr>
            </a:br>
            <a:r>
              <a:rPr lang="ru-RU" sz="2000" b="1">
                <a:solidFill>
                  <a:schemeClr val="tx1"/>
                </a:solidFill>
                <a:effectLst>
                  <a:outerShdw blurRad="38100" dist="38100" dir="2700000" algn="tl">
                    <a:srgbClr val="C0C0C0"/>
                  </a:outerShdw>
                </a:effectLst>
                <a:cs typeface="Arial" pitchFamily="34" charset="0"/>
              </a:rPr>
              <a:t>в сфере закупок </a:t>
            </a:r>
          </a:p>
        </p:txBody>
      </p:sp>
      <p:graphicFrame>
        <p:nvGraphicFramePr>
          <p:cNvPr id="47140" name="Group 36">
            <a:extLst>
              <a:ext uri="{FF2B5EF4-FFF2-40B4-BE49-F238E27FC236}">
                <a16:creationId xmlns:a16="http://schemas.microsoft.com/office/drawing/2014/main" id="{57872BC0-19C9-11C8-86D3-5E673772AF6B}"/>
              </a:ext>
            </a:extLst>
          </p:cNvPr>
          <p:cNvGraphicFramePr>
            <a:graphicFrameLocks noGrp="1"/>
          </p:cNvGraphicFramePr>
          <p:nvPr>
            <p:ph idx="1"/>
          </p:nvPr>
        </p:nvGraphicFramePr>
        <p:xfrm>
          <a:off x="436226" y="1021170"/>
          <a:ext cx="11350306" cy="3285703"/>
        </p:xfrm>
        <a:graphic>
          <a:graphicData uri="http://schemas.openxmlformats.org/drawingml/2006/table">
            <a:tbl>
              <a:tblPr/>
              <a:tblGrid>
                <a:gridCol w="5419290">
                  <a:extLst>
                    <a:ext uri="{9D8B030D-6E8A-4147-A177-3AD203B41FA5}">
                      <a16:colId xmlns:a16="http://schemas.microsoft.com/office/drawing/2014/main" val="20000"/>
                    </a:ext>
                  </a:extLst>
                </a:gridCol>
                <a:gridCol w="1768751">
                  <a:extLst>
                    <a:ext uri="{9D8B030D-6E8A-4147-A177-3AD203B41FA5}">
                      <a16:colId xmlns:a16="http://schemas.microsoft.com/office/drawing/2014/main" val="20001"/>
                    </a:ext>
                  </a:extLst>
                </a:gridCol>
                <a:gridCol w="2499979">
                  <a:extLst>
                    <a:ext uri="{9D8B030D-6E8A-4147-A177-3AD203B41FA5}">
                      <a16:colId xmlns:a16="http://schemas.microsoft.com/office/drawing/2014/main" val="20002"/>
                    </a:ext>
                  </a:extLst>
                </a:gridCol>
                <a:gridCol w="1662286">
                  <a:extLst>
                    <a:ext uri="{9D8B030D-6E8A-4147-A177-3AD203B41FA5}">
                      <a16:colId xmlns:a16="http://schemas.microsoft.com/office/drawing/2014/main" val="20003"/>
                    </a:ext>
                  </a:extLst>
                </a:gridCol>
              </a:tblGrid>
              <a:tr h="866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MS PGothic" pitchFamily="34" charset="-128"/>
                        </a:rPr>
                        <a:t>ВИДЫ правонарушений </a:t>
                      </a:r>
                    </a:p>
                  </a:txBody>
                  <a:tcPr marL="91428" marR="9142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Субъекты ответственности </a:t>
                      </a:r>
                    </a:p>
                  </a:txBody>
                  <a:tcPr marL="91428" marR="9142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Размер штрафа, рублей</a:t>
                      </a:r>
                    </a:p>
                  </a:txBody>
                  <a:tcPr marL="91428" marR="9142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Основание </a:t>
                      </a:r>
                    </a:p>
                  </a:txBody>
                  <a:tcPr marL="91428" marR="9142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06450">
                <a:tc>
                  <a:txBody>
                    <a:bodyPr/>
                    <a:lstStyle/>
                    <a:p>
                      <a:r>
                        <a:rPr lang="ru-RU" sz="1400" dirty="0">
                          <a:solidFill>
                            <a:srgbClr val="000000"/>
                          </a:solidFill>
                          <a:latin typeface="+mn-lt"/>
                          <a:cs typeface="Times New Roman" pitchFamily="18" charset="0"/>
                        </a:rPr>
                        <a:t>Повторное совершение должностным лицом административных правонарушений, предусмотренных частями 7 и 7.1 настоящей статьи</a:t>
                      </a:r>
                      <a:endPar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endParaRPr>
                    </a:p>
                  </a:txBody>
                  <a:tcPr marL="91428" marR="91428"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Должностные лица </a:t>
                      </a:r>
                      <a:endParaRPr kumimoji="0" lang="ru-RU" sz="1400" b="0" i="0" u="none" strike="noStrike" cap="none" normalizeH="0" baseline="0" dirty="0">
                        <a:ln>
                          <a:noFill/>
                        </a:ln>
                        <a:solidFill>
                          <a:srgbClr val="000000"/>
                        </a:solidFill>
                        <a:effectLst/>
                        <a:latin typeface="+mn-lt"/>
                        <a:ea typeface="MS PGothic" pitchFamily="34" charset="-128"/>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0" i="0" u="none" strike="noStrike" cap="none" normalizeH="0" baseline="0" dirty="0">
                          <a:ln>
                            <a:noFill/>
                          </a:ln>
                          <a:solidFill>
                            <a:schemeClr val="tx1"/>
                          </a:solidFill>
                          <a:effectLst/>
                          <a:latin typeface="+mn-lt"/>
                          <a:ea typeface="MS PGothic" pitchFamily="34" charset="-128"/>
                          <a:cs typeface="Times New Roman" pitchFamily="18" charset="0"/>
                        </a:rPr>
                        <a:t>Дисквалификация сроком на 1 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   ч. 7.3  ст. 19.5 КоАП</a:t>
                      </a:r>
                    </a:p>
                  </a:txBody>
                  <a:tcPr marL="91428" marR="91428"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806450">
                <a:tc>
                  <a:txBody>
                    <a:bodyPr/>
                    <a:lstStyle/>
                    <a:p>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Невыполнение в установленный срок законного предписания (представления) органа государственного (муниципального) финансового контроля </a:t>
                      </a:r>
                    </a:p>
                  </a:txBody>
                  <a:tcPr marL="91428" marR="91428"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rPr>
                        <a:t>Должностные лица</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от 20 000 до 50 000 или дисквалификация на срок от 1 года до 2 лет</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ч. 20 ст. 19.5 КоАП</a:t>
                      </a:r>
                    </a:p>
                  </a:txBody>
                  <a:tcPr marL="91428" marR="91428"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2486171526"/>
                  </a:ext>
                </a:extLst>
              </a:tr>
              <a:tr h="806450">
                <a:tc>
                  <a:txBody>
                    <a:bodyPr/>
                    <a:lstStyle/>
                    <a:p>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Повторное совершение должностным лицом административного правонарушения, предусмотренного частью 20 настоящей статьи</a:t>
                      </a:r>
                    </a:p>
                  </a:txBody>
                  <a:tcPr marL="91428" marR="91428"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rPr>
                        <a:t>Должностные лица</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дисквалификация сроком</a:t>
                      </a:r>
                      <a:b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b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 2 года</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ч. 20.1 ст. 19.5</a:t>
                      </a:r>
                    </a:p>
                  </a:txBody>
                  <a:tcPr marL="91428" marR="91428"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187641563"/>
                  </a:ext>
                </a:extLst>
              </a:tr>
            </a:tbl>
          </a:graphicData>
        </a:graphic>
      </p:graphicFrame>
    </p:spTree>
    <p:extLst>
      <p:ext uri="{BB962C8B-B14F-4D97-AF65-F5344CB8AC3E}">
        <p14:creationId xmlns:p14="http://schemas.microsoft.com/office/powerpoint/2010/main" val="342853578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4F1859-FB0E-D7F4-D835-E6803053FEC9}"/>
              </a:ext>
            </a:extLst>
          </p:cNvPr>
          <p:cNvSpPr>
            <a:spLocks noGrp="1"/>
          </p:cNvSpPr>
          <p:nvPr>
            <p:ph type="title"/>
          </p:nvPr>
        </p:nvSpPr>
        <p:spPr>
          <a:xfrm>
            <a:off x="1981200" y="1"/>
            <a:ext cx="8229600" cy="620713"/>
          </a:xfrm>
        </p:spPr>
        <p:txBody>
          <a:bodyPr/>
          <a:lstStyle/>
          <a:p>
            <a:pPr>
              <a:defRPr/>
            </a:pPr>
            <a:r>
              <a:rPr lang="ru-RU" sz="2000" b="1">
                <a:solidFill>
                  <a:schemeClr val="tx1"/>
                </a:solidFill>
                <a:effectLst>
                  <a:outerShdw blurRad="38100" dist="38100" dir="2700000" algn="tl">
                    <a:srgbClr val="C0C0C0"/>
                  </a:outerShdw>
                </a:effectLst>
                <a:cs typeface="Arial" pitchFamily="34" charset="0"/>
              </a:rPr>
              <a:t>Штрафы за административные правонарушения</a:t>
            </a:r>
            <a:br>
              <a:rPr lang="ru-RU" sz="2000" b="1">
                <a:solidFill>
                  <a:schemeClr val="tx1"/>
                </a:solidFill>
                <a:effectLst>
                  <a:outerShdw blurRad="38100" dist="38100" dir="2700000" algn="tl">
                    <a:srgbClr val="C0C0C0"/>
                  </a:outerShdw>
                </a:effectLst>
                <a:cs typeface="Arial" pitchFamily="34" charset="0"/>
              </a:rPr>
            </a:br>
            <a:r>
              <a:rPr lang="ru-RU" sz="2000" b="1">
                <a:solidFill>
                  <a:schemeClr val="tx1"/>
                </a:solidFill>
                <a:effectLst>
                  <a:outerShdw blurRad="38100" dist="38100" dir="2700000" algn="tl">
                    <a:srgbClr val="C0C0C0"/>
                  </a:outerShdw>
                </a:effectLst>
                <a:cs typeface="Arial" pitchFamily="34" charset="0"/>
              </a:rPr>
              <a:t>в сфере закупок </a:t>
            </a:r>
          </a:p>
        </p:txBody>
      </p:sp>
      <p:graphicFrame>
        <p:nvGraphicFramePr>
          <p:cNvPr id="47140" name="Group 36">
            <a:extLst>
              <a:ext uri="{FF2B5EF4-FFF2-40B4-BE49-F238E27FC236}">
                <a16:creationId xmlns:a16="http://schemas.microsoft.com/office/drawing/2014/main" id="{F68934F2-8947-DB65-2ACD-45C03A7D6B1C}"/>
              </a:ext>
            </a:extLst>
          </p:cNvPr>
          <p:cNvGraphicFramePr>
            <a:graphicFrameLocks noGrp="1"/>
          </p:cNvGraphicFramePr>
          <p:nvPr>
            <p:ph idx="1"/>
          </p:nvPr>
        </p:nvGraphicFramePr>
        <p:xfrm>
          <a:off x="617989" y="1092836"/>
          <a:ext cx="10956022" cy="5215890"/>
        </p:xfrm>
        <a:graphic>
          <a:graphicData uri="http://schemas.openxmlformats.org/drawingml/2006/table">
            <a:tbl>
              <a:tblPr/>
              <a:tblGrid>
                <a:gridCol w="4655756">
                  <a:extLst>
                    <a:ext uri="{9D8B030D-6E8A-4147-A177-3AD203B41FA5}">
                      <a16:colId xmlns:a16="http://schemas.microsoft.com/office/drawing/2014/main" val="20000"/>
                    </a:ext>
                  </a:extLst>
                </a:gridCol>
                <a:gridCol w="2282589">
                  <a:extLst>
                    <a:ext uri="{9D8B030D-6E8A-4147-A177-3AD203B41FA5}">
                      <a16:colId xmlns:a16="http://schemas.microsoft.com/office/drawing/2014/main" val="20001"/>
                    </a:ext>
                  </a:extLst>
                </a:gridCol>
                <a:gridCol w="1962542">
                  <a:extLst>
                    <a:ext uri="{9D8B030D-6E8A-4147-A177-3AD203B41FA5}">
                      <a16:colId xmlns:a16="http://schemas.microsoft.com/office/drawing/2014/main" val="20002"/>
                    </a:ext>
                  </a:extLst>
                </a:gridCol>
                <a:gridCol w="2055135">
                  <a:extLst>
                    <a:ext uri="{9D8B030D-6E8A-4147-A177-3AD203B41FA5}">
                      <a16:colId xmlns:a16="http://schemas.microsoft.com/office/drawing/2014/main" val="20003"/>
                    </a:ext>
                  </a:extLst>
                </a:gridCol>
              </a:tblGrid>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MS PGothic" pitchFamily="34" charset="-128"/>
                        </a:rPr>
                        <a:t>ВИДЫ правонарушений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Субъекты ответственности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Размер штрафа, рублей</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Основание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06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Непредставление или несвоевременное представление в государственный орган (должностному лицу), орган (должностному лицу), осуществляющий (осуществляющему) государственный контроль (надзор), государственный финансовый контроль, орган (должностному лицу), осуществляющий (осуществляющему) муниципальный контроль, муниципальный финансовый контроль, сведений (информации), представление которых предусмотрено законом и необходимо для осуществления этим органом (должностным лицом) его законной деятельности, либо представление в государственный орган (должностному лицу), орган (должностному лицу), осуществляющий (осуществляющему) государственный контроль (надзор), государственный финансовый контроль, орган (должностному лицу), осуществляющий (осуществляющему) муниципальный контроль, муниципальный финансовый контроль</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Граждане, должностные лица, юридические лица в размере от ста до трехсот рублей; на должностных лиц - от трехсот до пятисот рублей; на юридических лиц - от трех тысяч до пяти тысяч рублей.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от 100 до 300 </a:t>
                      </a:r>
                      <a:b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b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(на граждан)</a:t>
                      </a:r>
                    </a:p>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endParaRP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от 300 до 500 (на должностных лиц)</a:t>
                      </a:r>
                    </a:p>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endParaRP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от 3 000 до 5 000 (на юридических лиц)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ст.19.7 КоАП</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2133172657"/>
                  </a:ext>
                </a:extLst>
              </a:tr>
            </a:tbl>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8FD4CE-1883-62E2-8DC6-EC06823DD868}"/>
              </a:ext>
            </a:extLst>
          </p:cNvPr>
          <p:cNvSpPr>
            <a:spLocks noGrp="1"/>
          </p:cNvSpPr>
          <p:nvPr>
            <p:ph type="title"/>
          </p:nvPr>
        </p:nvSpPr>
        <p:spPr>
          <a:xfrm>
            <a:off x="1981200" y="1"/>
            <a:ext cx="8229600" cy="620713"/>
          </a:xfrm>
        </p:spPr>
        <p:txBody>
          <a:bodyPr/>
          <a:lstStyle/>
          <a:p>
            <a:pPr>
              <a:defRPr/>
            </a:pPr>
            <a:r>
              <a:rPr lang="ru-RU" sz="2000" b="1">
                <a:solidFill>
                  <a:schemeClr val="tx1"/>
                </a:solidFill>
                <a:effectLst>
                  <a:outerShdw blurRad="38100" dist="38100" dir="2700000" algn="tl">
                    <a:srgbClr val="C0C0C0"/>
                  </a:outerShdw>
                </a:effectLst>
                <a:cs typeface="Arial" pitchFamily="34" charset="0"/>
              </a:rPr>
              <a:t>Штрафы за административные правонарушения</a:t>
            </a:r>
            <a:br>
              <a:rPr lang="ru-RU" sz="2000" b="1">
                <a:solidFill>
                  <a:schemeClr val="tx1"/>
                </a:solidFill>
                <a:effectLst>
                  <a:outerShdw blurRad="38100" dist="38100" dir="2700000" algn="tl">
                    <a:srgbClr val="C0C0C0"/>
                  </a:outerShdw>
                </a:effectLst>
                <a:cs typeface="Arial" pitchFamily="34" charset="0"/>
              </a:rPr>
            </a:br>
            <a:r>
              <a:rPr lang="ru-RU" sz="2000" b="1">
                <a:solidFill>
                  <a:schemeClr val="tx1"/>
                </a:solidFill>
                <a:effectLst>
                  <a:outerShdw blurRad="38100" dist="38100" dir="2700000" algn="tl">
                    <a:srgbClr val="C0C0C0"/>
                  </a:outerShdw>
                </a:effectLst>
                <a:cs typeface="Arial" pitchFamily="34" charset="0"/>
              </a:rPr>
              <a:t>в сфере закупок </a:t>
            </a:r>
          </a:p>
        </p:txBody>
      </p:sp>
      <p:graphicFrame>
        <p:nvGraphicFramePr>
          <p:cNvPr id="47140" name="Group 36">
            <a:extLst>
              <a:ext uri="{FF2B5EF4-FFF2-40B4-BE49-F238E27FC236}">
                <a16:creationId xmlns:a16="http://schemas.microsoft.com/office/drawing/2014/main" id="{EA86D0BB-9B9B-614C-B715-3CC9EE412C6C}"/>
              </a:ext>
            </a:extLst>
          </p:cNvPr>
          <p:cNvGraphicFramePr>
            <a:graphicFrameLocks noGrp="1"/>
          </p:cNvGraphicFramePr>
          <p:nvPr>
            <p:ph idx="1"/>
          </p:nvPr>
        </p:nvGraphicFramePr>
        <p:xfrm>
          <a:off x="838900" y="1176294"/>
          <a:ext cx="10695964" cy="3722370"/>
        </p:xfrm>
        <a:graphic>
          <a:graphicData uri="http://schemas.openxmlformats.org/drawingml/2006/table">
            <a:tbl>
              <a:tblPr/>
              <a:tblGrid>
                <a:gridCol w="4545245">
                  <a:extLst>
                    <a:ext uri="{9D8B030D-6E8A-4147-A177-3AD203B41FA5}">
                      <a16:colId xmlns:a16="http://schemas.microsoft.com/office/drawing/2014/main" val="20000"/>
                    </a:ext>
                  </a:extLst>
                </a:gridCol>
                <a:gridCol w="2228408">
                  <a:extLst>
                    <a:ext uri="{9D8B030D-6E8A-4147-A177-3AD203B41FA5}">
                      <a16:colId xmlns:a16="http://schemas.microsoft.com/office/drawing/2014/main" val="20001"/>
                    </a:ext>
                  </a:extLst>
                </a:gridCol>
                <a:gridCol w="1915958">
                  <a:extLst>
                    <a:ext uri="{9D8B030D-6E8A-4147-A177-3AD203B41FA5}">
                      <a16:colId xmlns:a16="http://schemas.microsoft.com/office/drawing/2014/main" val="20002"/>
                    </a:ext>
                  </a:extLst>
                </a:gridCol>
                <a:gridCol w="2006353">
                  <a:extLst>
                    <a:ext uri="{9D8B030D-6E8A-4147-A177-3AD203B41FA5}">
                      <a16:colId xmlns:a16="http://schemas.microsoft.com/office/drawing/2014/main" val="20003"/>
                    </a:ext>
                  </a:extLst>
                </a:gridCol>
              </a:tblGrid>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MS PGothic" pitchFamily="34" charset="-128"/>
                        </a:rPr>
                        <a:t>ВИДЫ правонарушений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Субъекты ответственности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Размер штрафа, рублей</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Основание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06450">
                <a:tc>
                  <a:txBody>
                    <a:bodyPr/>
                    <a:lstStyle/>
                    <a:p>
                      <a:r>
                        <a:rPr lang="ru-RU" sz="1400" dirty="0">
                          <a:solidFill>
                            <a:srgbClr val="000000"/>
                          </a:solidFill>
                          <a:latin typeface="+mn-lt"/>
                        </a:rPr>
                        <a:t>Непредставление или несвоевременное представление в орган, уполномоченный на осуществление контроля в сфере закупок товаров, работ, услуг для обеспечения государственных и муниципальных нужд, </a:t>
                      </a:r>
                      <a:r>
                        <a:rPr lang="ru-RU" sz="1400" b="0" dirty="0">
                          <a:solidFill>
                            <a:schemeClr val="tx1"/>
                          </a:solidFill>
                          <a:latin typeface="+mn-lt"/>
                        </a:rPr>
                        <a:t>орган внутреннего государственного (муниципального) финансового контроля </a:t>
                      </a:r>
                      <a:r>
                        <a:rPr lang="ru-RU" sz="1400" dirty="0">
                          <a:solidFill>
                            <a:srgbClr val="000000"/>
                          </a:solidFill>
                          <a:latin typeface="+mn-lt"/>
                        </a:rPr>
                        <a:t>информации и документов, если представление таких информации и документов является обязательным в соответствии с законодательством Российской Федерации о контрактной системе в сфере закупок, либо представление заведомо недостоверных информации и документов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Должностные лица, юр. лица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15 000</a:t>
                      </a: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 (для должностных лиц) </a:t>
                      </a:r>
                    </a:p>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endParaRP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100 000 </a:t>
                      </a: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(для юр. лиц)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   ч. 1  ст. 19.7.2 КоАП</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8FD4CE-1883-62E2-8DC6-EC06823DD868}"/>
              </a:ext>
            </a:extLst>
          </p:cNvPr>
          <p:cNvSpPr>
            <a:spLocks noGrp="1"/>
          </p:cNvSpPr>
          <p:nvPr>
            <p:ph type="title"/>
          </p:nvPr>
        </p:nvSpPr>
        <p:spPr>
          <a:xfrm>
            <a:off x="1981200" y="1"/>
            <a:ext cx="8229600" cy="620713"/>
          </a:xfrm>
        </p:spPr>
        <p:txBody>
          <a:bodyPr/>
          <a:lstStyle/>
          <a:p>
            <a:pPr>
              <a:defRPr/>
            </a:pPr>
            <a:r>
              <a:rPr lang="ru-RU" sz="2000" b="1">
                <a:solidFill>
                  <a:schemeClr val="tx1"/>
                </a:solidFill>
                <a:effectLst>
                  <a:outerShdw blurRad="38100" dist="38100" dir="2700000" algn="tl">
                    <a:srgbClr val="C0C0C0"/>
                  </a:outerShdw>
                </a:effectLst>
                <a:cs typeface="Arial" pitchFamily="34" charset="0"/>
              </a:rPr>
              <a:t>Штрафы за административные правонарушения</a:t>
            </a:r>
            <a:br>
              <a:rPr lang="ru-RU" sz="2000" b="1">
                <a:solidFill>
                  <a:schemeClr val="tx1"/>
                </a:solidFill>
                <a:effectLst>
                  <a:outerShdw blurRad="38100" dist="38100" dir="2700000" algn="tl">
                    <a:srgbClr val="C0C0C0"/>
                  </a:outerShdw>
                </a:effectLst>
                <a:cs typeface="Arial" pitchFamily="34" charset="0"/>
              </a:rPr>
            </a:br>
            <a:r>
              <a:rPr lang="ru-RU" sz="2000" b="1">
                <a:solidFill>
                  <a:schemeClr val="tx1"/>
                </a:solidFill>
                <a:effectLst>
                  <a:outerShdw blurRad="38100" dist="38100" dir="2700000" algn="tl">
                    <a:srgbClr val="C0C0C0"/>
                  </a:outerShdw>
                </a:effectLst>
                <a:cs typeface="Arial" pitchFamily="34" charset="0"/>
              </a:rPr>
              <a:t>в сфере закупок </a:t>
            </a:r>
          </a:p>
        </p:txBody>
      </p:sp>
      <p:graphicFrame>
        <p:nvGraphicFramePr>
          <p:cNvPr id="47140" name="Group 36">
            <a:extLst>
              <a:ext uri="{FF2B5EF4-FFF2-40B4-BE49-F238E27FC236}">
                <a16:creationId xmlns:a16="http://schemas.microsoft.com/office/drawing/2014/main" id="{EA86D0BB-9B9B-614C-B715-3CC9EE412C6C}"/>
              </a:ext>
            </a:extLst>
          </p:cNvPr>
          <p:cNvGraphicFramePr>
            <a:graphicFrameLocks noGrp="1"/>
          </p:cNvGraphicFramePr>
          <p:nvPr>
            <p:ph idx="1"/>
          </p:nvPr>
        </p:nvGraphicFramePr>
        <p:xfrm>
          <a:off x="838900" y="1176294"/>
          <a:ext cx="10695964" cy="3935730"/>
        </p:xfrm>
        <a:graphic>
          <a:graphicData uri="http://schemas.openxmlformats.org/drawingml/2006/table">
            <a:tbl>
              <a:tblPr/>
              <a:tblGrid>
                <a:gridCol w="4545245">
                  <a:extLst>
                    <a:ext uri="{9D8B030D-6E8A-4147-A177-3AD203B41FA5}">
                      <a16:colId xmlns:a16="http://schemas.microsoft.com/office/drawing/2014/main" val="20000"/>
                    </a:ext>
                  </a:extLst>
                </a:gridCol>
                <a:gridCol w="1897499">
                  <a:extLst>
                    <a:ext uri="{9D8B030D-6E8A-4147-A177-3AD203B41FA5}">
                      <a16:colId xmlns:a16="http://schemas.microsoft.com/office/drawing/2014/main" val="20001"/>
                    </a:ext>
                  </a:extLst>
                </a:gridCol>
                <a:gridCol w="2246867">
                  <a:extLst>
                    <a:ext uri="{9D8B030D-6E8A-4147-A177-3AD203B41FA5}">
                      <a16:colId xmlns:a16="http://schemas.microsoft.com/office/drawing/2014/main" val="20002"/>
                    </a:ext>
                  </a:extLst>
                </a:gridCol>
                <a:gridCol w="2006353">
                  <a:extLst>
                    <a:ext uri="{9D8B030D-6E8A-4147-A177-3AD203B41FA5}">
                      <a16:colId xmlns:a16="http://schemas.microsoft.com/office/drawing/2014/main" val="20003"/>
                    </a:ext>
                  </a:extLst>
                </a:gridCol>
              </a:tblGrid>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MS PGothic" pitchFamily="34" charset="-128"/>
                        </a:rPr>
                        <a:t>ВИДЫ правонарушений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Субъекты ответственности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Размер штрафа, рублей</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MS PGothic" pitchFamily="34" charset="-128"/>
                        </a:rPr>
                        <a:t>Основание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06450">
                <a:tc>
                  <a:txBody>
                    <a:bodyPr/>
                    <a:lstStyle/>
                    <a:p>
                      <a:r>
                        <a:rPr lang="ru-RU" sz="1400" dirty="0">
                          <a:solidFill>
                            <a:srgbClr val="000000"/>
                          </a:solidFill>
                          <a:latin typeface="+mn-lt"/>
                        </a:rPr>
                        <a:t>Непредставление или несвоевременное представление в федеральный орган исполнительной власти, осуществляющий функции по контролю и надзору в сфере государственного оборонного заказа, информации и документов, если представление таких информации и документов является обязательным в соответствии с законодательством Российской Федерации в сфере государственного оборонного заказа, в том числе непредставление или несвоевременное представление информации и документов по требованию указанного органа, либо представление заведомо недостоверных информации и документов</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Должностные лица, юр. лица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15 000</a:t>
                      </a: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 (для должностных лиц) </a:t>
                      </a:r>
                    </a:p>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endParaRP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 от 100 000 до </a:t>
                      </a:r>
                      <a:b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b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500 000</a:t>
                      </a:r>
                    </a:p>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(для юр. лиц)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MS PGothic" pitchFamily="34" charset="-128"/>
                          <a:cs typeface="Times New Roman" pitchFamily="18" charset="0"/>
                        </a:rPr>
                        <a:t>   ч. 2  ст. 19.7.2 КоАП</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379515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a:xfrm>
            <a:off x="506413" y="375000"/>
            <a:ext cx="10972800" cy="1143000"/>
          </a:xfrm>
        </p:spPr>
        <p:txBody>
          <a:bodyPr/>
          <a:lstStyle/>
          <a:p>
            <a:pPr eaLnBrk="1" hangingPunct="1"/>
            <a:r>
              <a:rPr lang="ru-RU" altLang="ru-RU" dirty="0">
                <a:solidFill>
                  <a:schemeClr val="accent2"/>
                </a:solidFill>
              </a:rPr>
              <a:t>Благодарю за внимание!</a:t>
            </a:r>
          </a:p>
        </p:txBody>
      </p:sp>
      <p:sp>
        <p:nvSpPr>
          <p:cNvPr id="220163" name="Rectangle 3"/>
          <p:cNvSpPr>
            <a:spLocks noGrp="1" noChangeArrowheads="1"/>
          </p:cNvSpPr>
          <p:nvPr>
            <p:ph type="body" idx="4294967295"/>
          </p:nvPr>
        </p:nvSpPr>
        <p:spPr>
          <a:xfrm>
            <a:off x="506413" y="1613016"/>
            <a:ext cx="10972800" cy="4525963"/>
          </a:xfrm>
        </p:spPr>
        <p:txBody>
          <a:bodyPr/>
          <a:lstStyle/>
          <a:p>
            <a:pPr algn="ctr" eaLnBrk="1" hangingPunct="1">
              <a:buFontTx/>
              <a:buNone/>
            </a:pPr>
            <a:endParaRPr lang="ru-RU" altLang="ru-RU" dirty="0">
              <a:solidFill>
                <a:srgbClr val="A50021"/>
              </a:solidFill>
            </a:endParaRPr>
          </a:p>
          <a:p>
            <a:pPr algn="ctr" eaLnBrk="1" hangingPunct="1">
              <a:buFontTx/>
              <a:buNone/>
            </a:pPr>
            <a:r>
              <a:rPr lang="ru-RU" altLang="ru-RU" dirty="0">
                <a:solidFill>
                  <a:srgbClr val="A50021"/>
                </a:solidFill>
              </a:rPr>
              <a:t>Трефилова Татьяна Николаевна  - </a:t>
            </a:r>
          </a:p>
          <a:p>
            <a:pPr algn="ctr" eaLnBrk="1" hangingPunct="1">
              <a:buFontTx/>
              <a:buNone/>
            </a:pPr>
            <a:endParaRPr lang="ru-RU" altLang="ru-RU" dirty="0">
              <a:solidFill>
                <a:srgbClr val="A50021"/>
              </a:solidFill>
            </a:endParaRPr>
          </a:p>
          <a:p>
            <a:pPr algn="ctr" eaLnBrk="1" hangingPunct="1">
              <a:buFontTx/>
              <a:buNone/>
            </a:pPr>
            <a:r>
              <a:rPr lang="en-US" altLang="ru-RU" dirty="0">
                <a:solidFill>
                  <a:srgbClr val="A50021"/>
                </a:solidFill>
                <a:hlinkClick r:id="rId2"/>
              </a:rPr>
              <a:t>igzgos@gmail.com</a:t>
            </a:r>
            <a:endParaRPr lang="ru-RU" altLang="ru-RU" dirty="0">
              <a:solidFill>
                <a:srgbClr val="A50021"/>
              </a:solidFill>
            </a:endParaRPr>
          </a:p>
          <a:p>
            <a:pPr algn="ctr" eaLnBrk="1" hangingPunct="1">
              <a:buFontTx/>
              <a:buNone/>
            </a:pPr>
            <a:r>
              <a:rPr lang="ru-RU" altLang="ru-RU">
                <a:solidFill>
                  <a:srgbClr val="A50021"/>
                </a:solidFill>
              </a:rPr>
              <a:t> </a:t>
            </a:r>
            <a:endParaRPr lang="ru-RU" altLang="ru-RU" dirty="0">
              <a:solidFill>
                <a:srgbClr val="A50021"/>
              </a:solidFill>
            </a:endParaRPr>
          </a:p>
        </p:txBody>
      </p:sp>
    </p:spTree>
    <p:extLst>
      <p:ext uri="{BB962C8B-B14F-4D97-AF65-F5344CB8AC3E}">
        <p14:creationId xmlns:p14="http://schemas.microsoft.com/office/powerpoint/2010/main" val="3949446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AA3B8-62DA-8276-491F-4ADCFDA6E6E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55C75C-C36E-8CBA-742E-78265B7E87CB}"/>
              </a:ext>
            </a:extLst>
          </p:cNvPr>
          <p:cNvSpPr>
            <a:spLocks noGrp="1"/>
          </p:cNvSpPr>
          <p:nvPr>
            <p:ph type="title"/>
          </p:nvPr>
        </p:nvSpPr>
        <p:spPr>
          <a:xfrm>
            <a:off x="266330" y="0"/>
            <a:ext cx="11526175" cy="398355"/>
          </a:xfrm>
        </p:spPr>
        <p:txBody>
          <a:bodyPr>
            <a:noAutofit/>
          </a:bodyPr>
          <a:lstStyle/>
          <a:p>
            <a:r>
              <a:rPr lang="ru-RU" sz="1800" b="1" dirty="0"/>
              <a:t>Апелляционное постановление Белгородского областного суда от 21 октября 2024 г. по делу N 22-1190/2024 (2 из 6)</a:t>
            </a:r>
            <a:endParaRPr lang="ru-RU" sz="1800" b="1" dirty="0">
              <a:solidFill>
                <a:srgbClr val="FF0000"/>
              </a:solidFill>
            </a:endParaRPr>
          </a:p>
        </p:txBody>
      </p:sp>
      <p:sp>
        <p:nvSpPr>
          <p:cNvPr id="3" name="Объект 2">
            <a:extLst>
              <a:ext uri="{FF2B5EF4-FFF2-40B4-BE49-F238E27FC236}">
                <a16:creationId xmlns:a16="http://schemas.microsoft.com/office/drawing/2014/main" id="{1AFC1BA5-08DC-2396-FE2C-0C66D5E59281}"/>
              </a:ext>
            </a:extLst>
          </p:cNvPr>
          <p:cNvSpPr>
            <a:spLocks noGrp="1"/>
          </p:cNvSpPr>
          <p:nvPr>
            <p:ph idx="1"/>
          </p:nvPr>
        </p:nvSpPr>
        <p:spPr>
          <a:xfrm>
            <a:off x="464599" y="398355"/>
            <a:ext cx="11327906" cy="6313162"/>
          </a:xfrm>
        </p:spPr>
        <p:txBody>
          <a:bodyPr>
            <a:noAutofit/>
          </a:bodyPr>
          <a:lstStyle/>
          <a:p>
            <a:pPr algn="just">
              <a:lnSpc>
                <a:spcPct val="100000"/>
              </a:lnSpc>
              <a:spcBef>
                <a:spcPts val="600"/>
              </a:spcBef>
            </a:pPr>
            <a:r>
              <a:rPr lang="ru-RU" sz="1600" dirty="0"/>
              <a:t>Оспаривает вывод о том, что он неправомерно организовал отмену результатов закупочной сессии от 11 февраля 2022 года. Полагает, что ст. 36 Федерального закона N44-ФЗ, определяющая порядок отмены состоявшихся закупок, не содержит обязанность заказчика, каковым он являлся, аргументировать причину отмены закупок, помимо соблюдения срока осуществления отмены; в соответствии с подпунктом 8 пункта 7.1 Регламента функционирования ЕАТ "Березка", закупочная сессия может быть отменена заказчиком до окончания подачи предложений. </a:t>
            </a:r>
          </a:p>
          <a:p>
            <a:pPr algn="just">
              <a:lnSpc>
                <a:spcPct val="100000"/>
              </a:lnSpc>
              <a:spcBef>
                <a:spcPts val="600"/>
              </a:spcBef>
            </a:pPr>
            <a:r>
              <a:rPr lang="ru-RU" sz="1600" dirty="0"/>
              <a:t>Оспаривает показания свидетеля Свидетель N1 о том, что дал ей поручение отменить закупку, проведенную 11 февраля 2022 года, по любым причинам и полагает, что его доводы подтверждают свидетели ФИО10, ФИО11 и видеозапись, полученная в ходе ОРМ. </a:t>
            </a:r>
          </a:p>
          <a:p>
            <a:pPr algn="just">
              <a:lnSpc>
                <a:spcPct val="100000"/>
              </a:lnSpc>
              <a:spcBef>
                <a:spcPts val="600"/>
              </a:spcBef>
            </a:pPr>
            <a:r>
              <a:rPr lang="ru-RU" sz="1600" dirty="0"/>
              <a:t>Сообщает, что он установил ошибку в закупке относительно метода определения максимальной цены контракта в виде не прикрепления файла расчета такой цены, что является нарушением административного законодательства; из-за не составления Итогового протокола закупочной сессии от 11.02.2022 года, ФИО31 не признавалось победителем и у неё не возникло право на заключение государственного контракта.</a:t>
            </a:r>
          </a:p>
          <a:p>
            <a:pPr algn="just">
              <a:lnSpc>
                <a:spcPct val="100000"/>
              </a:lnSpc>
              <a:spcBef>
                <a:spcPts val="600"/>
              </a:spcBef>
            </a:pPr>
            <a:r>
              <a:rPr lang="ru-RU" sz="1600" dirty="0"/>
              <a:t>Ссылается на показания свидетеля ФИО12 и приводит доводы об отсутствии у него личной заинтересованности в предоставлении преимуществ, обеспечивающих ФИО32 более выгодными условиями в деятельности по реализации арестованного движимого имущества на территории Белгородской области, поскольку указанное Общество ранее оказывало Росимуществу услуги в реализации имущества; затяжка с реализацией могла бы повлечь приостановку. </a:t>
            </a:r>
          </a:p>
          <a:p>
            <a:pPr algn="just">
              <a:lnSpc>
                <a:spcPct val="100000"/>
              </a:lnSpc>
              <a:spcBef>
                <a:spcPts val="600"/>
              </a:spcBef>
            </a:pPr>
            <a:r>
              <a:rPr lang="ru-RU" sz="1600" dirty="0"/>
              <a:t>Приводит доводы о наличии сомнений в добросовестном исполнении ФИО31 требований закона, поскольку это Общество зарегистрировано в Томской области, имело уставной капитал в размере 10 000 рублей, то есть не имело достаточных финансовых ресурсов. </a:t>
            </a:r>
          </a:p>
          <a:p>
            <a:pPr algn="just">
              <a:lnSpc>
                <a:spcPct val="100000"/>
              </a:lnSpc>
              <a:spcBef>
                <a:spcPts val="600"/>
              </a:spcBef>
            </a:pPr>
            <a:r>
              <a:rPr lang="ru-RU" sz="1600" dirty="0"/>
              <a:t>Высказывает мнение о том, что закупка у единственного поставщика предоставляет собой право заказчика заключить прямой договор с любым хозяйствующим субъектом на любых условиях, исходя из своей потребности; торговая площадка является лишь механизмом поиска единственного поставщика и позволяет выбрать наиболее выгодную услугу; закупки, осуществляемые на основании п.4 ч.1 ст.93 Федерального закона N44-ФЗ на сумму, не превышающую 600 000 рублей, являются заведомо не конкурентными. </a:t>
            </a:r>
          </a:p>
          <a:p>
            <a:pPr algn="just">
              <a:lnSpc>
                <a:spcPct val="100000"/>
              </a:lnSpc>
              <a:spcBef>
                <a:spcPts val="600"/>
              </a:spcBef>
            </a:pPr>
            <a:endParaRPr lang="ru-RU" sz="1600" dirty="0"/>
          </a:p>
          <a:p>
            <a:pPr algn="just">
              <a:lnSpc>
                <a:spcPct val="100000"/>
              </a:lnSpc>
              <a:spcBef>
                <a:spcPts val="600"/>
              </a:spcBef>
            </a:pPr>
            <a:endParaRPr lang="ru-RU" sz="1600" dirty="0"/>
          </a:p>
        </p:txBody>
      </p:sp>
    </p:spTree>
    <p:extLst>
      <p:ext uri="{BB962C8B-B14F-4D97-AF65-F5344CB8AC3E}">
        <p14:creationId xmlns:p14="http://schemas.microsoft.com/office/powerpoint/2010/main" val="272282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A4F8A-CEF5-A04C-1D5A-5A735B6D101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89FBDD-C224-ABE3-4B48-B6EBF16800E9}"/>
              </a:ext>
            </a:extLst>
          </p:cNvPr>
          <p:cNvSpPr>
            <a:spLocks noGrp="1"/>
          </p:cNvSpPr>
          <p:nvPr>
            <p:ph type="title"/>
          </p:nvPr>
        </p:nvSpPr>
        <p:spPr>
          <a:xfrm>
            <a:off x="310718" y="0"/>
            <a:ext cx="11718525" cy="398355"/>
          </a:xfrm>
        </p:spPr>
        <p:txBody>
          <a:bodyPr>
            <a:noAutofit/>
          </a:bodyPr>
          <a:lstStyle/>
          <a:p>
            <a:r>
              <a:rPr lang="ru-RU" sz="1800" b="1" dirty="0"/>
              <a:t>Апелляционное постановление Белгородского областного суда от 21 октября 2024 г. по делу N 22-1190/2024 (3 из 6)</a:t>
            </a:r>
            <a:endParaRPr lang="ru-RU" sz="1800" b="1" dirty="0">
              <a:solidFill>
                <a:srgbClr val="FF0000"/>
              </a:solidFill>
            </a:endParaRPr>
          </a:p>
        </p:txBody>
      </p:sp>
      <p:sp>
        <p:nvSpPr>
          <p:cNvPr id="3" name="Объект 2">
            <a:extLst>
              <a:ext uri="{FF2B5EF4-FFF2-40B4-BE49-F238E27FC236}">
                <a16:creationId xmlns:a16="http://schemas.microsoft.com/office/drawing/2014/main" id="{79D2D475-85DC-E889-4228-4E114345A8DD}"/>
              </a:ext>
            </a:extLst>
          </p:cNvPr>
          <p:cNvSpPr>
            <a:spLocks noGrp="1"/>
          </p:cNvSpPr>
          <p:nvPr>
            <p:ph idx="1"/>
          </p:nvPr>
        </p:nvSpPr>
        <p:spPr>
          <a:xfrm>
            <a:off x="464599" y="544838"/>
            <a:ext cx="11327906" cy="6313162"/>
          </a:xfrm>
        </p:spPr>
        <p:txBody>
          <a:bodyPr>
            <a:noAutofit/>
          </a:bodyPr>
          <a:lstStyle/>
          <a:p>
            <a:pPr algn="just">
              <a:lnSpc>
                <a:spcPct val="100000"/>
              </a:lnSpc>
              <a:spcBef>
                <a:spcPts val="600"/>
              </a:spcBef>
            </a:pPr>
            <a:r>
              <a:rPr lang="ru-RU" sz="1600" dirty="0"/>
              <a:t>Считает, что способ закупки по услугам по реализации арестованного имущества у единственного поставщика выбран законно и обоснованно путем проведения электронного аукциона; регламент ЕАТ "Березка" не является нормативно-правовым актом о контрактной системе в сфере закупок. </a:t>
            </a:r>
          </a:p>
          <a:p>
            <a:pPr algn="just">
              <a:lnSpc>
                <a:spcPct val="100000"/>
              </a:lnSpc>
              <a:spcBef>
                <a:spcPts val="600"/>
              </a:spcBef>
            </a:pPr>
            <a:r>
              <a:rPr lang="ru-RU" sz="1600" dirty="0"/>
              <a:t>Ссылается на постановление Пленума Верховного Суда РФ от 19.10.2009 года о том, что если Уголовный кодекс содержит специальный состав преступления, то ответственность за деяние, подпадающее под признаки преступления, предусмотренного ст. ст. 285, 286 УК РФ, наступает по специальному составу, то есть, по настоящему делу по ст. 200.4 УК РФ; ограничение конкуренции должностным лицом не может повлечь привлечение его к ответственности по ст. 286 УК РФ, </a:t>
            </a:r>
            <a:r>
              <a:rPr lang="ru-RU" sz="1600" b="1" dirty="0"/>
              <a:t>так как существует специальная норма - ст. 178 ч.2 п. "а" УК РФ</a:t>
            </a:r>
            <a:r>
              <a:rPr lang="ru-RU" sz="1600" dirty="0"/>
              <a:t>; однако для данной статьи необходимо установить получение виновным дохода в размере свыше 10 миллионов рублей, что исключается по настоящему делу; за нарушение закона о конкуренции предусмотрена исключительно административная ответственность; нарушение порядка заключения </a:t>
            </a:r>
            <a:r>
              <a:rPr lang="ru-RU" sz="1600" dirty="0" err="1"/>
              <a:t>гос.контракта</a:t>
            </a:r>
            <a:r>
              <a:rPr lang="ru-RU" sz="1600" dirty="0"/>
              <a:t> с единственным поставщиком, в том числе путем использования ЕАТ "Березка", исключает в его действиях состава преступления, предусмотренного ст. 286 УК РФ.</a:t>
            </a:r>
          </a:p>
          <a:p>
            <a:pPr algn="just">
              <a:lnSpc>
                <a:spcPct val="100000"/>
              </a:lnSpc>
              <a:spcBef>
                <a:spcPts val="600"/>
              </a:spcBef>
            </a:pPr>
            <a:r>
              <a:rPr lang="ru-RU" sz="1600" dirty="0"/>
              <a:t>Полагает, что для оценки существенности вреда, как обязательной части состава преступления, необходимо учитывать степень отрицательного влияния противоправного поведения на нормальную работу организации, характер и размер понесенного ею материального ущерба, число потерпевших граждан, тяжесть причиненного им физического, морального или имущественного вреда. </a:t>
            </a:r>
          </a:p>
          <a:p>
            <a:pPr algn="just">
              <a:lnSpc>
                <a:spcPct val="100000"/>
              </a:lnSpc>
              <a:spcBef>
                <a:spcPts val="600"/>
              </a:spcBef>
            </a:pPr>
            <a:r>
              <a:rPr lang="ru-RU" sz="1600" dirty="0"/>
              <a:t>Обращает внимание, что ФИО31 не представило доказательств наступления неблагоприятных последствий, нанесения материального ущерба; суд не дал оценки его доводам об отсутствии существенного ущерба для ФИО31. Не доказано наличие существенного нарушения охраняемых законом интересов государства, выразившихся в нарушении единой государственной политики, направленной на создание равных условий для обеспечения конкуренции между участниками закупок, а также в подрыве авторитета государственной власти, дискредитации Федерального агентства по управлению госимуществом, как Федерального органа исполнительной власти; указанные в обвинительном заключении нарушения прав потерпевших не являются существенными, что исключает наличие состава преступления. </a:t>
            </a:r>
          </a:p>
        </p:txBody>
      </p:sp>
    </p:spTree>
    <p:extLst>
      <p:ext uri="{BB962C8B-B14F-4D97-AF65-F5344CB8AC3E}">
        <p14:creationId xmlns:p14="http://schemas.microsoft.com/office/powerpoint/2010/main" val="361156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E3308-BE83-C3BE-BCCA-B11D2E6AAAA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8D4007-FA9D-6E47-8927-9AAAF96A51F7}"/>
              </a:ext>
            </a:extLst>
          </p:cNvPr>
          <p:cNvSpPr>
            <a:spLocks noGrp="1"/>
          </p:cNvSpPr>
          <p:nvPr>
            <p:ph type="title"/>
          </p:nvPr>
        </p:nvSpPr>
        <p:spPr>
          <a:xfrm>
            <a:off x="204186" y="0"/>
            <a:ext cx="11588319" cy="398355"/>
          </a:xfrm>
        </p:spPr>
        <p:txBody>
          <a:bodyPr>
            <a:noAutofit/>
          </a:bodyPr>
          <a:lstStyle/>
          <a:p>
            <a:r>
              <a:rPr lang="ru-RU" sz="1800" b="1" dirty="0"/>
              <a:t>Апелляционное постановление Белгородского областного суда от 21 октября 2024 г. по делу N 22-1190/2024 (4 из 6)</a:t>
            </a:r>
            <a:endParaRPr lang="ru-RU" sz="1800" b="1" dirty="0">
              <a:solidFill>
                <a:srgbClr val="FF0000"/>
              </a:solidFill>
            </a:endParaRPr>
          </a:p>
        </p:txBody>
      </p:sp>
      <p:sp>
        <p:nvSpPr>
          <p:cNvPr id="3" name="Объект 2">
            <a:extLst>
              <a:ext uri="{FF2B5EF4-FFF2-40B4-BE49-F238E27FC236}">
                <a16:creationId xmlns:a16="http://schemas.microsoft.com/office/drawing/2014/main" id="{6A38C5EE-1E47-A7BA-4DD3-C28EDFD29ABD}"/>
              </a:ext>
            </a:extLst>
          </p:cNvPr>
          <p:cNvSpPr>
            <a:spLocks noGrp="1"/>
          </p:cNvSpPr>
          <p:nvPr>
            <p:ph idx="1"/>
          </p:nvPr>
        </p:nvSpPr>
        <p:spPr>
          <a:xfrm>
            <a:off x="464599" y="544838"/>
            <a:ext cx="11327906" cy="6313162"/>
          </a:xfrm>
        </p:spPr>
        <p:txBody>
          <a:bodyPr>
            <a:noAutofit/>
          </a:bodyPr>
          <a:lstStyle/>
          <a:p>
            <a:pPr algn="just">
              <a:lnSpc>
                <a:spcPct val="100000"/>
              </a:lnSpc>
              <a:spcBef>
                <a:spcPts val="600"/>
              </a:spcBef>
            </a:pPr>
            <a:r>
              <a:rPr lang="ru-RU" sz="1600" dirty="0"/>
              <a:t>В судебном заседании Коптев не отрицал, что являясь начальником отдела реализации арестованного, конфискованного и иного имущества, обращенного в собственность государства МТУ Росимущества в Курской и Белгородской областях, организовал 11 февраля 2022 года торги на закупку услуг по продаже конфискованного имущества, обращенного в собственность государства, в количестве 75 позиций, по которому первым подало заявку ФИО31 с наименьшей ценой; отменил эти торги и организовал новых торги с той же целью, победителем которого признано ФИО32 под руководством его знакомого ФИО12, который был заранее уведомлен о предстоящих торгах. </a:t>
            </a:r>
          </a:p>
          <a:p>
            <a:pPr algn="just">
              <a:lnSpc>
                <a:spcPct val="100000"/>
              </a:lnSpc>
              <a:spcBef>
                <a:spcPts val="600"/>
              </a:spcBef>
            </a:pPr>
            <a:r>
              <a:rPr lang="ru-RU" sz="1600" dirty="0"/>
              <a:t>При этом, осужденный утверждал, что первичные торги были отменены в связи с выявленной ошибкой в методе определения максимальной цены контракта, то есть на законных основаниях; закон не запрещает его уведомлять организации либо конкретных лиц о предстоящих торгах, поскольку эта информация публикуется в электронном виде и доступна гражданам и организациям; отмена результатов первой закупочной сессии ни кому ущерба не принесла; при организации второй закупочной сессии он никаких личных либо корыстных целей не преследовал.</a:t>
            </a:r>
          </a:p>
          <a:p>
            <a:pPr marL="0" indent="0" algn="just">
              <a:lnSpc>
                <a:spcPct val="100000"/>
              </a:lnSpc>
              <a:spcBef>
                <a:spcPts val="600"/>
              </a:spcBef>
              <a:buNone/>
            </a:pPr>
            <a:endParaRPr lang="ru-RU" sz="1600" dirty="0"/>
          </a:p>
          <a:p>
            <a:pPr marL="0" indent="0" algn="just">
              <a:lnSpc>
                <a:spcPct val="100000"/>
              </a:lnSpc>
              <a:spcBef>
                <a:spcPts val="600"/>
              </a:spcBef>
              <a:buNone/>
            </a:pPr>
            <a:r>
              <a:rPr lang="ru-RU" sz="1600" dirty="0"/>
              <a:t>Несмотря на занятую позицию, </a:t>
            </a:r>
            <a:r>
              <a:rPr lang="ru-RU" sz="1600" dirty="0">
                <a:solidFill>
                  <a:srgbClr val="FF0000"/>
                </a:solidFill>
              </a:rPr>
              <a:t>вина Коптева доказана </a:t>
            </a:r>
            <a:r>
              <a:rPr lang="ru-RU" sz="1600" dirty="0"/>
              <a:t>показаниями потерпевших, свидетелей, заключениями экспертов, материалами ОРМ, другими письменными доказательствами по делу.</a:t>
            </a:r>
          </a:p>
          <a:p>
            <a:pPr marL="0" indent="0" algn="just">
              <a:lnSpc>
                <a:spcPct val="100000"/>
              </a:lnSpc>
              <a:spcBef>
                <a:spcPts val="600"/>
              </a:spcBef>
              <a:buNone/>
            </a:pPr>
            <a:r>
              <a:rPr lang="ru-RU" sz="1600" dirty="0"/>
              <a:t>Вопреки доводам осужденного, Федеральный закон N44-ФЗ предусматривает создание равных условий для обеспечения конкуренции между участниками закупок путем применения контрактной системы закупок, право заинтересованных лиц стать поставщиком в сфере закупок, соблюдение принципов добросовестной ценовой и неценовой конкуренции между участниками закупок в целях выявления лучших условий оказания услуг; запрещает совершение заказчиком, участником закупок любых действий, противоречащих Закону о контрактной системе, которые могут привести к ограничению конкуренции и необоснованному ограничению числа участников закупки.</a:t>
            </a:r>
          </a:p>
          <a:p>
            <a:pPr marL="0" indent="0" algn="just">
              <a:lnSpc>
                <a:spcPct val="100000"/>
              </a:lnSpc>
              <a:spcBef>
                <a:spcPts val="600"/>
              </a:spcBef>
              <a:buNone/>
            </a:pPr>
            <a:r>
              <a:rPr lang="ru-RU" sz="1600" dirty="0"/>
              <a:t>С учетом вышеизложенных требований закона, суд сделал правильный вывод о том, что действия Коптева, связанные с сообщением директору ФИО32 ФИО12 информации о дате и времени закупочной сессии, заведомо создало этому лицу преимущества и преференции для заключения контракта и привело к ограничению конкуренции других лиц.</a:t>
            </a:r>
          </a:p>
          <a:p>
            <a:pPr marL="0" indent="0" algn="just">
              <a:lnSpc>
                <a:spcPct val="100000"/>
              </a:lnSpc>
              <a:spcBef>
                <a:spcPts val="600"/>
              </a:spcBef>
              <a:buNone/>
            </a:pPr>
            <a:endParaRPr lang="ru-RU" sz="1600" dirty="0"/>
          </a:p>
          <a:p>
            <a:pPr marL="0" indent="0" algn="just">
              <a:lnSpc>
                <a:spcPct val="100000"/>
              </a:lnSpc>
              <a:spcBef>
                <a:spcPts val="600"/>
              </a:spcBef>
              <a:buNone/>
            </a:pPr>
            <a:endParaRPr lang="ru-RU" sz="1600" dirty="0"/>
          </a:p>
        </p:txBody>
      </p:sp>
    </p:spTree>
    <p:extLst>
      <p:ext uri="{BB962C8B-B14F-4D97-AF65-F5344CB8AC3E}">
        <p14:creationId xmlns:p14="http://schemas.microsoft.com/office/powerpoint/2010/main" val="206883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01970-2A52-0D52-3D21-B724E4EB6A1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82CBF8-14D4-1419-D57E-695037CF2026}"/>
              </a:ext>
            </a:extLst>
          </p:cNvPr>
          <p:cNvSpPr>
            <a:spLocks noGrp="1"/>
          </p:cNvSpPr>
          <p:nvPr>
            <p:ph type="title"/>
          </p:nvPr>
        </p:nvSpPr>
        <p:spPr>
          <a:xfrm>
            <a:off x="195310" y="0"/>
            <a:ext cx="11597196" cy="398355"/>
          </a:xfrm>
        </p:spPr>
        <p:txBody>
          <a:bodyPr>
            <a:noAutofit/>
          </a:bodyPr>
          <a:lstStyle/>
          <a:p>
            <a:r>
              <a:rPr lang="ru-RU" sz="1800" b="1" dirty="0"/>
              <a:t>Апелляционное постановление Белгородского областного суда от 21 октября 2024 г. по делу N 22-1190/2024 (5 из 6)</a:t>
            </a:r>
            <a:endParaRPr lang="ru-RU" sz="1800" b="1" dirty="0">
              <a:solidFill>
                <a:srgbClr val="FF0000"/>
              </a:solidFill>
            </a:endParaRPr>
          </a:p>
        </p:txBody>
      </p:sp>
      <p:sp>
        <p:nvSpPr>
          <p:cNvPr id="3" name="Объект 2">
            <a:extLst>
              <a:ext uri="{FF2B5EF4-FFF2-40B4-BE49-F238E27FC236}">
                <a16:creationId xmlns:a16="http://schemas.microsoft.com/office/drawing/2014/main" id="{455873C6-CB10-0292-AA27-81D4F94EAB36}"/>
              </a:ext>
            </a:extLst>
          </p:cNvPr>
          <p:cNvSpPr>
            <a:spLocks noGrp="1"/>
          </p:cNvSpPr>
          <p:nvPr>
            <p:ph idx="1"/>
          </p:nvPr>
        </p:nvSpPr>
        <p:spPr>
          <a:xfrm>
            <a:off x="464599" y="398355"/>
            <a:ext cx="11327906" cy="6313162"/>
          </a:xfrm>
        </p:spPr>
        <p:txBody>
          <a:bodyPr>
            <a:noAutofit/>
          </a:bodyPr>
          <a:lstStyle/>
          <a:p>
            <a:pPr algn="just">
              <a:lnSpc>
                <a:spcPct val="100000"/>
              </a:lnSpc>
              <a:spcBef>
                <a:spcPts val="600"/>
              </a:spcBef>
            </a:pPr>
            <a:r>
              <a:rPr lang="ru-RU" sz="1600" dirty="0"/>
              <a:t>Данный вывод также подтверждается показаниями свидетелей Свидетель N3 и ФИО14, работавших "данные изъяты", сообщивших суду, что разглашение сотрудником Росимущества сведений о предстоящей закупочной сессии является не допустимым; с целью исключения дискриминации участников торгов, создания потенциальным участникам равных условий заявка подавалась через ЕАТ "Березка"; учитывая, что размещение информации осуществлялось в период от одного часа до нескольких часов, наличие предварительной информации об этом давало осведомленному лицу преференцию.</a:t>
            </a:r>
          </a:p>
          <a:p>
            <a:pPr algn="just">
              <a:lnSpc>
                <a:spcPct val="100000"/>
              </a:lnSpc>
              <a:spcBef>
                <a:spcPts val="600"/>
              </a:spcBef>
            </a:pPr>
            <a:r>
              <a:rPr lang="ru-RU" sz="1600" dirty="0"/>
              <a:t>Отвергая утверждения осужденного о правомерности его действий при отмене закупочной сессии от 11.02.2022 года, суд правильно указал, что они были обусловлены не наличием нарушением метода расчета цены, а именно тем, что ФИО32 в лице ФИО12 не смогло первым подать заявку на участие в торгах.</a:t>
            </a:r>
          </a:p>
          <a:p>
            <a:pPr algn="just">
              <a:lnSpc>
                <a:spcPct val="100000"/>
              </a:lnSpc>
              <a:spcBef>
                <a:spcPts val="600"/>
              </a:spcBef>
            </a:pPr>
            <a:r>
              <a:rPr lang="ru-RU" sz="1600" dirty="0"/>
              <a:t>Об этом свидетельствуют показания Свидетель N1, пояснившей, что 11 февраля 2022 года после размещения закупки, она по указанию Коптева сразу же сообщила об этом директору ФИО32 ФИО12; узнав, что указанное Общество не успело подать заявку первым, осужденный потребовал отменить результаты торгов по любой причине, что и было сделано; на следующих торгах от 15.02.2022 года первым подало заявку ФИО32</a:t>
            </a:r>
          </a:p>
          <a:p>
            <a:pPr algn="just">
              <a:lnSpc>
                <a:spcPct val="100000"/>
              </a:lnSpc>
              <a:spcBef>
                <a:spcPts val="600"/>
              </a:spcBef>
            </a:pPr>
            <a:r>
              <a:rPr lang="ru-RU" sz="1600" dirty="0"/>
              <a:t>Оснований не доверять данным показаниям не имеется, поскольку они согласуются с материалами ОРМ "Наблюдение", которыми зафиксирована встреча осужденного с ФИО15 в служебном помещении МТУ Росимущество 11.02.2022 года и передача тому информации о времени проведения торгов по закупке услуги на продажу имущества </a:t>
            </a:r>
            <a:r>
              <a:rPr lang="ru-RU" sz="1600" b="1" dirty="0">
                <a:solidFill>
                  <a:srgbClr val="FF0000"/>
                </a:solidFill>
              </a:rPr>
              <a:t>с ценой закупки 17 400 рублей;</a:t>
            </a:r>
            <a:r>
              <a:rPr lang="ru-RU" sz="1600" dirty="0"/>
              <a:t> указание о необходимости координировать свои действия с Свидетель N1 в целях подачи заявки в максимально короткий срок; поведение Коптева после получения информации о подаче первым заявки ФИО31, связанное с отменой результатов состоявшихся торгов; повторная встреча указанных лиц 14.02.2022 года, в ходе которой Коптев сообщил об отмене торгов от 11.02.2022 года; выяснил причины подачи заявки с опозданием и проинструктировал ФИО12 о необходимости подачи заявки в максимально короткий срок 15.02.2022 года; указание о том, что Свидетель N1 будет оказывать ему помощь в оформлении заявки.</a:t>
            </a:r>
          </a:p>
          <a:p>
            <a:pPr marL="0" indent="0" algn="just">
              <a:lnSpc>
                <a:spcPct val="100000"/>
              </a:lnSpc>
              <a:spcBef>
                <a:spcPts val="600"/>
              </a:spcBef>
              <a:buNone/>
            </a:pPr>
            <a:endParaRPr lang="ru-RU" sz="1600" dirty="0"/>
          </a:p>
          <a:p>
            <a:pPr marL="0" indent="0" algn="just">
              <a:lnSpc>
                <a:spcPct val="100000"/>
              </a:lnSpc>
              <a:spcBef>
                <a:spcPts val="600"/>
              </a:spcBef>
              <a:buNone/>
            </a:pPr>
            <a:r>
              <a:rPr lang="ru-RU" sz="1600" dirty="0"/>
              <a:t>Материалы ОРМ получены с соблюдением требований Федерального закона "Об оперативно-розыскной деятельности", результаты которых предоставлены следствию в установленном процессуальным законом порядке.</a:t>
            </a:r>
          </a:p>
        </p:txBody>
      </p:sp>
    </p:spTree>
    <p:extLst>
      <p:ext uri="{BB962C8B-B14F-4D97-AF65-F5344CB8AC3E}">
        <p14:creationId xmlns:p14="http://schemas.microsoft.com/office/powerpoint/2010/main" val="410707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ACFAA-B563-5C04-2BA8-D1986D51689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FC88C1-646C-218B-BC0B-8CBD718A1277}"/>
              </a:ext>
            </a:extLst>
          </p:cNvPr>
          <p:cNvSpPr>
            <a:spLocks noGrp="1"/>
          </p:cNvSpPr>
          <p:nvPr>
            <p:ph type="title"/>
          </p:nvPr>
        </p:nvSpPr>
        <p:spPr>
          <a:xfrm>
            <a:off x="275208" y="0"/>
            <a:ext cx="11517297" cy="398355"/>
          </a:xfrm>
        </p:spPr>
        <p:txBody>
          <a:bodyPr>
            <a:noAutofit/>
          </a:bodyPr>
          <a:lstStyle/>
          <a:p>
            <a:r>
              <a:rPr lang="ru-RU" sz="1800" b="1" dirty="0"/>
              <a:t>Апелляционное постановление Белгородского областного суда от 21 октября 2024 г. по делу N 22-1190/2024 (6 из 6)</a:t>
            </a:r>
            <a:endParaRPr lang="ru-RU" sz="1800" b="1" dirty="0">
              <a:solidFill>
                <a:srgbClr val="FF0000"/>
              </a:solidFill>
            </a:endParaRPr>
          </a:p>
        </p:txBody>
      </p:sp>
      <p:sp>
        <p:nvSpPr>
          <p:cNvPr id="3" name="Объект 2">
            <a:extLst>
              <a:ext uri="{FF2B5EF4-FFF2-40B4-BE49-F238E27FC236}">
                <a16:creationId xmlns:a16="http://schemas.microsoft.com/office/drawing/2014/main" id="{40EB77FE-D63C-2FEE-13A8-F65E8C111DB5}"/>
              </a:ext>
            </a:extLst>
          </p:cNvPr>
          <p:cNvSpPr>
            <a:spLocks noGrp="1"/>
          </p:cNvSpPr>
          <p:nvPr>
            <p:ph idx="1"/>
          </p:nvPr>
        </p:nvSpPr>
        <p:spPr>
          <a:xfrm>
            <a:off x="464599" y="398355"/>
            <a:ext cx="11327906" cy="6313162"/>
          </a:xfrm>
        </p:spPr>
        <p:txBody>
          <a:bodyPr>
            <a:noAutofit/>
          </a:bodyPr>
          <a:lstStyle/>
          <a:p>
            <a:pPr algn="just">
              <a:lnSpc>
                <a:spcPct val="100000"/>
              </a:lnSpc>
              <a:spcBef>
                <a:spcPts val="600"/>
              </a:spcBef>
            </a:pPr>
            <a:r>
              <a:rPr lang="ru-RU" sz="1600" dirty="0"/>
              <a:t>Изложенное подтверждает наличие у Коптева личной заинтересованности оказать директору ФИО32 ФИО12 услуги путем создания ему преференций, обеспечивающих более выгодные условия деятельности.</a:t>
            </a:r>
          </a:p>
          <a:p>
            <a:pPr algn="just">
              <a:lnSpc>
                <a:spcPct val="100000"/>
              </a:lnSpc>
              <a:spcBef>
                <a:spcPts val="600"/>
              </a:spcBef>
            </a:pPr>
            <a:r>
              <a:rPr lang="ru-RU" sz="1600" dirty="0"/>
              <a:t>Апелляционный суд отмечает, что ФИО12 не только знал о дне объявления торгов и перечне имущества, подлежащего продаже, но и точное время появления через ЕАТ "Березка" объявления о предстоящих торгах, как правило, за несколько минут до окончания рабочего дня, что позволяло ему заранее подготовить заявку на участие в закупочной сессии по минимальной цене за свои услуги и заведомо исключало возможность других потенциальных участников торгов победить в них. Совершение осужденным вышеуказанных действий явно выходило за пределы его полномочий.</a:t>
            </a:r>
          </a:p>
          <a:p>
            <a:pPr algn="just">
              <a:lnSpc>
                <a:spcPct val="100000"/>
              </a:lnSpc>
              <a:spcBef>
                <a:spcPts val="600"/>
              </a:spcBef>
            </a:pPr>
            <a:r>
              <a:rPr lang="ru-RU" sz="1600" dirty="0"/>
              <a:t>Учитывая, что Коптев являлся представителем органа государственной власти, его незаконные действия, выразившиеся в нарушении единой государственной политики, направленной на создание равных условий для обеспечения конкуренции, путем заключения между хозяйствующими субъектами соглашения, ограничили конкуренцию, что запрещено антимонопольным законодательством и повлекло существенное нарушение охраняемых законом интересов государства.</a:t>
            </a:r>
          </a:p>
          <a:p>
            <a:pPr marL="0" indent="0" algn="just">
              <a:lnSpc>
                <a:spcPct val="100000"/>
              </a:lnSpc>
              <a:spcBef>
                <a:spcPts val="600"/>
              </a:spcBef>
              <a:buNone/>
            </a:pPr>
            <a:endParaRPr lang="ru-RU" sz="1600" dirty="0"/>
          </a:p>
          <a:p>
            <a:pPr algn="just">
              <a:lnSpc>
                <a:spcPct val="100000"/>
              </a:lnSpc>
              <a:spcBef>
                <a:spcPts val="600"/>
              </a:spcBef>
            </a:pPr>
            <a:r>
              <a:rPr lang="ru-RU" sz="1600" dirty="0"/>
              <a:t>Вместе с тем, выводы суда о виде наказания, назначенного Коптеву, не в полной мере основаны на законе. Приговором суда установлено, что Коптев являлся должностным лицом, постоянно выполняющим организационно-распорядительные и административно-хозяйственные функции в государственном органе; к деятельности государственных и муниципальных учреждений отношения не имел, функции представителя власти в таких учреждениях при совершении преступления не осуществлял.</a:t>
            </a:r>
          </a:p>
          <a:p>
            <a:pPr algn="just">
              <a:lnSpc>
                <a:spcPct val="100000"/>
              </a:lnSpc>
              <a:spcBef>
                <a:spcPts val="600"/>
              </a:spcBef>
            </a:pPr>
            <a:endParaRPr lang="ru-RU" sz="1600" dirty="0"/>
          </a:p>
          <a:p>
            <a:pPr algn="just">
              <a:lnSpc>
                <a:spcPct val="100000"/>
              </a:lnSpc>
              <a:spcBef>
                <a:spcPts val="600"/>
              </a:spcBef>
            </a:pPr>
            <a:r>
              <a:rPr lang="ru-RU" sz="1600" dirty="0"/>
              <a:t>Поэтому оснований для лишения его права занимать должности в государственных и муниципальных учреждениях, не связанных с исполнением функций представителя власти, не имелось. Приговор в этой части подлежит изменению.</a:t>
            </a:r>
          </a:p>
          <a:p>
            <a:pPr algn="just">
              <a:lnSpc>
                <a:spcPct val="100000"/>
              </a:lnSpc>
              <a:spcBef>
                <a:spcPts val="600"/>
              </a:spcBef>
            </a:pPr>
            <a:r>
              <a:rPr lang="ru-RU" sz="1600" dirty="0">
                <a:solidFill>
                  <a:srgbClr val="FF0000"/>
                </a:solidFill>
              </a:rPr>
              <a:t>В остальной части приговор в отношении Коптева Р.А. оставить без изменения.</a:t>
            </a:r>
          </a:p>
          <a:p>
            <a:pPr algn="just">
              <a:lnSpc>
                <a:spcPct val="100000"/>
              </a:lnSpc>
              <a:spcBef>
                <a:spcPts val="600"/>
              </a:spcBef>
            </a:pPr>
            <a:r>
              <a:rPr lang="ru-RU" sz="1600" dirty="0">
                <a:solidFill>
                  <a:srgbClr val="FF0000"/>
                </a:solidFill>
              </a:rPr>
              <a:t>Апелляционную жалобу удовлетворить частично.</a:t>
            </a:r>
          </a:p>
          <a:p>
            <a:pPr marL="0" indent="0" algn="just">
              <a:lnSpc>
                <a:spcPct val="100000"/>
              </a:lnSpc>
              <a:spcBef>
                <a:spcPts val="600"/>
              </a:spcBef>
              <a:buNone/>
            </a:pPr>
            <a:endParaRPr lang="ru-RU" sz="1600" dirty="0"/>
          </a:p>
        </p:txBody>
      </p:sp>
    </p:spTree>
    <p:extLst>
      <p:ext uri="{BB962C8B-B14F-4D97-AF65-F5344CB8AC3E}">
        <p14:creationId xmlns:p14="http://schemas.microsoft.com/office/powerpoint/2010/main" val="387285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BCE9C-F33B-3A04-9355-EDE0A09736A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6398B4-7D71-8FB7-66E6-316E6B2D6BD0}"/>
              </a:ext>
            </a:extLst>
          </p:cNvPr>
          <p:cNvSpPr>
            <a:spLocks noGrp="1"/>
          </p:cNvSpPr>
          <p:nvPr>
            <p:ph type="title"/>
          </p:nvPr>
        </p:nvSpPr>
        <p:spPr>
          <a:xfrm>
            <a:off x="838200" y="205328"/>
            <a:ext cx="10515600" cy="584786"/>
          </a:xfrm>
        </p:spPr>
        <p:txBody>
          <a:bodyPr>
            <a:normAutofit/>
          </a:bodyPr>
          <a:lstStyle/>
          <a:p>
            <a:r>
              <a:rPr lang="ru-RU" sz="2800" dirty="0">
                <a:solidFill>
                  <a:srgbClr val="0070C0"/>
                </a:solidFill>
              </a:rPr>
              <a:t>Начнем с «матчасти»</a:t>
            </a:r>
          </a:p>
        </p:txBody>
      </p:sp>
      <p:sp>
        <p:nvSpPr>
          <p:cNvPr id="3" name="Объект 2">
            <a:extLst>
              <a:ext uri="{FF2B5EF4-FFF2-40B4-BE49-F238E27FC236}">
                <a16:creationId xmlns:a16="http://schemas.microsoft.com/office/drawing/2014/main" id="{65854B99-2C87-1BF2-C631-FAC0349719EB}"/>
              </a:ext>
            </a:extLst>
          </p:cNvPr>
          <p:cNvSpPr>
            <a:spLocks noGrp="1"/>
          </p:cNvSpPr>
          <p:nvPr>
            <p:ph idx="1"/>
          </p:nvPr>
        </p:nvSpPr>
        <p:spPr>
          <a:xfrm>
            <a:off x="589625" y="1012054"/>
            <a:ext cx="11066756" cy="4978478"/>
          </a:xfrm>
        </p:spPr>
        <p:txBody>
          <a:bodyPr>
            <a:normAutofit/>
          </a:bodyPr>
          <a:lstStyle/>
          <a:p>
            <a:pPr algn="ctr"/>
            <a:r>
              <a:rPr lang="ru-RU" sz="2200" b="1" dirty="0">
                <a:solidFill>
                  <a:srgbClr val="0070C0"/>
                </a:solidFill>
              </a:rPr>
              <a:t>Федеральный закон от 26 июля 2006 г. N 135-ФЗ "О защите конкуренции"</a:t>
            </a:r>
          </a:p>
          <a:p>
            <a:pPr algn="ctr"/>
            <a:r>
              <a:rPr lang="ru-RU" sz="2200" b="1" dirty="0">
                <a:solidFill>
                  <a:srgbClr val="0070C0"/>
                </a:solidFill>
              </a:rPr>
              <a:t>Протокол об общих принципах и правилах конкуренции</a:t>
            </a:r>
          </a:p>
          <a:p>
            <a:pPr marL="0" indent="0" algn="ctr">
              <a:buNone/>
            </a:pPr>
            <a:r>
              <a:rPr lang="ru-RU" sz="2200" i="1" dirty="0"/>
              <a:t>(приложение N 19 к Договору о Евразийском экономическом союзе)</a:t>
            </a:r>
          </a:p>
          <a:p>
            <a:pPr marL="0" indent="0" algn="ctr">
              <a:buNone/>
            </a:pPr>
            <a:r>
              <a:rPr lang="ru-RU" sz="2200" i="1" dirty="0"/>
              <a:t>(Астана, 29 мая 2014 г.)</a:t>
            </a:r>
          </a:p>
          <a:p>
            <a:pPr marL="0" indent="0" algn="ctr">
              <a:buNone/>
            </a:pPr>
            <a:endParaRPr lang="ru-RU" b="1" dirty="0"/>
          </a:p>
          <a:p>
            <a:pPr marL="0" indent="0" algn="just">
              <a:buNone/>
            </a:pPr>
            <a:r>
              <a:rPr lang="ru-RU" sz="2000" b="1" dirty="0">
                <a:solidFill>
                  <a:srgbClr val="0070C0"/>
                </a:solidFill>
              </a:rPr>
              <a:t>"конкуренция" </a:t>
            </a:r>
            <a:r>
              <a:rPr lang="ru-RU" sz="2000" dirty="0"/>
              <a:t>- состязательность хозяйствующих субъектов (субъектов рынка), при которой самостоятельными действиями каждого из них исключается или ограничивается возможность каждого из них в одностороннем порядке воздействовать на общие условия обращения товаров на соответствующем товарном рынке;</a:t>
            </a:r>
          </a:p>
        </p:txBody>
      </p:sp>
    </p:spTree>
    <p:extLst>
      <p:ext uri="{BB962C8B-B14F-4D97-AF65-F5344CB8AC3E}">
        <p14:creationId xmlns:p14="http://schemas.microsoft.com/office/powerpoint/2010/main" val="427446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D9790-30F9-3735-8958-0E36B72FA99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FAD767-B9CC-A852-FAF3-B72CE0EEB4D1}"/>
              </a:ext>
            </a:extLst>
          </p:cNvPr>
          <p:cNvSpPr>
            <a:spLocks noGrp="1"/>
          </p:cNvSpPr>
          <p:nvPr>
            <p:ph type="title"/>
          </p:nvPr>
        </p:nvSpPr>
        <p:spPr>
          <a:xfrm>
            <a:off x="838200" y="205328"/>
            <a:ext cx="10515600" cy="584786"/>
          </a:xfrm>
        </p:spPr>
        <p:txBody>
          <a:bodyPr>
            <a:normAutofit/>
          </a:bodyPr>
          <a:lstStyle/>
          <a:p>
            <a:r>
              <a:rPr lang="ru-RU" sz="2800" dirty="0">
                <a:solidFill>
                  <a:srgbClr val="0070C0"/>
                </a:solidFill>
              </a:rPr>
              <a:t>Начнем с «матчасти»</a:t>
            </a:r>
          </a:p>
        </p:txBody>
      </p:sp>
      <p:sp>
        <p:nvSpPr>
          <p:cNvPr id="3" name="Объект 2">
            <a:extLst>
              <a:ext uri="{FF2B5EF4-FFF2-40B4-BE49-F238E27FC236}">
                <a16:creationId xmlns:a16="http://schemas.microsoft.com/office/drawing/2014/main" id="{AF680913-4258-D742-F297-01DFF8D27C3A}"/>
              </a:ext>
            </a:extLst>
          </p:cNvPr>
          <p:cNvSpPr>
            <a:spLocks noGrp="1"/>
          </p:cNvSpPr>
          <p:nvPr>
            <p:ph idx="1"/>
          </p:nvPr>
        </p:nvSpPr>
        <p:spPr>
          <a:xfrm>
            <a:off x="589625" y="1012054"/>
            <a:ext cx="11066756" cy="4978478"/>
          </a:xfrm>
        </p:spPr>
        <p:txBody>
          <a:bodyPr>
            <a:normAutofit fontScale="77500" lnSpcReduction="20000"/>
          </a:bodyPr>
          <a:lstStyle/>
          <a:p>
            <a:pPr marL="0" indent="0" algn="ctr">
              <a:buNone/>
            </a:pPr>
            <a:r>
              <a:rPr lang="ru-RU" b="1" dirty="0">
                <a:solidFill>
                  <a:srgbClr val="0070C0"/>
                </a:solidFill>
              </a:rPr>
              <a:t>44-ФЗ. Статья 8. Принцип обеспечения конкуренции</a:t>
            </a:r>
          </a:p>
          <a:p>
            <a:pPr marL="0" indent="0">
              <a:buNone/>
            </a:pPr>
            <a:endParaRPr lang="ru-RU" dirty="0"/>
          </a:p>
          <a:p>
            <a:pPr marL="0" indent="0" algn="just">
              <a:buNone/>
            </a:pPr>
            <a:r>
              <a:rPr lang="ru-RU" dirty="0"/>
              <a:t>1. Контрактная система в сфере закупок направлена на создание равных условий для обеспечения конкуренции между участниками закупок. Любое заинтересованное лицо имеет возможность в соответствии с законодательством Российской Федерации и иными нормативными правовыми актами о контрактной системе в сфере закупок стать поставщиком (подрядчиком, исполнителем).</a:t>
            </a:r>
          </a:p>
          <a:p>
            <a:pPr marL="0" indent="0" algn="just">
              <a:buNone/>
            </a:pPr>
            <a:endParaRPr lang="ru-RU" dirty="0"/>
          </a:p>
          <a:p>
            <a:pPr marL="0" indent="0" algn="just">
              <a:buNone/>
            </a:pPr>
            <a:r>
              <a:rPr lang="ru-RU" dirty="0"/>
              <a:t>2. Конкуренция при осуществлении закупок должна быть основана на соблюдении принципа добросовестной ценовой и неценовой конкуренции между участниками закупок в целях выявления лучших условий поставок товаров, выполнения работ, оказания услуг. </a:t>
            </a:r>
          </a:p>
          <a:p>
            <a:pPr marL="0" indent="0" algn="just">
              <a:buNone/>
            </a:pPr>
            <a:r>
              <a:rPr lang="ru-RU" b="1" dirty="0">
                <a:solidFill>
                  <a:srgbClr val="FF0000"/>
                </a:solidFill>
              </a:rPr>
              <a:t>Запрещается совершение </a:t>
            </a:r>
            <a:r>
              <a:rPr lang="ru-RU" b="1" dirty="0"/>
              <a:t>заказчиками</a:t>
            </a:r>
            <a:r>
              <a:rPr lang="ru-RU" dirty="0"/>
              <a:t>, специализированными организациями, </a:t>
            </a:r>
            <a:r>
              <a:rPr lang="ru-RU" b="1" dirty="0"/>
              <a:t>их должностными лицами, комиссиями по осуществлению закупок, членами таких комиссий, </a:t>
            </a:r>
            <a:r>
              <a:rPr lang="ru-RU" dirty="0"/>
              <a:t>участниками закупок, операторами электронных площадок, операторами специализированных электронных площадок </a:t>
            </a:r>
            <a:r>
              <a:rPr lang="ru-RU" b="1" u="sng" dirty="0">
                <a:solidFill>
                  <a:srgbClr val="FF0000"/>
                </a:solidFill>
              </a:rPr>
              <a:t>любых действий, которые противоречат требованиям настоящего Федерального закона, в том числе приводят к ограничению конкуренции, в частности к необоснованному ограничению числа участников закупок.</a:t>
            </a:r>
          </a:p>
        </p:txBody>
      </p:sp>
    </p:spTree>
    <p:extLst>
      <p:ext uri="{BB962C8B-B14F-4D97-AF65-F5344CB8AC3E}">
        <p14:creationId xmlns:p14="http://schemas.microsoft.com/office/powerpoint/2010/main" val="3224345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38F6C0-512F-5BFE-B9EE-0D0C7B1B794C}"/>
              </a:ext>
            </a:extLst>
          </p:cNvPr>
          <p:cNvSpPr>
            <a:spLocks noGrp="1"/>
          </p:cNvSpPr>
          <p:nvPr>
            <p:ph type="title"/>
          </p:nvPr>
        </p:nvSpPr>
        <p:spPr>
          <a:xfrm>
            <a:off x="261640" y="1613862"/>
            <a:ext cx="11350840" cy="1325563"/>
          </a:xfrm>
        </p:spPr>
        <p:txBody>
          <a:bodyPr>
            <a:normAutofit fontScale="90000"/>
          </a:bodyPr>
          <a:lstStyle/>
          <a:p>
            <a:pPr algn="ctr"/>
            <a:r>
              <a:rPr lang="ru-RU" b="1" dirty="0">
                <a:solidFill>
                  <a:srgbClr val="FF0000"/>
                </a:solidFill>
              </a:rPr>
              <a:t>Основные нарушения при проведении закупок, </a:t>
            </a:r>
            <a:br>
              <a:rPr lang="ru-RU" b="1" dirty="0">
                <a:solidFill>
                  <a:srgbClr val="FF0000"/>
                </a:solidFill>
              </a:rPr>
            </a:br>
            <a:r>
              <a:rPr lang="ru-RU" b="1" u="sng" dirty="0">
                <a:solidFill>
                  <a:srgbClr val="FF0000"/>
                </a:solidFill>
              </a:rPr>
              <a:t>влекущие ограничение конкуренции и попадающие под административную ответственность </a:t>
            </a:r>
            <a:br>
              <a:rPr lang="ru-RU" b="1" dirty="0">
                <a:solidFill>
                  <a:srgbClr val="FF0000"/>
                </a:solidFill>
              </a:rPr>
            </a:br>
            <a:endParaRPr lang="ru-RU" b="1" dirty="0">
              <a:solidFill>
                <a:srgbClr val="FF0000"/>
              </a:solidFill>
            </a:endParaRPr>
          </a:p>
        </p:txBody>
      </p:sp>
    </p:spTree>
    <p:extLst>
      <p:ext uri="{BB962C8B-B14F-4D97-AF65-F5344CB8AC3E}">
        <p14:creationId xmlns:p14="http://schemas.microsoft.com/office/powerpoint/2010/main" val="305457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D886B-0FEC-5A1E-8AE3-F90811D86F5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40908D-F89A-DE42-C7B8-97A3A28B6A88}"/>
              </a:ext>
            </a:extLst>
          </p:cNvPr>
          <p:cNvSpPr>
            <a:spLocks noGrp="1"/>
          </p:cNvSpPr>
          <p:nvPr>
            <p:ph type="title"/>
          </p:nvPr>
        </p:nvSpPr>
        <p:spPr>
          <a:xfrm>
            <a:off x="706256" y="749796"/>
            <a:ext cx="11350840" cy="1325563"/>
          </a:xfrm>
        </p:spPr>
        <p:txBody>
          <a:bodyPr>
            <a:normAutofit fontScale="90000"/>
          </a:bodyPr>
          <a:lstStyle/>
          <a:p>
            <a:r>
              <a:rPr lang="ru-RU" dirty="0"/>
              <a:t>На этапе подготовки к закупке </a:t>
            </a:r>
            <a:br>
              <a:rPr lang="ru-RU" dirty="0"/>
            </a:br>
            <a:r>
              <a:rPr lang="ru-RU" dirty="0"/>
              <a:t>(формирование заказа)</a:t>
            </a:r>
            <a:br>
              <a:rPr lang="ru-RU" dirty="0"/>
            </a:br>
            <a:endParaRPr lang="ru-RU" dirty="0"/>
          </a:p>
        </p:txBody>
      </p:sp>
    </p:spTree>
    <p:extLst>
      <p:ext uri="{BB962C8B-B14F-4D97-AF65-F5344CB8AC3E}">
        <p14:creationId xmlns:p14="http://schemas.microsoft.com/office/powerpoint/2010/main" val="3202794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0FF6A-3D63-ED64-9228-5C186E4E24DF}"/>
            </a:ext>
          </a:extLst>
        </p:cNvPr>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994A94A7-6243-5397-7EE4-A0FF03F26A46}"/>
              </a:ext>
            </a:extLst>
          </p:cNvPr>
          <p:cNvGraphicFramePr>
            <a:graphicFrameLocks noGrp="1"/>
          </p:cNvGraphicFramePr>
          <p:nvPr>
            <p:ph idx="1"/>
            <p:extLst>
              <p:ext uri="{D42A27DB-BD31-4B8C-83A1-F6EECF244321}">
                <p14:modId xmlns:p14="http://schemas.microsoft.com/office/powerpoint/2010/main" val="3440923905"/>
              </p:ext>
            </p:extLst>
          </p:nvPr>
        </p:nvGraphicFramePr>
        <p:xfrm>
          <a:off x="558183" y="644894"/>
          <a:ext cx="11075634" cy="2900680"/>
        </p:xfrm>
        <a:graphic>
          <a:graphicData uri="http://schemas.openxmlformats.org/drawingml/2006/table">
            <a:tbl>
              <a:tblPr firstRow="1" bandRow="1">
                <a:tableStyleId>{5C22544A-7EE6-4342-B048-85BDC9FD1C3A}</a:tableStyleId>
              </a:tblPr>
              <a:tblGrid>
                <a:gridCol w="3691878">
                  <a:extLst>
                    <a:ext uri="{9D8B030D-6E8A-4147-A177-3AD203B41FA5}">
                      <a16:colId xmlns:a16="http://schemas.microsoft.com/office/drawing/2014/main" val="3929490774"/>
                    </a:ext>
                  </a:extLst>
                </a:gridCol>
                <a:gridCol w="3691878">
                  <a:extLst>
                    <a:ext uri="{9D8B030D-6E8A-4147-A177-3AD203B41FA5}">
                      <a16:colId xmlns:a16="http://schemas.microsoft.com/office/drawing/2014/main" val="3345481598"/>
                    </a:ext>
                  </a:extLst>
                </a:gridCol>
                <a:gridCol w="3691878">
                  <a:extLst>
                    <a:ext uri="{9D8B030D-6E8A-4147-A177-3AD203B41FA5}">
                      <a16:colId xmlns:a16="http://schemas.microsoft.com/office/drawing/2014/main" val="1599814850"/>
                    </a:ext>
                  </a:extLst>
                </a:gridCol>
              </a:tblGrid>
              <a:tr h="370840">
                <a:tc>
                  <a:txBody>
                    <a:bodyPr/>
                    <a:lstStyle/>
                    <a:p>
                      <a:pPr algn="ctr"/>
                      <a:r>
                        <a:rPr lang="ru-RU" dirty="0"/>
                        <a:t>Статья 44-ФЗ /НПА</a:t>
                      </a:r>
                    </a:p>
                  </a:txBody>
                  <a:tcPr/>
                </a:tc>
                <a:tc>
                  <a:txBody>
                    <a:bodyPr/>
                    <a:lstStyle/>
                    <a:p>
                      <a:pPr algn="ctr"/>
                      <a:r>
                        <a:rPr lang="ru-RU" dirty="0"/>
                        <a:t>Требования</a:t>
                      </a:r>
                    </a:p>
                  </a:txBody>
                  <a:tcPr/>
                </a:tc>
                <a:tc>
                  <a:txBody>
                    <a:bodyPr/>
                    <a:lstStyle/>
                    <a:p>
                      <a:pPr algn="ctr"/>
                      <a:r>
                        <a:rPr lang="ru-RU" dirty="0"/>
                        <a:t>Суть  нарушения</a:t>
                      </a:r>
                    </a:p>
                  </a:txBody>
                  <a:tcPr/>
                </a:tc>
                <a:extLst>
                  <a:ext uri="{0D108BD9-81ED-4DB2-BD59-A6C34878D82A}">
                    <a16:rowId xmlns:a16="http://schemas.microsoft.com/office/drawing/2014/main" val="3497376829"/>
                  </a:ext>
                </a:extLst>
              </a:tr>
              <a:tr h="370840">
                <a:tc>
                  <a:txBody>
                    <a:bodyPr/>
                    <a:lstStyle/>
                    <a:p>
                      <a:pPr algn="l"/>
                      <a:r>
                        <a:rPr lang="ru-RU" sz="1600" dirty="0"/>
                        <a:t>Статья 22. Начальная (максимальная) цена контракта, цена контракта, заключаемого с единственным поставщиком (подрядчиком, исполнителем), начальная сумма цен единиц товара, работы, услуги. + </a:t>
                      </a:r>
                    </a:p>
                    <a:p>
                      <a:pPr algn="l"/>
                      <a:r>
                        <a:rPr lang="ru-RU" sz="1600" dirty="0"/>
                        <a:t>Постановление Правительства РФ от 3 декабря 2020 г. N 2014 "О минимальной обязательной доле закупок российских товаров и ее достижении заказчиком"</a:t>
                      </a:r>
                    </a:p>
                  </a:txBody>
                  <a:tcPr/>
                </a:tc>
                <a:tc>
                  <a:txBody>
                    <a:bodyPr/>
                    <a:lstStyle/>
                    <a:p>
                      <a:pPr algn="l"/>
                      <a:r>
                        <a:rPr lang="ru-RU" sz="1600" dirty="0"/>
                        <a:t>Обязанность направлять запросы информации о цене товара </a:t>
                      </a:r>
                      <a:r>
                        <a:rPr lang="ru-RU" sz="1600" b="0" i="0" kern="1200" dirty="0">
                          <a:solidFill>
                            <a:schemeClr val="dk1"/>
                          </a:solidFill>
                          <a:effectLst/>
                          <a:latin typeface="+mn-lt"/>
                          <a:ea typeface="+mn-ea"/>
                          <a:cs typeface="+mn-cs"/>
                        </a:rPr>
                        <a:t>субъектам деятельности в сфере промышленности, информация о которых включена в государственную информационную систему промышленности.</a:t>
                      </a:r>
                      <a:endParaRPr lang="ru-RU" sz="1600" dirty="0"/>
                    </a:p>
                  </a:txBody>
                  <a:tcPr/>
                </a:tc>
                <a:tc>
                  <a:txBody>
                    <a:bodyPr/>
                    <a:lstStyle/>
                    <a:p>
                      <a:pPr algn="l"/>
                      <a:r>
                        <a:rPr lang="ru-RU" sz="1600" dirty="0"/>
                        <a:t>Ненаправление таких запросов в ряде случаев влечет невозможность участия отечественных производителей в закупке, и, следовательно, ограничение конкуренции</a:t>
                      </a:r>
                    </a:p>
                  </a:txBody>
                  <a:tcPr/>
                </a:tc>
                <a:extLst>
                  <a:ext uri="{0D108BD9-81ED-4DB2-BD59-A6C34878D82A}">
                    <a16:rowId xmlns:a16="http://schemas.microsoft.com/office/drawing/2014/main" val="2815178541"/>
                  </a:ext>
                </a:extLst>
              </a:tr>
            </a:tbl>
          </a:graphicData>
        </a:graphic>
      </p:graphicFrame>
    </p:spTree>
    <p:extLst>
      <p:ext uri="{BB962C8B-B14F-4D97-AF65-F5344CB8AC3E}">
        <p14:creationId xmlns:p14="http://schemas.microsoft.com/office/powerpoint/2010/main" val="2919517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191727" y="1719896"/>
          <a:ext cx="11322424" cy="2179073"/>
        </p:xfrm>
        <a:graphic>
          <a:graphicData uri="http://schemas.openxmlformats.org/drawingml/2006/table">
            <a:tbl>
              <a:tblPr>
                <a:tableStyleId>{08FB837D-C827-4EFA-A057-4D05807E0F7C}</a:tableStyleId>
              </a:tblPr>
              <a:tblGrid>
                <a:gridCol w="4558725">
                  <a:extLst>
                    <a:ext uri="{9D8B030D-6E8A-4147-A177-3AD203B41FA5}">
                      <a16:colId xmlns:a16="http://schemas.microsoft.com/office/drawing/2014/main" val="20000"/>
                    </a:ext>
                  </a:extLst>
                </a:gridCol>
                <a:gridCol w="3294357">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785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rPr>
                        <a:t>ВИДЫ правонарушений </a:t>
                      </a:r>
                      <a:endParaRPr kumimoji="0" lang="ru-RU" sz="14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rPr>
                        <a:t>Субъекты ответственности </a:t>
                      </a:r>
                      <a:endParaRPr kumimoji="0" lang="ru-RU" sz="14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rPr>
                        <a:t>Размер штрафа, рублей</a:t>
                      </a:r>
                      <a:endParaRPr kumimoji="0" lang="ru-RU" sz="14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a:ln>
                            <a:noFill/>
                          </a:ln>
                          <a:solidFill>
                            <a:schemeClr val="tx1"/>
                          </a:solidFill>
                          <a:effectLst/>
                        </a:rPr>
                        <a:t>Основание </a:t>
                      </a:r>
                      <a:endParaRPr kumimoji="0" lang="ru-RU" sz="1400" b="1" i="0" u="none" strike="noStrike" cap="none" normalizeH="0" baseline="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extLst>
                  <a:ext uri="{0D108BD9-81ED-4DB2-BD59-A6C34878D82A}">
                    <a16:rowId xmlns:a16="http://schemas.microsoft.com/office/drawing/2014/main" val="10000"/>
                  </a:ext>
                </a:extLst>
              </a:tr>
              <a:tr h="1660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Несоблюдение порядка или формы обоснования начальной (максимальной) цены контракта, обоснования объекта закупки (за исключением описания объекта закупки)</a:t>
                      </a: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Должностные лица</a:t>
                      </a: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10 000</a:t>
                      </a:r>
                    </a:p>
                  </a:txBody>
                  <a:tcPr marT="45723" marB="45723"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ч. 2  ст. 7.29.3 КоАП</a:t>
                      </a: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solidFill>
                      <a:srgbClr val="FFFF00"/>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7655DCA4-9C81-DE30-D98C-9B32CA04BDFB}"/>
              </a:ext>
            </a:extLst>
          </p:cNvPr>
          <p:cNvSpPr txBox="1"/>
          <p:nvPr/>
        </p:nvSpPr>
        <p:spPr>
          <a:xfrm>
            <a:off x="191727" y="901372"/>
            <a:ext cx="1180854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kern="1200" cap="none" spc="0" normalizeH="0" baseline="0" noProof="0" dirty="0">
                <a:ln>
                  <a:noFill/>
                </a:ln>
                <a:solidFill>
                  <a:srgbClr val="000000"/>
                </a:solidFill>
                <a:effectLst/>
                <a:uLnTx/>
                <a:uFillTx/>
                <a:latin typeface="Arial"/>
                <a:ea typeface="ＭＳ Ｐゴシック" pitchFamily="34" charset="-128"/>
                <a:cs typeface="Arial" pitchFamily="34" charset="0"/>
              </a:rPr>
              <a:t>Статья 7.29.3. Нарушение законодательства Российской Федерации о контрактной системе в сфере закупок при планировании закупок</a:t>
            </a:r>
            <a:endParaRPr kumimoji="0" lang="ru-RU" sz="1800" b="0" i="0" u="non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7F043BD6-5B9E-0C03-E315-470E27FC00C8}"/>
              </a:ext>
            </a:extLst>
          </p:cNvPr>
          <p:cNvSpPr txBox="1"/>
          <p:nvPr/>
        </p:nvSpPr>
        <p:spPr>
          <a:xfrm>
            <a:off x="2627697" y="-80301"/>
            <a:ext cx="678581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Штрафы за административные правонарушения</a:t>
            </a:r>
            <a:b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b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в сфере закупок </a:t>
            </a: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99565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F111D8-0CA5-43BA-A86B-31269B43CEFA}"/>
              </a:ext>
            </a:extLst>
          </p:cNvPr>
          <p:cNvSpPr>
            <a:spLocks noGrp="1"/>
          </p:cNvSpPr>
          <p:nvPr>
            <p:ph type="title"/>
          </p:nvPr>
        </p:nvSpPr>
        <p:spPr>
          <a:xfrm>
            <a:off x="662031" y="125368"/>
            <a:ext cx="10515600" cy="268914"/>
          </a:xfrm>
        </p:spPr>
        <p:txBody>
          <a:bodyPr/>
          <a:lstStyle/>
          <a:p>
            <a:pPr algn="ctr"/>
            <a:r>
              <a:rPr lang="ru-RU" sz="2400" b="1" dirty="0">
                <a:solidFill>
                  <a:srgbClr val="FF0000"/>
                </a:solidFill>
              </a:rPr>
              <a:t>Решение Саратовского УФАС № 064/06/64-508/2021 от 21.04.2021 (1 из 4)</a:t>
            </a:r>
          </a:p>
        </p:txBody>
      </p:sp>
      <p:sp>
        <p:nvSpPr>
          <p:cNvPr id="3" name="Объект 2">
            <a:extLst>
              <a:ext uri="{FF2B5EF4-FFF2-40B4-BE49-F238E27FC236}">
                <a16:creationId xmlns:a16="http://schemas.microsoft.com/office/drawing/2014/main" id="{25E33459-74D0-4068-8645-2D13C3ED554D}"/>
              </a:ext>
            </a:extLst>
          </p:cNvPr>
          <p:cNvSpPr>
            <a:spLocks noGrp="1"/>
          </p:cNvSpPr>
          <p:nvPr>
            <p:ph idx="1"/>
          </p:nvPr>
        </p:nvSpPr>
        <p:spPr>
          <a:xfrm>
            <a:off x="435528" y="553673"/>
            <a:ext cx="11418115" cy="4351338"/>
          </a:xfrm>
        </p:spPr>
        <p:txBody>
          <a:bodyPr/>
          <a:lstStyle/>
          <a:p>
            <a:r>
              <a:rPr lang="ru-RU" sz="1600" dirty="0"/>
              <a:t>Жалуется ООО «Академия информационной безопасности» на действия Заказчика Администрации Кировского района муниципального образования «Город Саратов» и Уполномоченного учреждения ГКУ СО «Государственное агентство по централизации закупок» при проведении электронного аукциона  № 0860200000821002152 «Поставка оборудования, расходных материалов, средств обучения и воспитания для обновления материально-технической базы образовательных организаций в 2021 году в рамках реализации федерального проекта «Цифровая образовательная среда» национального проекта «Образование»»</a:t>
            </a:r>
          </a:p>
        </p:txBody>
      </p:sp>
      <p:pic>
        <p:nvPicPr>
          <p:cNvPr id="5" name="Рисунок 4">
            <a:extLst>
              <a:ext uri="{FF2B5EF4-FFF2-40B4-BE49-F238E27FC236}">
                <a16:creationId xmlns:a16="http://schemas.microsoft.com/office/drawing/2014/main" id="{27DCD190-321A-43CF-9F0A-E79F4AB66CAF}"/>
              </a:ext>
            </a:extLst>
          </p:cNvPr>
          <p:cNvPicPr>
            <a:picLocks noChangeAspect="1"/>
          </p:cNvPicPr>
          <p:nvPr/>
        </p:nvPicPr>
        <p:blipFill>
          <a:blip r:embed="rId2"/>
          <a:stretch>
            <a:fillRect/>
          </a:stretch>
        </p:blipFill>
        <p:spPr>
          <a:xfrm>
            <a:off x="3545615" y="1771650"/>
            <a:ext cx="6543675" cy="5086350"/>
          </a:xfrm>
          <a:prstGeom prst="rect">
            <a:avLst/>
          </a:prstGeom>
        </p:spPr>
      </p:pic>
    </p:spTree>
    <p:extLst>
      <p:ext uri="{BB962C8B-B14F-4D97-AF65-F5344CB8AC3E}">
        <p14:creationId xmlns:p14="http://schemas.microsoft.com/office/powerpoint/2010/main" val="2803582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F111D8-0CA5-43BA-A86B-31269B43CEFA}"/>
              </a:ext>
            </a:extLst>
          </p:cNvPr>
          <p:cNvSpPr>
            <a:spLocks noGrp="1"/>
          </p:cNvSpPr>
          <p:nvPr>
            <p:ph type="title"/>
          </p:nvPr>
        </p:nvSpPr>
        <p:spPr>
          <a:xfrm>
            <a:off x="662031" y="125368"/>
            <a:ext cx="10515600" cy="268914"/>
          </a:xfrm>
        </p:spPr>
        <p:txBody>
          <a:bodyPr/>
          <a:lstStyle/>
          <a:p>
            <a:r>
              <a:rPr kumimoji="0" lang="ru-RU" sz="2400" b="1" i="0" u="none" strike="noStrike" kern="1200" cap="none" spc="0" normalizeH="0" baseline="0" noProof="0" dirty="0">
                <a:ln>
                  <a:noFill/>
                </a:ln>
                <a:solidFill>
                  <a:srgbClr val="FF0000"/>
                </a:solidFill>
                <a:effectLst/>
                <a:uLnTx/>
                <a:uFillTx/>
                <a:latin typeface="Calibri Light"/>
                <a:ea typeface="+mj-ea"/>
                <a:cs typeface="+mj-cs"/>
              </a:rPr>
              <a:t>Решение Саратовского УФАС № 064/06/64-508/2021 от 21.04.2021 (2 из 4)</a:t>
            </a:r>
            <a:endParaRPr lang="ru-RU" sz="2800" dirty="0">
              <a:solidFill>
                <a:srgbClr val="00B0F0"/>
              </a:solidFill>
            </a:endParaRPr>
          </a:p>
        </p:txBody>
      </p:sp>
      <p:pic>
        <p:nvPicPr>
          <p:cNvPr id="6" name="Рисунок 5">
            <a:extLst>
              <a:ext uri="{FF2B5EF4-FFF2-40B4-BE49-F238E27FC236}">
                <a16:creationId xmlns:a16="http://schemas.microsoft.com/office/drawing/2014/main" id="{592E57D4-5904-46B7-BE5E-DED09A932B15}"/>
              </a:ext>
            </a:extLst>
          </p:cNvPr>
          <p:cNvPicPr>
            <a:picLocks noChangeAspect="1"/>
          </p:cNvPicPr>
          <p:nvPr/>
        </p:nvPicPr>
        <p:blipFill>
          <a:blip r:embed="rId2"/>
          <a:stretch>
            <a:fillRect/>
          </a:stretch>
        </p:blipFill>
        <p:spPr>
          <a:xfrm>
            <a:off x="1277661" y="822121"/>
            <a:ext cx="7295887" cy="5201174"/>
          </a:xfrm>
          <a:prstGeom prst="rect">
            <a:avLst/>
          </a:prstGeom>
        </p:spPr>
      </p:pic>
    </p:spTree>
    <p:extLst>
      <p:ext uri="{BB962C8B-B14F-4D97-AF65-F5344CB8AC3E}">
        <p14:creationId xmlns:p14="http://schemas.microsoft.com/office/powerpoint/2010/main" val="1605499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F111D8-0CA5-43BA-A86B-31269B43CEFA}"/>
              </a:ext>
            </a:extLst>
          </p:cNvPr>
          <p:cNvSpPr>
            <a:spLocks noGrp="1"/>
          </p:cNvSpPr>
          <p:nvPr>
            <p:ph type="title"/>
          </p:nvPr>
        </p:nvSpPr>
        <p:spPr>
          <a:xfrm>
            <a:off x="662031" y="125368"/>
            <a:ext cx="10515600" cy="268914"/>
          </a:xfrm>
        </p:spPr>
        <p:txBody>
          <a:bodyPr/>
          <a:lstStyle/>
          <a:p>
            <a:r>
              <a:rPr lang="ru-RU" sz="2400" b="1" dirty="0">
                <a:solidFill>
                  <a:srgbClr val="FF0000"/>
                </a:solidFill>
              </a:rPr>
              <a:t>Решение Саратовского УФАС № 064/06/64-508/2021 от 21.04.2021 (3 из 4)</a:t>
            </a:r>
            <a:endParaRPr lang="ru-RU" sz="2800" dirty="0">
              <a:solidFill>
                <a:srgbClr val="00B0F0"/>
              </a:solidFill>
            </a:endParaRPr>
          </a:p>
        </p:txBody>
      </p:sp>
      <p:pic>
        <p:nvPicPr>
          <p:cNvPr id="4" name="Рисунок 3">
            <a:extLst>
              <a:ext uri="{FF2B5EF4-FFF2-40B4-BE49-F238E27FC236}">
                <a16:creationId xmlns:a16="http://schemas.microsoft.com/office/drawing/2014/main" id="{933E2073-1249-498F-8582-4145FCB09805}"/>
              </a:ext>
            </a:extLst>
          </p:cNvPr>
          <p:cNvPicPr>
            <a:picLocks noChangeAspect="1"/>
          </p:cNvPicPr>
          <p:nvPr/>
        </p:nvPicPr>
        <p:blipFill>
          <a:blip r:embed="rId2"/>
          <a:stretch>
            <a:fillRect/>
          </a:stretch>
        </p:blipFill>
        <p:spPr>
          <a:xfrm>
            <a:off x="1870746" y="704676"/>
            <a:ext cx="7433388" cy="5458786"/>
          </a:xfrm>
          <a:prstGeom prst="rect">
            <a:avLst/>
          </a:prstGeom>
        </p:spPr>
      </p:pic>
    </p:spTree>
    <p:extLst>
      <p:ext uri="{BB962C8B-B14F-4D97-AF65-F5344CB8AC3E}">
        <p14:creationId xmlns:p14="http://schemas.microsoft.com/office/powerpoint/2010/main" val="2708088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C6EAAA6-AD46-4850-A985-E6FFF5A572BA}"/>
              </a:ext>
            </a:extLst>
          </p:cNvPr>
          <p:cNvPicPr>
            <a:picLocks noGrp="1" noChangeAspect="1"/>
          </p:cNvPicPr>
          <p:nvPr>
            <p:ph idx="1"/>
          </p:nvPr>
        </p:nvPicPr>
        <p:blipFill>
          <a:blip r:embed="rId2"/>
          <a:stretch>
            <a:fillRect/>
          </a:stretch>
        </p:blipFill>
        <p:spPr>
          <a:xfrm>
            <a:off x="1031847" y="352338"/>
            <a:ext cx="9714450" cy="6384022"/>
          </a:xfrm>
        </p:spPr>
      </p:pic>
      <p:sp>
        <p:nvSpPr>
          <p:cNvPr id="6" name="Заголовок 1">
            <a:extLst>
              <a:ext uri="{FF2B5EF4-FFF2-40B4-BE49-F238E27FC236}">
                <a16:creationId xmlns:a16="http://schemas.microsoft.com/office/drawing/2014/main" id="{149EA4A3-EBB2-4F0C-9504-52E60C4B0832}"/>
              </a:ext>
            </a:extLst>
          </p:cNvPr>
          <p:cNvSpPr>
            <a:spLocks noGrp="1"/>
          </p:cNvSpPr>
          <p:nvPr>
            <p:ph type="title"/>
          </p:nvPr>
        </p:nvSpPr>
        <p:spPr>
          <a:xfrm>
            <a:off x="662031" y="125368"/>
            <a:ext cx="10515600" cy="268914"/>
          </a:xfrm>
        </p:spPr>
        <p:txBody>
          <a:bodyPr/>
          <a:lstStyle/>
          <a:p>
            <a:r>
              <a:rPr kumimoji="0" lang="ru-RU" sz="2400" b="1" i="0" u="none" strike="noStrike" kern="1200" cap="none" spc="0" normalizeH="0" baseline="0" noProof="0" dirty="0">
                <a:ln>
                  <a:noFill/>
                </a:ln>
                <a:solidFill>
                  <a:srgbClr val="FF0000"/>
                </a:solidFill>
                <a:effectLst/>
                <a:uLnTx/>
                <a:uFillTx/>
                <a:latin typeface="Calibri Light"/>
                <a:ea typeface="+mj-ea"/>
                <a:cs typeface="+mj-cs"/>
              </a:rPr>
              <a:t>Решение Саратовского УФАС № 064/06/64-508/2021 от 21.04.2021 (4 из 4)</a:t>
            </a:r>
            <a:endParaRPr lang="ru-RU" sz="2800" dirty="0">
              <a:solidFill>
                <a:srgbClr val="00B0F0"/>
              </a:solidFill>
            </a:endParaRPr>
          </a:p>
        </p:txBody>
      </p:sp>
    </p:spTree>
    <p:extLst>
      <p:ext uri="{BB962C8B-B14F-4D97-AF65-F5344CB8AC3E}">
        <p14:creationId xmlns:p14="http://schemas.microsoft.com/office/powerpoint/2010/main" val="2116850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1424BC-5801-1B40-DBCE-955FB9283CE0}"/>
              </a:ext>
            </a:extLst>
          </p:cNvPr>
          <p:cNvSpPr>
            <a:spLocks noGrp="1"/>
          </p:cNvSpPr>
          <p:nvPr>
            <p:ph type="title"/>
          </p:nvPr>
        </p:nvSpPr>
        <p:spPr>
          <a:xfrm>
            <a:off x="838200" y="107672"/>
            <a:ext cx="10515600" cy="877749"/>
          </a:xfrm>
        </p:spPr>
        <p:txBody>
          <a:bodyPr>
            <a:normAutofit/>
          </a:bodyPr>
          <a:lstStyle/>
          <a:p>
            <a:pPr algn="ctr"/>
            <a:r>
              <a:rPr lang="ru-RU" sz="2400" dirty="0">
                <a:solidFill>
                  <a:srgbClr val="0070C0"/>
                </a:solidFill>
              </a:rPr>
              <a:t>Проект единого НПА Правительства в развитие статьи 14</a:t>
            </a:r>
          </a:p>
        </p:txBody>
      </p:sp>
      <p:pic>
        <p:nvPicPr>
          <p:cNvPr id="4" name="Объект 3">
            <a:extLst>
              <a:ext uri="{FF2B5EF4-FFF2-40B4-BE49-F238E27FC236}">
                <a16:creationId xmlns:a16="http://schemas.microsoft.com/office/drawing/2014/main" id="{68C27C36-E499-A774-49B5-D50A4649FCF8}"/>
              </a:ext>
            </a:extLst>
          </p:cNvPr>
          <p:cNvPicPr>
            <a:picLocks noGrp="1" noChangeAspect="1"/>
          </p:cNvPicPr>
          <p:nvPr>
            <p:ph idx="1"/>
          </p:nvPr>
        </p:nvPicPr>
        <p:blipFill>
          <a:blip r:embed="rId2"/>
          <a:stretch>
            <a:fillRect/>
          </a:stretch>
        </p:blipFill>
        <p:spPr>
          <a:xfrm>
            <a:off x="3380575" y="985421"/>
            <a:ext cx="5253295" cy="4351338"/>
          </a:xfrm>
          <a:prstGeom prst="rect">
            <a:avLst/>
          </a:prstGeom>
        </p:spPr>
      </p:pic>
      <p:sp>
        <p:nvSpPr>
          <p:cNvPr id="6" name="TextBox 5">
            <a:extLst>
              <a:ext uri="{FF2B5EF4-FFF2-40B4-BE49-F238E27FC236}">
                <a16:creationId xmlns:a16="http://schemas.microsoft.com/office/drawing/2014/main" id="{956913E9-912C-7BA4-ACA1-9F533184DFA2}"/>
              </a:ext>
            </a:extLst>
          </p:cNvPr>
          <p:cNvSpPr txBox="1"/>
          <p:nvPr/>
        </p:nvSpPr>
        <p:spPr>
          <a:xfrm>
            <a:off x="452762" y="5604669"/>
            <a:ext cx="1144331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https://minfin.gov.ru/ru/document?id_4=308523-proekt_postanovleniya_pravitelstva_rossiiskoi_federatsii_o_merakh_po_predostavleniyu_natsionalnogo_rezhima_pri_osushchestvlenii_zakupok_tovarov_rabot_uslug_dlya_obespecheniya_gosudarstvennykh_i_munitsipalnykh_nuzhd_zakupok_tovarov_rabot_uslug_otdelnymi_vidami_yuridicheskikh_lits_ob_izmenenii_i_priznanii_utrativshimi_silu_nekotorykh_aktov_pravitelstva_rossiiskoi_federatsii</a:t>
            </a:r>
            <a:endPar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87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9357-4FEE-87A7-4A9D-98E357E2D40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424149-8631-34C5-84C8-872EAB6987EB}"/>
              </a:ext>
            </a:extLst>
          </p:cNvPr>
          <p:cNvSpPr>
            <a:spLocks noGrp="1"/>
          </p:cNvSpPr>
          <p:nvPr>
            <p:ph type="title"/>
          </p:nvPr>
        </p:nvSpPr>
        <p:spPr>
          <a:xfrm>
            <a:off x="838200" y="205328"/>
            <a:ext cx="10515600" cy="584786"/>
          </a:xfrm>
        </p:spPr>
        <p:txBody>
          <a:bodyPr>
            <a:normAutofit/>
          </a:bodyPr>
          <a:lstStyle/>
          <a:p>
            <a:r>
              <a:rPr lang="ru-RU" sz="2800" dirty="0">
                <a:solidFill>
                  <a:srgbClr val="0070C0"/>
                </a:solidFill>
              </a:rPr>
              <a:t>Начнем с «матчасти»</a:t>
            </a:r>
          </a:p>
        </p:txBody>
      </p:sp>
      <p:sp>
        <p:nvSpPr>
          <p:cNvPr id="3" name="Объект 2">
            <a:extLst>
              <a:ext uri="{FF2B5EF4-FFF2-40B4-BE49-F238E27FC236}">
                <a16:creationId xmlns:a16="http://schemas.microsoft.com/office/drawing/2014/main" id="{C0B6ADA8-FB9F-A6E4-5526-4164513F1976}"/>
              </a:ext>
            </a:extLst>
          </p:cNvPr>
          <p:cNvSpPr>
            <a:spLocks noGrp="1"/>
          </p:cNvSpPr>
          <p:nvPr>
            <p:ph idx="1"/>
          </p:nvPr>
        </p:nvSpPr>
        <p:spPr>
          <a:xfrm>
            <a:off x="625136" y="861134"/>
            <a:ext cx="11066756" cy="4465468"/>
          </a:xfrm>
        </p:spPr>
        <p:txBody>
          <a:bodyPr>
            <a:normAutofit fontScale="77500" lnSpcReduction="20000"/>
          </a:bodyPr>
          <a:lstStyle/>
          <a:p>
            <a:pPr marL="0" indent="0" algn="ctr">
              <a:buNone/>
            </a:pPr>
            <a:r>
              <a:rPr lang="ru-RU" b="1" dirty="0">
                <a:solidFill>
                  <a:srgbClr val="0070C0"/>
                </a:solidFill>
              </a:rPr>
              <a:t>Федеральный закон от 26 июля 2006 г. N 135-ФЗ "О защите конкуренции"</a:t>
            </a:r>
            <a:br>
              <a:rPr lang="ru-RU" b="1" dirty="0">
                <a:solidFill>
                  <a:srgbClr val="0070C0"/>
                </a:solidFill>
              </a:rPr>
            </a:br>
            <a:endParaRPr lang="ru-RU" dirty="0">
              <a:solidFill>
                <a:srgbClr val="0070C0"/>
              </a:solidFill>
            </a:endParaRPr>
          </a:p>
          <a:p>
            <a:pPr marL="0" indent="0" algn="ctr">
              <a:buNone/>
            </a:pPr>
            <a:r>
              <a:rPr lang="ru-RU" b="1" dirty="0"/>
              <a:t>Статья 11. Запрет на ограничивающие конкуренцию соглашения хозяйствующих субъектов (извлечение)</a:t>
            </a:r>
          </a:p>
          <a:p>
            <a:pPr marL="0" indent="0">
              <a:buNone/>
            </a:pPr>
            <a:r>
              <a:rPr lang="ru-RU" sz="2300" dirty="0"/>
              <a:t>4. Запрещаются … соглашения между хозяйствующими субъектами (за исключением "вертикальных" соглашений, которые признаются допустимыми в соответствии со статьей 12 настоящего Федерального закона), если установлено, что такие соглашения приводят или могут привести к ограничению конкуренции. К таким соглашениям могут быть отнесены, в частности, соглашения:</a:t>
            </a:r>
          </a:p>
          <a:p>
            <a:pPr marL="0" indent="0">
              <a:buNone/>
            </a:pPr>
            <a:r>
              <a:rPr lang="ru-RU" sz="2300" dirty="0"/>
              <a:t>1) о навязывании контрагенту условий договора, невыгодных для него или не относящихся к предмету договора (необоснованные требования о передаче финансовых средств, иного имущества, в том числе имущественных прав, а также согласие заключить договор при условии внесения в него положений относительно товаров, в которых контрагент не заинтересован, и другие требования);</a:t>
            </a:r>
          </a:p>
          <a:p>
            <a:pPr marL="0" indent="0">
              <a:buNone/>
            </a:pPr>
            <a:r>
              <a:rPr lang="ru-RU" sz="2300" dirty="0"/>
              <a:t>…</a:t>
            </a:r>
          </a:p>
          <a:p>
            <a:pPr marL="0" indent="0">
              <a:buNone/>
            </a:pPr>
            <a:r>
              <a:rPr lang="ru-RU" sz="2300" dirty="0"/>
              <a:t>3) о создании другим хозяйствующим субъектам препятствий доступу на товарный рынок или выходу из товарного рынка;</a:t>
            </a:r>
          </a:p>
        </p:txBody>
      </p:sp>
    </p:spTree>
    <p:extLst>
      <p:ext uri="{BB962C8B-B14F-4D97-AF65-F5344CB8AC3E}">
        <p14:creationId xmlns:p14="http://schemas.microsoft.com/office/powerpoint/2010/main" val="3123135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52304-DCFB-330A-7465-DAA58AAF79E7}"/>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CD856EF5-D8BE-0268-E703-44B4116886AA}"/>
              </a:ext>
            </a:extLst>
          </p:cNvPr>
          <p:cNvSpPr>
            <a:spLocks noGrp="1"/>
          </p:cNvSpPr>
          <p:nvPr>
            <p:ph idx="1"/>
          </p:nvPr>
        </p:nvSpPr>
        <p:spPr>
          <a:xfrm>
            <a:off x="705035" y="177554"/>
            <a:ext cx="10515600" cy="6427432"/>
          </a:xfrm>
        </p:spPr>
        <p:txBody>
          <a:bodyPr>
            <a:normAutofit fontScale="62500" lnSpcReduction="20000"/>
          </a:bodyPr>
          <a:lstStyle/>
          <a:p>
            <a:pPr marL="0" lvl="0" indent="0" algn="just">
              <a:lnSpc>
                <a:spcPts val="1800"/>
              </a:lnSpc>
              <a:buNone/>
            </a:pPr>
            <a:r>
              <a:rPr lang="ru-RU" sz="2900" dirty="0">
                <a:solidFill>
                  <a:srgbClr val="000000"/>
                </a:solidFill>
                <a:effectLst/>
                <a:latin typeface="Times New Roman" panose="02020603050405020304" pitchFamily="18" charset="0"/>
                <a:ea typeface="Times New Roman" panose="02020603050405020304" pitchFamily="18" charset="0"/>
              </a:rPr>
              <a:t>7. Установить для целей осуществлении закупок в соответствии  с </a:t>
            </a:r>
            <a:r>
              <a:rPr lang="ru-RU" sz="2900" spc="-10" dirty="0">
                <a:solidFill>
                  <a:srgbClr val="000000"/>
                </a:solidFill>
                <a:effectLst/>
                <a:latin typeface="Times New Roman" panose="02020603050405020304" pitchFamily="18" charset="0"/>
                <a:ea typeface="Times New Roman" panose="02020603050405020304" pitchFamily="18" charset="0"/>
              </a:rPr>
              <a:t>Федеральным законом "О контрактной системе в сфере закупок товаров, работ, услуг для обеспечения государственных и муниципальных нужд"</a:t>
            </a:r>
            <a:r>
              <a:rPr lang="ru-RU" sz="2900" dirty="0">
                <a:solidFill>
                  <a:srgbClr val="000000"/>
                </a:solidFill>
                <a:effectLst/>
                <a:latin typeface="Times New Roman" panose="02020603050405020304" pitchFamily="18" charset="0"/>
                <a:ea typeface="Times New Roman" panose="02020603050405020304" pitchFamily="18" charset="0"/>
              </a:rPr>
              <a:t>:</a:t>
            </a:r>
          </a:p>
          <a:p>
            <a:pPr marL="457200" lvl="1" indent="0" algn="just">
              <a:lnSpc>
                <a:spcPts val="1800"/>
              </a:lnSpc>
              <a:buNone/>
            </a:pPr>
            <a:r>
              <a:rPr lang="ru-RU" sz="2900" dirty="0">
                <a:solidFill>
                  <a:srgbClr val="000000"/>
                </a:solidFill>
                <a:latin typeface="Times New Roman" panose="02020603050405020304" pitchFamily="18" charset="0"/>
                <a:ea typeface="Times New Roman" panose="02020603050405020304" pitchFamily="18" charset="0"/>
              </a:rPr>
              <a:t>в</a:t>
            </a:r>
            <a:r>
              <a:rPr lang="ru-RU" sz="2900" dirty="0">
                <a:solidFill>
                  <a:srgbClr val="000000"/>
                </a:solidFill>
                <a:effectLst/>
                <a:latin typeface="Times New Roman" panose="02020603050405020304" pitchFamily="18" charset="0"/>
                <a:ea typeface="Times New Roman" panose="02020603050405020304" pitchFamily="18" charset="0"/>
              </a:rPr>
              <a:t>) </a:t>
            </a:r>
            <a:r>
              <a:rPr lang="ru-RU" sz="2900" b="1" dirty="0">
                <a:solidFill>
                  <a:srgbClr val="000000"/>
                </a:solidFill>
                <a:effectLst/>
                <a:latin typeface="Times New Roman" panose="02020603050405020304" pitchFamily="18" charset="0"/>
                <a:ea typeface="Times New Roman" panose="02020603050405020304" pitchFamily="18" charset="0"/>
              </a:rPr>
              <a:t>особенности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  для осуществления закупки</a:t>
            </a:r>
            <a:r>
              <a:rPr lang="ru-RU" sz="2900" dirty="0">
                <a:solidFill>
                  <a:srgbClr val="000000"/>
                </a:solidFill>
                <a:effectLst/>
                <a:latin typeface="Times New Roman" panose="02020603050405020304" pitchFamily="18" charset="0"/>
                <a:ea typeface="Times New Roman" panose="02020603050405020304" pitchFamily="18" charset="0"/>
              </a:rPr>
              <a:t>, объект</a:t>
            </a:r>
            <a:r>
              <a:rPr lang="ru-RU" sz="2900" spc="-10" dirty="0">
                <a:solidFill>
                  <a:srgbClr val="000000"/>
                </a:solidFill>
                <a:effectLst/>
                <a:latin typeface="Times New Roman" panose="02020603050405020304" pitchFamily="18" charset="0"/>
                <a:ea typeface="Times New Roman" panose="02020603050405020304" pitchFamily="18" charset="0"/>
              </a:rPr>
              <a:t> закупки которой включает товары, указанные в перечне № 1 и (или) перечне № 2:</a:t>
            </a:r>
            <a:endParaRPr lang="ru-RU" sz="2900" dirty="0">
              <a:solidFill>
                <a:srgbClr val="000000"/>
              </a:solidFill>
              <a:effectLst/>
              <a:latin typeface="Times New Roman" panose="02020603050405020304" pitchFamily="18" charset="0"/>
              <a:ea typeface="Times New Roman" panose="02020603050405020304" pitchFamily="18" charset="0"/>
            </a:endParaRPr>
          </a:p>
          <a:p>
            <a:pPr indent="431800" algn="just">
              <a:lnSpc>
                <a:spcPts val="1800"/>
              </a:lnSpc>
            </a:pPr>
            <a:r>
              <a:rPr lang="ru-RU" sz="2900" dirty="0">
                <a:solidFill>
                  <a:srgbClr val="000000"/>
                </a:solidFill>
                <a:effectLst/>
                <a:latin typeface="Times New Roman" panose="02020603050405020304" pitchFamily="18" charset="0"/>
                <a:ea typeface="Times New Roman" panose="02020603050405020304" pitchFamily="18" charset="0"/>
              </a:rPr>
              <a:t>при определении идентичности и однородности товаров в соответствии с частями 13 и 14 статьи 22 Федерального закона "О контрактной системе в сфере закупок товаров, работ, услуг для обеспечения государственных и муниципальных нужд" </a:t>
            </a:r>
            <a:r>
              <a:rPr lang="ru-RU" sz="2900" b="1" dirty="0">
                <a:solidFill>
                  <a:srgbClr val="FF0000"/>
                </a:solidFill>
                <a:effectLst/>
                <a:latin typeface="Times New Roman" panose="02020603050405020304" pitchFamily="18" charset="0"/>
                <a:ea typeface="Times New Roman" panose="02020603050405020304" pitchFamily="18" charset="0"/>
              </a:rPr>
              <a:t>подлежат учету исключительно товары, происходящие из государств - членов Евразийского экономического союза;</a:t>
            </a:r>
          </a:p>
          <a:p>
            <a:pPr indent="431800" algn="just">
              <a:lnSpc>
                <a:spcPts val="1800"/>
              </a:lnSpc>
            </a:pPr>
            <a:r>
              <a:rPr lang="ru-RU" sz="2900" dirty="0">
                <a:solidFill>
                  <a:srgbClr val="000000"/>
                </a:solidFill>
                <a:effectLst/>
                <a:latin typeface="Times New Roman" panose="02020603050405020304" pitchFamily="18" charset="0"/>
                <a:ea typeface="Times New Roman" panose="02020603050405020304" pitchFamily="18" charset="0"/>
              </a:rPr>
              <a:t>при применении метода сопоставимых рыночных цен (анализа рынка) заказчик направляет предусмотренный частью 5 статьи 22 Федерального закона "О контрактной системе в сфере закупок товаров, работ, услуг  для обеспечения государственных и муниципальных нужд" запрос информации о цене товаров, указанных </a:t>
            </a:r>
            <a:r>
              <a:rPr lang="ru-RU" sz="2900" b="1" dirty="0">
                <a:solidFill>
                  <a:srgbClr val="000000"/>
                </a:solidFill>
                <a:effectLst/>
                <a:latin typeface="Times New Roman" panose="02020603050405020304" pitchFamily="18" charset="0"/>
                <a:ea typeface="Times New Roman" panose="02020603050405020304" pitchFamily="18" charset="0"/>
              </a:rPr>
              <a:t>в позициях 1 - 144 перечня № 1 </a:t>
            </a:r>
            <a:r>
              <a:rPr lang="ru-RU" sz="2900" b="1" i="1" dirty="0">
                <a:solidFill>
                  <a:srgbClr val="7030A0"/>
                </a:solidFill>
                <a:effectLst/>
                <a:latin typeface="Times New Roman" panose="02020603050405020304" pitchFamily="18" charset="0"/>
                <a:ea typeface="Times New Roman" panose="02020603050405020304" pitchFamily="18" charset="0"/>
              </a:rPr>
              <a:t>(все товары, кроме ПО и услуг), </a:t>
            </a:r>
            <a:r>
              <a:rPr lang="ru-RU" sz="2900" b="1" dirty="0">
                <a:solidFill>
                  <a:srgbClr val="000000"/>
                </a:solidFill>
                <a:effectLst/>
                <a:latin typeface="Times New Roman" panose="02020603050405020304" pitchFamily="18" charset="0"/>
                <a:ea typeface="Times New Roman" panose="02020603050405020304" pitchFamily="18" charset="0"/>
              </a:rPr>
              <a:t>позициях 1 - 419 перечня № 2 </a:t>
            </a:r>
            <a:r>
              <a:rPr lang="ru-RU" sz="2900" b="1" i="1" dirty="0">
                <a:solidFill>
                  <a:srgbClr val="7030A0"/>
                </a:solidFill>
                <a:effectLst/>
                <a:latin typeface="Times New Roman" panose="02020603050405020304" pitchFamily="18" charset="0"/>
                <a:ea typeface="Times New Roman" panose="02020603050405020304" pitchFamily="18" charset="0"/>
              </a:rPr>
              <a:t>(все товары кроме </a:t>
            </a:r>
            <a:r>
              <a:rPr lang="ru-RU" sz="2900" b="1" i="1" dirty="0" err="1">
                <a:solidFill>
                  <a:srgbClr val="7030A0"/>
                </a:solidFill>
                <a:effectLst/>
                <a:latin typeface="Times New Roman" panose="02020603050405020304" pitchFamily="18" charset="0"/>
                <a:ea typeface="Times New Roman" panose="02020603050405020304" pitchFamily="18" charset="0"/>
              </a:rPr>
              <a:t>Лек.С</a:t>
            </a:r>
            <a:r>
              <a:rPr lang="ru-RU" sz="2900" b="1" i="1" dirty="0">
                <a:solidFill>
                  <a:srgbClr val="7030A0"/>
                </a:solidFill>
                <a:effectLst/>
                <a:latin typeface="Times New Roman" panose="02020603050405020304" pitchFamily="18" charset="0"/>
                <a:ea typeface="Times New Roman" panose="02020603050405020304" pitchFamily="18" charset="0"/>
              </a:rPr>
              <a:t>-в и пищевых продуктов)</a:t>
            </a:r>
            <a:r>
              <a:rPr lang="ru-RU" sz="2900" dirty="0">
                <a:solidFill>
                  <a:srgbClr val="000000"/>
                </a:solidFill>
                <a:effectLst/>
                <a:latin typeface="Times New Roman" panose="02020603050405020304" pitchFamily="18" charset="0"/>
                <a:ea typeface="Times New Roman" panose="02020603050405020304" pitchFamily="18" charset="0"/>
              </a:rPr>
              <a:t>, субъектам деятельности в сфере промышленности, информация о которых включена в государственную информационную систему промышленности. Если в этой системе содержится информация менее чем о 3 субъектах деятельности в сфере промышленности, осуществляющих производство включенного в объект закупки товара из числа указанных товаров, заказчик также направляет такой запрос поставщикам, которые осуществляют поставки происходящих из государств - членов Евразийского экономического союза товаров, идентичных товарам, планируемым к закупкам (при их отсутствии - однородных товаров), и информация о которых и о поставленных ими товарах содержится на официальном сайте единой информационной системы в сфере закупок в реестре контрактов, заключенных заказчиками;</a:t>
            </a:r>
          </a:p>
          <a:p>
            <a:pPr marL="0" lvl="0" indent="0" algn="just">
              <a:lnSpc>
                <a:spcPts val="1800"/>
              </a:lnSpc>
              <a:buNone/>
            </a:pPr>
            <a:endParaRPr lang="ru-RU" sz="2900" dirty="0">
              <a:solidFill>
                <a:srgbClr val="000000"/>
              </a:solidFill>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182630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5D870977-6D72-49CE-B968-49455BF80D5B}"/>
              </a:ext>
            </a:extLst>
          </p:cNvPr>
          <p:cNvGraphicFramePr>
            <a:graphicFrameLocks noGrp="1"/>
          </p:cNvGraphicFramePr>
          <p:nvPr>
            <p:ph idx="1"/>
            <p:extLst>
              <p:ext uri="{D42A27DB-BD31-4B8C-83A1-F6EECF244321}">
                <p14:modId xmlns:p14="http://schemas.microsoft.com/office/powerpoint/2010/main" val="1076509242"/>
              </p:ext>
            </p:extLst>
          </p:nvPr>
        </p:nvGraphicFramePr>
        <p:xfrm>
          <a:off x="558183" y="644894"/>
          <a:ext cx="11075634" cy="2413000"/>
        </p:xfrm>
        <a:graphic>
          <a:graphicData uri="http://schemas.openxmlformats.org/drawingml/2006/table">
            <a:tbl>
              <a:tblPr firstRow="1" bandRow="1">
                <a:tableStyleId>{5C22544A-7EE6-4342-B048-85BDC9FD1C3A}</a:tableStyleId>
              </a:tblPr>
              <a:tblGrid>
                <a:gridCol w="3691878">
                  <a:extLst>
                    <a:ext uri="{9D8B030D-6E8A-4147-A177-3AD203B41FA5}">
                      <a16:colId xmlns:a16="http://schemas.microsoft.com/office/drawing/2014/main" val="3929490774"/>
                    </a:ext>
                  </a:extLst>
                </a:gridCol>
                <a:gridCol w="3691878">
                  <a:extLst>
                    <a:ext uri="{9D8B030D-6E8A-4147-A177-3AD203B41FA5}">
                      <a16:colId xmlns:a16="http://schemas.microsoft.com/office/drawing/2014/main" val="3345481598"/>
                    </a:ext>
                  </a:extLst>
                </a:gridCol>
                <a:gridCol w="3691878">
                  <a:extLst>
                    <a:ext uri="{9D8B030D-6E8A-4147-A177-3AD203B41FA5}">
                      <a16:colId xmlns:a16="http://schemas.microsoft.com/office/drawing/2014/main" val="1599814850"/>
                    </a:ext>
                  </a:extLst>
                </a:gridCol>
              </a:tblGrid>
              <a:tr h="370840">
                <a:tc>
                  <a:txBody>
                    <a:bodyPr/>
                    <a:lstStyle/>
                    <a:p>
                      <a:pPr algn="ctr"/>
                      <a:r>
                        <a:rPr lang="ru-RU" dirty="0"/>
                        <a:t>Статья 44-ФЗ /НПА</a:t>
                      </a:r>
                    </a:p>
                  </a:txBody>
                  <a:tcPr/>
                </a:tc>
                <a:tc>
                  <a:txBody>
                    <a:bodyPr/>
                    <a:lstStyle/>
                    <a:p>
                      <a:pPr algn="ctr"/>
                      <a:r>
                        <a:rPr lang="ru-RU" dirty="0"/>
                        <a:t>Требования</a:t>
                      </a:r>
                    </a:p>
                  </a:txBody>
                  <a:tcPr/>
                </a:tc>
                <a:tc>
                  <a:txBody>
                    <a:bodyPr/>
                    <a:lstStyle/>
                    <a:p>
                      <a:pPr algn="ctr"/>
                      <a:r>
                        <a:rPr lang="ru-RU" dirty="0"/>
                        <a:t>Суть  нарушения</a:t>
                      </a:r>
                    </a:p>
                  </a:txBody>
                  <a:tcPr/>
                </a:tc>
                <a:extLst>
                  <a:ext uri="{0D108BD9-81ED-4DB2-BD59-A6C34878D82A}">
                    <a16:rowId xmlns:a16="http://schemas.microsoft.com/office/drawing/2014/main" val="3497376829"/>
                  </a:ext>
                </a:extLst>
              </a:tr>
              <a:tr h="370840">
                <a:tc>
                  <a:txBody>
                    <a:bodyPr/>
                    <a:lstStyle/>
                    <a:p>
                      <a:pPr algn="l"/>
                      <a:r>
                        <a:rPr lang="ru-RU" sz="1600" dirty="0"/>
                        <a:t>Статья 24. Способы определения поставщиков (подрядчиков, исполнителей</a:t>
                      </a:r>
                      <a:r>
                        <a:rPr lang="ru-RU" sz="1400" dirty="0"/>
                        <a:t>)</a:t>
                      </a:r>
                    </a:p>
                  </a:txBody>
                  <a:tcPr/>
                </a:tc>
                <a:tc>
                  <a:txBody>
                    <a:bodyPr/>
                    <a:lstStyle/>
                    <a:p>
                      <a:pPr algn="l"/>
                      <a:r>
                        <a:rPr lang="ru-RU" sz="1600" dirty="0"/>
                        <a:t>Определяется, каким способами можно осуществлять закупки (с ограничениями по аукциону / конкурсу, закрытым способам закупки)</a:t>
                      </a:r>
                    </a:p>
                  </a:txBody>
                  <a:tcPr/>
                </a:tc>
                <a:tc>
                  <a:txBody>
                    <a:bodyPr/>
                    <a:lstStyle/>
                    <a:p>
                      <a:pPr algn="l"/>
                      <a:r>
                        <a:rPr lang="ru-RU" sz="1600" dirty="0"/>
                        <a:t>Выбор способа закупки у единственного поставщика  может рассматриваться, как ограничение конкуренции, так как иные хозяйствующие субъекты лишаются права участия в конкурентных способах закупки и права на получение прибыли в случае заключения контракта.</a:t>
                      </a:r>
                    </a:p>
                  </a:txBody>
                  <a:tcPr/>
                </a:tc>
                <a:extLst>
                  <a:ext uri="{0D108BD9-81ED-4DB2-BD59-A6C34878D82A}">
                    <a16:rowId xmlns:a16="http://schemas.microsoft.com/office/drawing/2014/main" val="2815178541"/>
                  </a:ext>
                </a:extLst>
              </a:tr>
            </a:tbl>
          </a:graphicData>
        </a:graphic>
      </p:graphicFrame>
    </p:spTree>
    <p:extLst>
      <p:ext uri="{BB962C8B-B14F-4D97-AF65-F5344CB8AC3E}">
        <p14:creationId xmlns:p14="http://schemas.microsoft.com/office/powerpoint/2010/main" val="716589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9FBA65-2053-D4E9-0252-EEFBC03524F0}"/>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5634" name="Group 34">
            <a:extLst>
              <a:ext uri="{FF2B5EF4-FFF2-40B4-BE49-F238E27FC236}">
                <a16:creationId xmlns:a16="http://schemas.microsoft.com/office/drawing/2014/main" id="{D572DB46-C8AD-2AB8-D7D6-2A343365AA04}"/>
              </a:ext>
            </a:extLst>
          </p:cNvPr>
          <p:cNvGraphicFramePr>
            <a:graphicFrameLocks noGrp="1"/>
          </p:cNvGraphicFramePr>
          <p:nvPr>
            <p:ph idx="1"/>
          </p:nvPr>
        </p:nvGraphicFramePr>
        <p:xfrm>
          <a:off x="378903" y="2475675"/>
          <a:ext cx="11434194" cy="2377420"/>
        </p:xfrm>
        <a:graphic>
          <a:graphicData uri="http://schemas.openxmlformats.org/drawingml/2006/table">
            <a:tbl>
              <a:tblPr/>
              <a:tblGrid>
                <a:gridCol w="6526635">
                  <a:extLst>
                    <a:ext uri="{9D8B030D-6E8A-4147-A177-3AD203B41FA5}">
                      <a16:colId xmlns:a16="http://schemas.microsoft.com/office/drawing/2014/main" val="20000"/>
                    </a:ext>
                  </a:extLst>
                </a:gridCol>
                <a:gridCol w="1954634">
                  <a:extLst>
                    <a:ext uri="{9D8B030D-6E8A-4147-A177-3AD203B41FA5}">
                      <a16:colId xmlns:a16="http://schemas.microsoft.com/office/drawing/2014/main" val="20001"/>
                    </a:ext>
                  </a:extLst>
                </a:gridCol>
                <a:gridCol w="1622434">
                  <a:extLst>
                    <a:ext uri="{9D8B030D-6E8A-4147-A177-3AD203B41FA5}">
                      <a16:colId xmlns:a16="http://schemas.microsoft.com/office/drawing/2014/main" val="20002"/>
                    </a:ext>
                  </a:extLst>
                </a:gridCol>
                <a:gridCol w="1330491">
                  <a:extLst>
                    <a:ext uri="{9D8B030D-6E8A-4147-A177-3AD203B41FA5}">
                      <a16:colId xmlns:a16="http://schemas.microsoft.com/office/drawing/2014/main" val="20003"/>
                    </a:ext>
                  </a:extLst>
                </a:gridCol>
              </a:tblGrid>
              <a:tr h="535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ВИДЫ правонарушений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Субъекты ответственности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Размер штрафа, рублей</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Основание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8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1. Принятие решения о способе определения поставщика (подрядчика, исполнителя), в том числе решения о закупке товаров, работ, услуг для обеспечения государственных и муниципальных нужд у единственного поставщика (подрядчика, исполнителя), с нарушением требований, установленных законодательством о КС, …</a:t>
                      </a: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Должностные лица</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30 000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ч. 1 ст. 7.29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1631D5EC-4126-43DE-5963-D7F433679088}"/>
              </a:ext>
            </a:extLst>
          </p:cNvPr>
          <p:cNvSpPr txBox="1"/>
          <p:nvPr/>
        </p:nvSpPr>
        <p:spPr>
          <a:xfrm>
            <a:off x="378903" y="1086529"/>
            <a:ext cx="1165912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Статья 7.29. Несоблюдение требований законодательства Российской Федерации о контрактной системе в сфере закупок товаров, работ, услуг для обеспечения государственных и муниципальных нужд при принятии решения о способе и об условиях определения поставщика (подрядчика, исполнителя)</a:t>
            </a:r>
          </a:p>
        </p:txBody>
      </p:sp>
    </p:spTree>
    <p:extLst>
      <p:ext uri="{BB962C8B-B14F-4D97-AF65-F5344CB8AC3E}">
        <p14:creationId xmlns:p14="http://schemas.microsoft.com/office/powerpoint/2010/main" val="3179184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05D5AD-82F1-8DC2-EBB7-CE88C1E146AF}"/>
              </a:ext>
            </a:extLst>
          </p:cNvPr>
          <p:cNvSpPr>
            <a:spLocks noGrp="1"/>
          </p:cNvSpPr>
          <p:nvPr>
            <p:ph type="title"/>
          </p:nvPr>
        </p:nvSpPr>
        <p:spPr>
          <a:xfrm>
            <a:off x="177553" y="89917"/>
            <a:ext cx="11860567" cy="1001265"/>
          </a:xfrm>
        </p:spPr>
        <p:txBody>
          <a:bodyPr>
            <a:noAutofit/>
          </a:bodyPr>
          <a:lstStyle/>
          <a:p>
            <a:pPr algn="ctr"/>
            <a:r>
              <a:rPr lang="ru-RU" sz="2200" b="1" dirty="0">
                <a:solidFill>
                  <a:srgbClr val="FF0000"/>
                </a:solidFill>
              </a:rPr>
              <a:t>Определением Верховного Суда Российской Федерации от 16 сентября 2024 г. N 308-ЭС24-15301 по делу N А32-36337/2023 поддержана позиция, указанная в постановлении Арбитражного суда Северо-Кавказского округа от 22 мая 2024 г. по делу N А32-36337/2023 (1 из 3)</a:t>
            </a:r>
          </a:p>
        </p:txBody>
      </p:sp>
      <p:sp>
        <p:nvSpPr>
          <p:cNvPr id="3" name="Объект 2">
            <a:extLst>
              <a:ext uri="{FF2B5EF4-FFF2-40B4-BE49-F238E27FC236}">
                <a16:creationId xmlns:a16="http://schemas.microsoft.com/office/drawing/2014/main" id="{0B41A91C-1C35-D79B-9994-86BA573875F3}"/>
              </a:ext>
            </a:extLst>
          </p:cNvPr>
          <p:cNvSpPr>
            <a:spLocks noGrp="1"/>
          </p:cNvSpPr>
          <p:nvPr>
            <p:ph idx="1"/>
          </p:nvPr>
        </p:nvSpPr>
        <p:spPr>
          <a:xfrm>
            <a:off x="275207" y="1397725"/>
            <a:ext cx="11400408" cy="5145118"/>
          </a:xfrm>
        </p:spPr>
        <p:txBody>
          <a:bodyPr>
            <a:noAutofit/>
          </a:bodyPr>
          <a:lstStyle/>
          <a:p>
            <a:r>
              <a:rPr lang="ru-RU" sz="1600" dirty="0"/>
              <a:t>Первый заместитель Прокурора края в интересах Краснодарского края и неопределенного круга лиц (далее - прокурор) обратился в арбитражный суд с иском к ГКУ Краснодарского края "Центр организации дорожного движения" (далее - учреждение) и ООО "Открытые системы" (далее - общество) о признании недействительными (ничтожными) заключенные 18.11.2022 учреждением и обществом государственные контракты N 25.11/2022 и 26.11/2022 на поставку мониторов; применении последствий недействительности данных сделок в виде двусторонней реституции путем возложения на общество обязанности по возврату учреждению денежных средств в размере  1 120 тыс. рублей, а на учреждение - мониторов, принятых по актам приёма-передачи от 01.12.2022.</a:t>
            </a:r>
          </a:p>
          <a:p>
            <a:r>
              <a:rPr lang="ru-RU" sz="1600" dirty="0"/>
              <a:t>Оба контракта заключены в одну и ту же дату, каждый на сумму 560 тыс. руб. с идентичным предметом и количеством  - монитор, подключаемый к компьютеру Samsung, в количестве 20 штук.</a:t>
            </a:r>
          </a:p>
          <a:p>
            <a:r>
              <a:rPr lang="ru-RU" sz="1600" dirty="0"/>
              <a:t>Спорные контракты заключены сторонами без проведения предусмотренных Законом N 44-ФЗ публичных процедур. Их заключение без проведения торгов обосновано положениями пункта 4 части 1 статьи 93 Закона N 44-ФЗ.</a:t>
            </a:r>
          </a:p>
          <a:p>
            <a:r>
              <a:rPr lang="ru-RU" sz="1600" dirty="0"/>
              <a:t>Прокурор считает, что контракты являются недействительными (ничтожными) сделками, поскольку заключены в обход конкурентных процедур путем их искусственного дробления для формального соблюдения ограничений, установленных пунктом 4 части 1 статьи 93 Федерального закона от 05.04.2013 N 44-ФЗ "О контрактной системе в сфере закупок товаров, работ, услуг для обеспечения государственных и муниципальных нужд" (далее - Закон N 44-ФЗ). Сделки совершены одномоментно с одним поставщиком, фактически образуют единый контракт, цена которого составляет 1 120 тыс. рублей.</a:t>
            </a:r>
          </a:p>
          <a:p>
            <a:r>
              <a:rPr lang="ru-RU" sz="1600" dirty="0"/>
              <a:t>Изложенные обстоятельства послужили основанием для обращения прокурора в суд с рассматриваемым иском.</a:t>
            </a:r>
          </a:p>
        </p:txBody>
      </p:sp>
    </p:spTree>
    <p:extLst>
      <p:ext uri="{BB962C8B-B14F-4D97-AF65-F5344CB8AC3E}">
        <p14:creationId xmlns:p14="http://schemas.microsoft.com/office/powerpoint/2010/main" val="3049437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4BBD5-D272-801A-10EC-76656DC01C3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C6D954-BFA3-A094-9792-010F4E2C79D2}"/>
              </a:ext>
            </a:extLst>
          </p:cNvPr>
          <p:cNvSpPr>
            <a:spLocks noGrp="1"/>
          </p:cNvSpPr>
          <p:nvPr>
            <p:ph type="title"/>
          </p:nvPr>
        </p:nvSpPr>
        <p:spPr>
          <a:xfrm>
            <a:off x="177553" y="89917"/>
            <a:ext cx="11860567" cy="1001265"/>
          </a:xfrm>
        </p:spPr>
        <p:txBody>
          <a:bodyPr>
            <a:noAutofit/>
          </a:bodyPr>
          <a:lstStyle/>
          <a:p>
            <a:pPr algn="ctr"/>
            <a:r>
              <a:rPr lang="ru-RU" sz="2200" b="1" dirty="0">
                <a:solidFill>
                  <a:srgbClr val="FF0000"/>
                </a:solidFill>
              </a:rPr>
              <a:t>Определением Верховного Суда Российской Федерации от 16 сентября 2024 г. N 308-ЭС24-15301 по делу N А32-36337/2023 поддержана позиция, указанная в постановлении Арбитражного суда Северо-Кавказского округа от 22 мая 2024 г. по делу N А32-36337/2023 (2 из 3)</a:t>
            </a:r>
          </a:p>
        </p:txBody>
      </p:sp>
      <p:sp>
        <p:nvSpPr>
          <p:cNvPr id="3" name="Объект 2">
            <a:extLst>
              <a:ext uri="{FF2B5EF4-FFF2-40B4-BE49-F238E27FC236}">
                <a16:creationId xmlns:a16="http://schemas.microsoft.com/office/drawing/2014/main" id="{BBFCCCEF-44B8-BDAB-6936-070AA802735D}"/>
              </a:ext>
            </a:extLst>
          </p:cNvPr>
          <p:cNvSpPr>
            <a:spLocks noGrp="1"/>
          </p:cNvSpPr>
          <p:nvPr>
            <p:ph idx="1"/>
          </p:nvPr>
        </p:nvSpPr>
        <p:spPr>
          <a:xfrm>
            <a:off x="257452" y="1166905"/>
            <a:ext cx="11400408" cy="4351338"/>
          </a:xfrm>
        </p:spPr>
        <p:txBody>
          <a:bodyPr>
            <a:noAutofit/>
          </a:bodyPr>
          <a:lstStyle/>
          <a:p>
            <a:r>
              <a:rPr lang="ru-RU" sz="1600" dirty="0"/>
              <a:t>В соответствии с пунктом 1 статьи 166 Гражданского кодекса Российской Федерации (далее - Гражданский кодекс) сделка недействительна по основаниям, установленным законом, в силу признания ее таковой судом (оспоримая сделка) либо независимо от такого признания (ничтожная сделка).</a:t>
            </a:r>
          </a:p>
          <a:p>
            <a:r>
              <a:rPr lang="ru-RU" sz="1600" dirty="0"/>
              <a:t>Статьей 168 Гражданского кодекса установлено, что сделка, нарушающая требования закона или иного правового акта, является оспоримой, если из закона не следует, что должны применяться другие последствия нарушения, не связанные с недействительностью сделки. Сделка, нарушающая требования закона или иного правового акта и при этом посягающая на публичные интересы либо права и охраняемые законом интересы третьих лиц, ничтожна, если из закона не следует, что такая сделка оспорима или должны применяться другие последствия нарушения, не связанные с недействительностью сделки.</a:t>
            </a:r>
          </a:p>
          <a:p>
            <a:r>
              <a:rPr lang="ru-RU" sz="1600" dirty="0"/>
              <a:t>В пунктах 74 и 75 постановления Пленума Верховного Суда Российской Федерации от 23.06.2015 N 25 "О применении судами некоторых положений раздела 1 части первой Гражданского кодекса Российской Федерации" ничтожной является сделка, нарушающая требования закона или иного правового акта и при этом посягающая на публичные интересы либо права и охраняемые законом интересы третьих лиц. Вне зависимости от указанных обстоятельств законом может быть установлено, что такая сделка оспорима, а не ничтожна, или к ней должны применяться другие последствия нарушения, не связанные с недействительностью сделки. Договор, условия которого противоречат существу законодательного регулирования соответствующего вида обязательства, может быть квалифицирован как ничтожный полностью или в соответствующей части, даже если в законе не содержится прямого указания на его ничтожность.</a:t>
            </a:r>
          </a:p>
          <a:p>
            <a:r>
              <a:rPr lang="ru-RU" sz="1600" dirty="0"/>
              <a:t>Применительно к статьям 166 и 168 Гражданского кодекса под публичными интересами, в частности, следует понимать интересы неопределенного круга лиц, обеспечение безопасности жизни и здоровья граждан, а также обороны и безопасности государства, охраны окружающей природной среды. Сделка, при совершении которой был нарушен явно выраженный запрет, установленный законом, является ничтожной как посягающая на публичные интересы. Само по себе несоответствие сделки законодательству или нарушение ею прав публично-правового образования не свидетельствует о том, что имеет место нарушение публичных интересов.</a:t>
            </a:r>
          </a:p>
        </p:txBody>
      </p:sp>
    </p:spTree>
    <p:extLst>
      <p:ext uri="{BB962C8B-B14F-4D97-AF65-F5344CB8AC3E}">
        <p14:creationId xmlns:p14="http://schemas.microsoft.com/office/powerpoint/2010/main" val="965734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A88E8-3B4A-0B36-B65F-8C71A0AFAAC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E5775E-4C42-9A8F-C8CD-A155779565C2}"/>
              </a:ext>
            </a:extLst>
          </p:cNvPr>
          <p:cNvSpPr>
            <a:spLocks noGrp="1"/>
          </p:cNvSpPr>
          <p:nvPr>
            <p:ph type="title"/>
          </p:nvPr>
        </p:nvSpPr>
        <p:spPr>
          <a:xfrm>
            <a:off x="165716" y="0"/>
            <a:ext cx="11860567" cy="1001265"/>
          </a:xfrm>
        </p:spPr>
        <p:txBody>
          <a:bodyPr>
            <a:noAutofit/>
          </a:bodyPr>
          <a:lstStyle/>
          <a:p>
            <a:pPr algn="ctr"/>
            <a:r>
              <a:rPr lang="ru-RU" sz="2200" b="1" dirty="0">
                <a:solidFill>
                  <a:srgbClr val="FF0000"/>
                </a:solidFill>
              </a:rPr>
              <a:t>Определением Верховного Суда Российской Федерации от 16 сентября 2024 г. N 308-ЭС24-15301 по делу N А32-36337/2023 поддержана позиция, указанная в постановлении Арбитражного суда Северо-Кавказского округа от 22 мая 2024 г. по делу N А32-36337/2023 (3 из 3)</a:t>
            </a:r>
          </a:p>
        </p:txBody>
      </p:sp>
      <p:sp>
        <p:nvSpPr>
          <p:cNvPr id="3" name="Объект 2">
            <a:extLst>
              <a:ext uri="{FF2B5EF4-FFF2-40B4-BE49-F238E27FC236}">
                <a16:creationId xmlns:a16="http://schemas.microsoft.com/office/drawing/2014/main" id="{B7D6DDF1-D89E-8805-E3C3-BFBF8F22867F}"/>
              </a:ext>
            </a:extLst>
          </p:cNvPr>
          <p:cNvSpPr>
            <a:spLocks noGrp="1"/>
          </p:cNvSpPr>
          <p:nvPr>
            <p:ph idx="1"/>
          </p:nvPr>
        </p:nvSpPr>
        <p:spPr>
          <a:xfrm>
            <a:off x="239697" y="865064"/>
            <a:ext cx="11400408" cy="5992936"/>
          </a:xfrm>
        </p:spPr>
        <p:txBody>
          <a:bodyPr>
            <a:noAutofit/>
          </a:bodyPr>
          <a:lstStyle/>
          <a:p>
            <a:r>
              <a:rPr lang="ru-RU" sz="1600" dirty="0"/>
              <a:t>Согласно пункту 8 статьи 3 Закона N 44-ФЗ под государственным или муниципальным контрактом понимается договор, заключенный от имени Российской Федерации, субъекта Российской Федерации (государственный контракт) или муниципального образования (муниципальный контракт) заказчиком для обеспечения соответственно государственных, муниципальных нужд.</a:t>
            </a:r>
          </a:p>
          <a:p>
            <a:r>
              <a:rPr lang="ru-RU" sz="1600" dirty="0"/>
              <a:t>В силу статьи 6 Закона N 44-ФЗ открытость, прозрачность информации о контрактной системе в сфере закупок, обеспечение конкуренции отнесены к принципам контрактной системы в сфере закупок.</a:t>
            </a:r>
          </a:p>
          <a:p>
            <a:r>
              <a:rPr lang="ru-RU" sz="1600" dirty="0"/>
              <a:t>При этом согласно статье 8 Закона N 44-ФЗ под принципом обеспечения конкуренции понимается создание равных условий для обеспечения конкуренции между участниками закупок, при которых любое заинтересованное лицо имеет возможность в соответствии с законодательством Российской Федерации и иными нормативными правовыми актами о контрактной системе в сфере закупок стать поставщиком (подрядчиком, исполнителем). К созданию равных условий при выявлении лучших условий поставок товаров, выполнения работ, оказания услуг относится запрет на совершение заказчиками, участниками закупок любых действий, которые противоречат требованиям данного Федерального закона, в том числе приводят к ограничению конкуренции, в частности к необоснованному ограничению числа участников закупок.</a:t>
            </a:r>
          </a:p>
          <a:p>
            <a:r>
              <a:rPr lang="ru-RU" sz="1600" dirty="0"/>
              <a:t>В обоснование иска прокурор указал, что стороны заключили ряд связанных между собой гражданско-правовых договоров, фактически образующих единую сделку, искусственно раздробленную для формального соблюдения специальных ограничений, предусмотренных действующим законодательством, с целью уйти от необходимости проведения конкурентных процедур вступления в правоотношения с муниципальным заказчиком. </a:t>
            </a:r>
          </a:p>
          <a:p>
            <a:r>
              <a:rPr lang="ru-RU" sz="1600" dirty="0"/>
              <a:t>Суд кассационной инстанции отмечает, что заключение ряда связанных между собой гражданско-правовых договоров, фактически образующих единую сделку, искусственно раздробленную для формального соблюдения специальных ограничений, предусмотренных действующим законодательством, с целью уйти от необходимости проведения конкурентных процедур вступления в правоотношения с государственным заказчиком, по сути, дезавуирует его применение и открывает возможность для приобретения незаконных имущественных выгод. При этом никто не вправе извлекать преимущества из своего незаконного поведения (часть 4 статьи 1 Гражданского кодекса).</a:t>
            </a:r>
          </a:p>
          <a:p>
            <a:r>
              <a:rPr lang="ru-RU" sz="1600" b="1" dirty="0"/>
              <a:t>Контракты признаны недействительными с последующей реституцией сторон.</a:t>
            </a:r>
          </a:p>
        </p:txBody>
      </p:sp>
    </p:spTree>
    <p:extLst>
      <p:ext uri="{BB962C8B-B14F-4D97-AF65-F5344CB8AC3E}">
        <p14:creationId xmlns:p14="http://schemas.microsoft.com/office/powerpoint/2010/main" val="4092484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049D1F-0024-7B79-F292-33B36B63232D}"/>
              </a:ext>
            </a:extLst>
          </p:cNvPr>
          <p:cNvSpPr>
            <a:spLocks noGrp="1"/>
          </p:cNvSpPr>
          <p:nvPr>
            <p:ph type="title"/>
          </p:nvPr>
        </p:nvSpPr>
        <p:spPr>
          <a:xfrm>
            <a:off x="838200" y="134307"/>
            <a:ext cx="10515600" cy="407232"/>
          </a:xfrm>
        </p:spPr>
        <p:txBody>
          <a:bodyPr>
            <a:noAutofit/>
          </a:bodyPr>
          <a:lstStyle/>
          <a:p>
            <a:r>
              <a:rPr lang="ru-RU" sz="2400" dirty="0">
                <a:solidFill>
                  <a:srgbClr val="0070C0"/>
                </a:solidFill>
              </a:rPr>
              <a:t>Иные решения, поддерживающие позицию</a:t>
            </a:r>
          </a:p>
        </p:txBody>
      </p:sp>
      <p:sp>
        <p:nvSpPr>
          <p:cNvPr id="3" name="Объект 2">
            <a:extLst>
              <a:ext uri="{FF2B5EF4-FFF2-40B4-BE49-F238E27FC236}">
                <a16:creationId xmlns:a16="http://schemas.microsoft.com/office/drawing/2014/main" id="{843977A3-7CF9-17BB-677A-8683C17143B2}"/>
              </a:ext>
            </a:extLst>
          </p:cNvPr>
          <p:cNvSpPr>
            <a:spLocks noGrp="1"/>
          </p:cNvSpPr>
          <p:nvPr>
            <p:ph idx="1"/>
          </p:nvPr>
        </p:nvSpPr>
        <p:spPr>
          <a:xfrm>
            <a:off x="527481" y="751427"/>
            <a:ext cx="11164409" cy="5613862"/>
          </a:xfrm>
        </p:spPr>
        <p:txBody>
          <a:bodyPr>
            <a:noAutofit/>
          </a:bodyPr>
          <a:lstStyle/>
          <a:p>
            <a:pPr algn="just"/>
            <a:r>
              <a:rPr lang="ru-RU" sz="1800" b="1" dirty="0">
                <a:solidFill>
                  <a:srgbClr val="0070C0"/>
                </a:solidFill>
              </a:rPr>
              <a:t>Законом N 44-ФЗ  установлены правила осуществления государственными и муниципальными заказчиками закупок преимущественно с использованием конкурентных процедур, а также установлен исчерпывающий перечень случаев, допускающих возможность совершения закупки посредством неконкурентной процедуры - у единственного поставщика.</a:t>
            </a:r>
          </a:p>
          <a:p>
            <a:pPr algn="just"/>
            <a:r>
              <a:rPr lang="ru-RU" sz="1800" b="1" dirty="0">
                <a:solidFill>
                  <a:srgbClr val="0070C0"/>
                </a:solidFill>
              </a:rPr>
              <a:t>Закупка у единственного поставщика не относится к конкурентным способам закупки, а, следовательно, применение такого метода закупок должно осуществляться исключительно в случаях, установленных законом. </a:t>
            </a:r>
          </a:p>
          <a:p>
            <a:endParaRPr lang="ru-RU" sz="1800" dirty="0"/>
          </a:p>
          <a:p>
            <a:r>
              <a:rPr lang="ru-RU" sz="1800" dirty="0"/>
              <a:t>Постановление Арбитражного суда Западно-Сибирского округа от 5 марта 2024 г. N Ф04-7833/24 по делу N А81-4478/2023</a:t>
            </a:r>
          </a:p>
          <a:p>
            <a:r>
              <a:rPr lang="ru-RU" sz="1800" dirty="0"/>
              <a:t>Постановление Арбитражного суда Восточно-Сибирского округа от 4 июня 2021 г. N Ф02-2444/21 по делу N А58-2420/2020</a:t>
            </a:r>
          </a:p>
          <a:p>
            <a:r>
              <a:rPr lang="ru-RU" sz="1800" dirty="0"/>
              <a:t>Постановление Арбитражного суда Северо-Кавказского округа от 21 августа 2019 г. N Ф08-6889/19 по делу N А15-5189/2018</a:t>
            </a:r>
          </a:p>
          <a:p>
            <a:r>
              <a:rPr lang="ru-RU" sz="1800" dirty="0"/>
              <a:t>Постановление Арбитражного суда Уральского округа от 13 июня 2019 г. N Ф09-2518/19 по делу N А34-8973/2018</a:t>
            </a:r>
          </a:p>
          <a:p>
            <a:r>
              <a:rPr lang="ru-RU" sz="1800" dirty="0"/>
              <a:t>Постановление Арбитражного суда Волго-Вятского округа от 17 апреля 2018 г. N Ф01-1056/18 по делу N А38-7831/2017</a:t>
            </a:r>
          </a:p>
          <a:p>
            <a:r>
              <a:rPr lang="ru-RU" sz="1800" dirty="0"/>
              <a:t>Постановление Арбитражного суда Дальневосточного округа от 22 января 2018 г. N Ф03-5096/17 по делу N А59-1511/2017</a:t>
            </a:r>
          </a:p>
        </p:txBody>
      </p:sp>
    </p:spTree>
    <p:extLst>
      <p:ext uri="{BB962C8B-B14F-4D97-AF65-F5344CB8AC3E}">
        <p14:creationId xmlns:p14="http://schemas.microsoft.com/office/powerpoint/2010/main" val="835608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4828B6-D43D-4675-934F-57B580BB9923}"/>
              </a:ext>
            </a:extLst>
          </p:cNvPr>
          <p:cNvSpPr>
            <a:spLocks noGrp="1"/>
          </p:cNvSpPr>
          <p:nvPr>
            <p:ph type="ctrTitle"/>
          </p:nvPr>
        </p:nvSpPr>
        <p:spPr>
          <a:xfrm>
            <a:off x="1385914" y="4224533"/>
            <a:ext cx="9144000" cy="682793"/>
          </a:xfrm>
        </p:spPr>
        <p:txBody>
          <a:bodyPr>
            <a:noAutofit/>
          </a:bodyPr>
          <a:lstStyle/>
          <a:p>
            <a:r>
              <a:rPr lang="ru-RU" sz="2800" dirty="0">
                <a:solidFill>
                  <a:srgbClr val="0070C0"/>
                </a:solidFill>
              </a:rPr>
              <a:t>Законопроект № 667365-8 "О внесении изменений в Федеральный закон "О контрактной системе в сфере закупок товаров, работ, услуг для обеспечения государственных и муниципальных нужд" и Федеральный закон "О внесении изменений в отдельные законодательные акты Российской Федерации" и приостановлении действия части 5 статьи 2 Федерального закона "О контрактной системе в сфере закупок товаров, работ, услуг для обеспечения государственных и муниципальных нужд« - </a:t>
            </a:r>
            <a:r>
              <a:rPr lang="ru-RU" sz="2800" dirty="0">
                <a:solidFill>
                  <a:srgbClr val="FF0000"/>
                </a:solidFill>
              </a:rPr>
              <a:t>25.09.2024 принят в 1 чтении; 16.12.2024 – второе чтение </a:t>
            </a:r>
            <a:br>
              <a:rPr lang="ru-RU" sz="2800" dirty="0">
                <a:solidFill>
                  <a:srgbClr val="0070C0"/>
                </a:solidFill>
              </a:rPr>
            </a:br>
            <a:r>
              <a:rPr lang="ru-RU" sz="2800" dirty="0"/>
              <a:t>https://sozd.duma.gov.ru/bill/667365-8#bh_histras</a:t>
            </a:r>
          </a:p>
        </p:txBody>
      </p:sp>
    </p:spTree>
    <p:extLst>
      <p:ext uri="{BB962C8B-B14F-4D97-AF65-F5344CB8AC3E}">
        <p14:creationId xmlns:p14="http://schemas.microsoft.com/office/powerpoint/2010/main" val="3773685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CABC03-5823-0AD4-A76D-9FF6FFE0B359}"/>
              </a:ext>
            </a:extLst>
          </p:cNvPr>
          <p:cNvSpPr>
            <a:spLocks noGrp="1"/>
          </p:cNvSpPr>
          <p:nvPr>
            <p:ph type="title"/>
          </p:nvPr>
        </p:nvSpPr>
        <p:spPr>
          <a:xfrm>
            <a:off x="569844" y="0"/>
            <a:ext cx="10515600" cy="996536"/>
          </a:xfrm>
        </p:spPr>
        <p:txBody>
          <a:bodyPr>
            <a:normAutofit/>
          </a:bodyPr>
          <a:lstStyle/>
          <a:p>
            <a:pPr algn="ctr"/>
            <a:r>
              <a:rPr lang="ru-RU" sz="2400" dirty="0">
                <a:solidFill>
                  <a:srgbClr val="0070C0"/>
                </a:solidFill>
              </a:rPr>
              <a:t>Статья 93. Осуществление закупки у единственного поставщика (подрядчика, исполнителя)</a:t>
            </a:r>
          </a:p>
        </p:txBody>
      </p:sp>
      <p:sp>
        <p:nvSpPr>
          <p:cNvPr id="3" name="Объект 2">
            <a:extLst>
              <a:ext uri="{FF2B5EF4-FFF2-40B4-BE49-F238E27FC236}">
                <a16:creationId xmlns:a16="http://schemas.microsoft.com/office/drawing/2014/main" id="{244AA489-D107-DE82-72BB-382A1B8C2E17}"/>
              </a:ext>
            </a:extLst>
          </p:cNvPr>
          <p:cNvSpPr>
            <a:spLocks noGrp="1"/>
          </p:cNvSpPr>
          <p:nvPr>
            <p:ph idx="1"/>
          </p:nvPr>
        </p:nvSpPr>
        <p:spPr>
          <a:xfrm>
            <a:off x="440635" y="1340527"/>
            <a:ext cx="11310730" cy="3805064"/>
          </a:xfrm>
        </p:spPr>
        <p:txBody>
          <a:bodyPr>
            <a:noAutofit/>
          </a:bodyPr>
          <a:lstStyle/>
          <a:p>
            <a:r>
              <a:rPr lang="ru-RU" sz="1800" dirty="0">
                <a:solidFill>
                  <a:srgbClr val="FF0000"/>
                </a:solidFill>
              </a:rPr>
              <a:t>пункт 4 дополнить предложением следующего содержания: </a:t>
            </a:r>
          </a:p>
          <a:p>
            <a:r>
              <a:rPr lang="ru-RU" sz="1800" dirty="0"/>
              <a:t>"На основании настоящего пункта в пределах указанных ограничений годового объема закупок и цены контракта, не превышающей шестисот тысяч рублей, может быть заключено несколько контрактов в отношении однородных либо идентичных товаров, работ, услуг";</a:t>
            </a:r>
          </a:p>
          <a:p>
            <a:r>
              <a:rPr lang="ru-RU" sz="1800" dirty="0">
                <a:solidFill>
                  <a:srgbClr val="FF0000"/>
                </a:solidFill>
              </a:rPr>
              <a:t>пункт 5 дополнить предложением следующего содержания: </a:t>
            </a:r>
          </a:p>
          <a:p>
            <a:r>
              <a:rPr lang="ru-RU" sz="1800" dirty="0"/>
              <a:t>"На основании настоящего пункта в пределах указанных ограничений годового объема закупок и цены контракта, не превышающей шестисот тысяч рублей, может быть заключено несколько контрактов в отношении однородных либо идентичных товаров, работ, услуг";</a:t>
            </a:r>
          </a:p>
          <a:p>
            <a:pPr marL="0" indent="0">
              <a:buNone/>
            </a:pPr>
            <a:endParaRPr lang="ru-RU" sz="1800" dirty="0"/>
          </a:p>
        </p:txBody>
      </p:sp>
    </p:spTree>
    <p:extLst>
      <p:ext uri="{BB962C8B-B14F-4D97-AF65-F5344CB8AC3E}">
        <p14:creationId xmlns:p14="http://schemas.microsoft.com/office/powerpoint/2010/main" val="1841045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DB51A-9778-4211-35F8-D2FF37B80ABD}"/>
            </a:ext>
          </a:extLst>
        </p:cNvPr>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429E0E92-BD4E-FC70-23D6-1B44886171B6}"/>
              </a:ext>
            </a:extLst>
          </p:cNvPr>
          <p:cNvGraphicFramePr>
            <a:graphicFrameLocks noGrp="1"/>
          </p:cNvGraphicFramePr>
          <p:nvPr>
            <p:ph idx="1"/>
            <p:extLst>
              <p:ext uri="{D42A27DB-BD31-4B8C-83A1-F6EECF244321}">
                <p14:modId xmlns:p14="http://schemas.microsoft.com/office/powerpoint/2010/main" val="2688310349"/>
              </p:ext>
            </p:extLst>
          </p:nvPr>
        </p:nvGraphicFramePr>
        <p:xfrm>
          <a:off x="558183" y="435170"/>
          <a:ext cx="11075634" cy="2169160"/>
        </p:xfrm>
        <a:graphic>
          <a:graphicData uri="http://schemas.openxmlformats.org/drawingml/2006/table">
            <a:tbl>
              <a:tblPr firstRow="1" bandRow="1">
                <a:tableStyleId>{5C22544A-7EE6-4342-B048-85BDC9FD1C3A}</a:tableStyleId>
              </a:tblPr>
              <a:tblGrid>
                <a:gridCol w="3691878">
                  <a:extLst>
                    <a:ext uri="{9D8B030D-6E8A-4147-A177-3AD203B41FA5}">
                      <a16:colId xmlns:a16="http://schemas.microsoft.com/office/drawing/2014/main" val="3929490774"/>
                    </a:ext>
                  </a:extLst>
                </a:gridCol>
                <a:gridCol w="3691878">
                  <a:extLst>
                    <a:ext uri="{9D8B030D-6E8A-4147-A177-3AD203B41FA5}">
                      <a16:colId xmlns:a16="http://schemas.microsoft.com/office/drawing/2014/main" val="3345481598"/>
                    </a:ext>
                  </a:extLst>
                </a:gridCol>
                <a:gridCol w="3691878">
                  <a:extLst>
                    <a:ext uri="{9D8B030D-6E8A-4147-A177-3AD203B41FA5}">
                      <a16:colId xmlns:a16="http://schemas.microsoft.com/office/drawing/2014/main" val="1599814850"/>
                    </a:ext>
                  </a:extLst>
                </a:gridCol>
              </a:tblGrid>
              <a:tr h="370840">
                <a:tc>
                  <a:txBody>
                    <a:bodyPr/>
                    <a:lstStyle/>
                    <a:p>
                      <a:pPr algn="ctr"/>
                      <a:r>
                        <a:rPr lang="ru-RU" dirty="0"/>
                        <a:t>Статья 44-ФЗ /НПА</a:t>
                      </a:r>
                    </a:p>
                  </a:txBody>
                  <a:tcPr/>
                </a:tc>
                <a:tc>
                  <a:txBody>
                    <a:bodyPr/>
                    <a:lstStyle/>
                    <a:p>
                      <a:pPr algn="ctr"/>
                      <a:r>
                        <a:rPr lang="ru-RU" dirty="0"/>
                        <a:t>Требования</a:t>
                      </a:r>
                    </a:p>
                  </a:txBody>
                  <a:tcPr/>
                </a:tc>
                <a:tc>
                  <a:txBody>
                    <a:bodyPr/>
                    <a:lstStyle/>
                    <a:p>
                      <a:pPr algn="ctr"/>
                      <a:r>
                        <a:rPr lang="ru-RU" dirty="0"/>
                        <a:t>Суть  нарушения</a:t>
                      </a:r>
                    </a:p>
                  </a:txBody>
                  <a:tcPr/>
                </a:tc>
                <a:extLst>
                  <a:ext uri="{0D108BD9-81ED-4DB2-BD59-A6C34878D82A}">
                    <a16:rowId xmlns:a16="http://schemas.microsoft.com/office/drawing/2014/main" val="3497376829"/>
                  </a:ext>
                </a:extLst>
              </a:tr>
              <a:tr h="370840">
                <a:tc>
                  <a:txBody>
                    <a:bodyPr/>
                    <a:lstStyle/>
                    <a:p>
                      <a:pPr algn="l"/>
                      <a:r>
                        <a:rPr lang="ru-RU" sz="1600" dirty="0"/>
                        <a:t>Статья 31. Требования к участникам закупки +</a:t>
                      </a:r>
                    </a:p>
                    <a:p>
                      <a:pPr algn="l"/>
                      <a:r>
                        <a:rPr lang="ru-RU" sz="1600" dirty="0"/>
                        <a:t>Постановление Правительства РФ от 29 декабря 2021 г. N 2571 "О требованиях к участникам закупки товаров, работ, услуг для обеспечения государственных и муниципальных нужд …»</a:t>
                      </a:r>
                    </a:p>
                  </a:txBody>
                  <a:tcPr/>
                </a:tc>
                <a:tc>
                  <a:txBody>
                    <a:bodyPr/>
                    <a:lstStyle/>
                    <a:p>
                      <a:pPr algn="l"/>
                      <a:r>
                        <a:rPr lang="ru-RU" sz="1600" dirty="0"/>
                        <a:t>Определяются требования к участникам закупки.</a:t>
                      </a:r>
                    </a:p>
                    <a:p>
                      <a:pPr algn="l"/>
                      <a:r>
                        <a:rPr lang="ru-RU" sz="1600" dirty="0"/>
                        <a:t>Заказчики не вправе устанавливать требования к участникам закупок в нарушение требований настоящего Федерального закона.</a:t>
                      </a:r>
                    </a:p>
                  </a:txBody>
                  <a:tcPr/>
                </a:tc>
                <a:tc>
                  <a:txBody>
                    <a:bodyPr/>
                    <a:lstStyle/>
                    <a:p>
                      <a:pPr algn="l"/>
                      <a:r>
                        <a:rPr lang="ru-RU" sz="1600" dirty="0"/>
                        <a:t>Установление непредусмотренных законом требований к участникам закупки может приводить к ограничению конкуренции</a:t>
                      </a:r>
                    </a:p>
                  </a:txBody>
                  <a:tcPr/>
                </a:tc>
                <a:extLst>
                  <a:ext uri="{0D108BD9-81ED-4DB2-BD59-A6C34878D82A}">
                    <a16:rowId xmlns:a16="http://schemas.microsoft.com/office/drawing/2014/main" val="2815178541"/>
                  </a:ext>
                </a:extLst>
              </a:tr>
            </a:tbl>
          </a:graphicData>
        </a:graphic>
      </p:graphicFrame>
    </p:spTree>
    <p:extLst>
      <p:ext uri="{BB962C8B-B14F-4D97-AF65-F5344CB8AC3E}">
        <p14:creationId xmlns:p14="http://schemas.microsoft.com/office/powerpoint/2010/main" val="231803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Заголовок 1"/>
          <p:cNvSpPr>
            <a:spLocks noGrp="1"/>
          </p:cNvSpPr>
          <p:nvPr>
            <p:ph type="title"/>
          </p:nvPr>
        </p:nvSpPr>
        <p:spPr>
          <a:xfrm>
            <a:off x="838200" y="107673"/>
            <a:ext cx="10515600" cy="1325563"/>
          </a:xfrm>
        </p:spPr>
        <p:txBody>
          <a:bodyPr/>
          <a:lstStyle/>
          <a:p>
            <a:pPr algn="ctr" eaLnBrk="1" hangingPunct="1"/>
            <a:r>
              <a:rPr lang="ru-RU" altLang="ru-RU" sz="2400" dirty="0">
                <a:solidFill>
                  <a:srgbClr val="0070C0"/>
                </a:solidFill>
                <a:latin typeface="+mn-lt"/>
                <a:cs typeface="Times New Roman" panose="02020603050405020304" pitchFamily="18" charset="0"/>
              </a:rPr>
              <a:t>Разъяснение № 3 Президиума ФАС России «Доказывание недопустимых соглашений (в том числе картелей) и согласованных действий на товарных рынках, в том числе на торгах» (извлечение)</a:t>
            </a:r>
            <a:br>
              <a:rPr lang="ru-RU" altLang="ru-RU" sz="2400" dirty="0">
                <a:solidFill>
                  <a:srgbClr val="0070C0"/>
                </a:solidFill>
                <a:latin typeface="+mn-lt"/>
                <a:cs typeface="Times New Roman" panose="02020603050405020304" pitchFamily="18" charset="0"/>
              </a:rPr>
            </a:br>
            <a:r>
              <a:rPr lang="ru-RU" altLang="ru-RU" sz="2400" i="1" dirty="0">
                <a:latin typeface="+mn-lt"/>
                <a:cs typeface="Times New Roman" panose="02020603050405020304" pitchFamily="18" charset="0"/>
              </a:rPr>
              <a:t>(Утверждено протоколом Президиума ФАС России от 17.02.2016 № 3)</a:t>
            </a:r>
          </a:p>
        </p:txBody>
      </p:sp>
      <p:sp>
        <p:nvSpPr>
          <p:cNvPr id="3" name="Объект 2"/>
          <p:cNvSpPr>
            <a:spLocks noGrp="1"/>
          </p:cNvSpPr>
          <p:nvPr>
            <p:ph idx="1"/>
          </p:nvPr>
        </p:nvSpPr>
        <p:spPr>
          <a:xfrm>
            <a:off x="991339" y="2037171"/>
            <a:ext cx="10515600" cy="2783657"/>
          </a:xfrm>
        </p:spPr>
        <p:txBody>
          <a:bodyPr rtlCol="0">
            <a:noAutofit/>
          </a:bodyPr>
          <a:lstStyle/>
          <a:p>
            <a:pPr marL="0" indent="0" algn="just" eaLnBrk="1" fontAlgn="auto" hangingPunct="1">
              <a:spcAft>
                <a:spcPts val="0"/>
              </a:spcAft>
              <a:buNone/>
              <a:defRPr/>
            </a:pPr>
            <a:r>
              <a:rPr lang="ru-RU" sz="1800" dirty="0">
                <a:cs typeface="Times New Roman" panose="02020603050405020304" pitchFamily="18" charset="0"/>
              </a:rPr>
              <a:t>         При доказывании </a:t>
            </a:r>
            <a:r>
              <a:rPr lang="ru-RU" sz="1800" dirty="0" err="1">
                <a:cs typeface="Times New Roman" panose="02020603050405020304" pitchFamily="18" charset="0"/>
              </a:rPr>
              <a:t>антиконкурентных</a:t>
            </a:r>
            <a:r>
              <a:rPr lang="ru-RU" sz="1800" dirty="0">
                <a:cs typeface="Times New Roman" panose="02020603050405020304" pitchFamily="18" charset="0"/>
              </a:rPr>
              <a:t> соглашений и согласованных действий могут использоваться прямые и косвенные доказательства. </a:t>
            </a:r>
          </a:p>
          <a:p>
            <a:pPr marL="0" indent="0" algn="just" eaLnBrk="1" fontAlgn="auto" hangingPunct="1">
              <a:spcAft>
                <a:spcPts val="0"/>
              </a:spcAft>
              <a:buNone/>
              <a:defRPr/>
            </a:pPr>
            <a:r>
              <a:rPr lang="ru-RU" sz="1800" b="1" dirty="0">
                <a:cs typeface="Times New Roman" panose="02020603050405020304" pitchFamily="18" charset="0"/>
              </a:rPr>
              <a:t>Прямыми доказательствами </a:t>
            </a:r>
            <a:r>
              <a:rPr lang="ru-RU" sz="1800" dirty="0">
                <a:cs typeface="Times New Roman" panose="02020603050405020304" pitchFamily="18" charset="0"/>
              </a:rPr>
              <a:t>наличия </a:t>
            </a:r>
            <a:r>
              <a:rPr lang="ru-RU" sz="1800" dirty="0" err="1">
                <a:cs typeface="Times New Roman" panose="02020603050405020304" pitchFamily="18" charset="0"/>
              </a:rPr>
              <a:t>антиконкурентного</a:t>
            </a:r>
            <a:r>
              <a:rPr lang="ru-RU" sz="1800" dirty="0">
                <a:cs typeface="Times New Roman" panose="02020603050405020304" pitchFamily="18" charset="0"/>
              </a:rPr>
              <a:t> соглашения могут быть </a:t>
            </a:r>
          </a:p>
          <a:p>
            <a:pPr algn="just" eaLnBrk="1" fontAlgn="auto" hangingPunct="1">
              <a:spcAft>
                <a:spcPts val="0"/>
              </a:spcAft>
              <a:defRPr/>
            </a:pPr>
            <a:r>
              <a:rPr lang="ru-RU" sz="1800" dirty="0">
                <a:cs typeface="Times New Roman" panose="02020603050405020304" pitchFamily="18" charset="0"/>
              </a:rPr>
              <a:t>письменные доказательства, содержащие волю лиц, направленную на достижение соглашения:</a:t>
            </a:r>
          </a:p>
          <a:p>
            <a:pPr algn="just" eaLnBrk="1" fontAlgn="auto" hangingPunct="1">
              <a:spcAft>
                <a:spcPts val="0"/>
              </a:spcAft>
              <a:defRPr/>
            </a:pPr>
            <a:r>
              <a:rPr lang="ru-RU" sz="1800" dirty="0">
                <a:cs typeface="Times New Roman" panose="02020603050405020304" pitchFamily="18" charset="0"/>
              </a:rPr>
              <a:t>непосредственно соглашения; </a:t>
            </a:r>
          </a:p>
          <a:p>
            <a:pPr algn="just" eaLnBrk="1" fontAlgn="auto" hangingPunct="1">
              <a:spcAft>
                <a:spcPts val="0"/>
              </a:spcAft>
              <a:defRPr/>
            </a:pPr>
            <a:r>
              <a:rPr lang="ru-RU" sz="1800" dirty="0">
                <a:cs typeface="Times New Roman" panose="02020603050405020304" pitchFamily="18" charset="0"/>
              </a:rPr>
              <a:t>договоры в письменной форме; </a:t>
            </a:r>
          </a:p>
          <a:p>
            <a:pPr algn="just" eaLnBrk="1" fontAlgn="auto" hangingPunct="1">
              <a:spcAft>
                <a:spcPts val="0"/>
              </a:spcAft>
              <a:defRPr/>
            </a:pPr>
            <a:r>
              <a:rPr lang="ru-RU" sz="1800" dirty="0">
                <a:cs typeface="Times New Roman" panose="02020603050405020304" pitchFamily="18" charset="0"/>
              </a:rPr>
              <a:t>протоколы совещаний (собраний); </a:t>
            </a:r>
          </a:p>
          <a:p>
            <a:pPr algn="just" eaLnBrk="1" fontAlgn="auto" hangingPunct="1">
              <a:spcAft>
                <a:spcPts val="0"/>
              </a:spcAft>
              <a:defRPr/>
            </a:pPr>
            <a:r>
              <a:rPr lang="ru-RU" sz="1800" dirty="0">
                <a:cs typeface="Times New Roman" panose="02020603050405020304" pitchFamily="18" charset="0"/>
              </a:rPr>
              <a:t>переписка участников соглашения, в том числе в электронном виде.</a:t>
            </a:r>
            <a:endParaRPr lang="en-US" sz="1800" dirty="0">
              <a:cs typeface="Times New Roman" panose="02020603050405020304" pitchFamily="18" charset="0"/>
            </a:endParaRPr>
          </a:p>
        </p:txBody>
      </p:sp>
    </p:spTree>
    <p:extLst>
      <p:ext uri="{BB962C8B-B14F-4D97-AF65-F5344CB8AC3E}">
        <p14:creationId xmlns:p14="http://schemas.microsoft.com/office/powerpoint/2010/main" val="3043903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9C81BE-33E4-7295-FB1E-A29FB417C18D}"/>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34844" name="Group 28">
            <a:extLst>
              <a:ext uri="{FF2B5EF4-FFF2-40B4-BE49-F238E27FC236}">
                <a16:creationId xmlns:a16="http://schemas.microsoft.com/office/drawing/2014/main" id="{701463AF-A978-2A99-50B5-D26314B850D5}"/>
              </a:ext>
            </a:extLst>
          </p:cNvPr>
          <p:cNvGraphicFramePr>
            <a:graphicFrameLocks noGrp="1"/>
          </p:cNvGraphicFramePr>
          <p:nvPr>
            <p:ph idx="1"/>
            <p:extLst>
              <p:ext uri="{D42A27DB-BD31-4B8C-83A1-F6EECF244321}">
                <p14:modId xmlns:p14="http://schemas.microsoft.com/office/powerpoint/2010/main" val="448405926"/>
              </p:ext>
            </p:extLst>
          </p:nvPr>
        </p:nvGraphicFramePr>
        <p:xfrm>
          <a:off x="743824" y="1757892"/>
          <a:ext cx="10905687" cy="4600719"/>
        </p:xfrm>
        <a:graphic>
          <a:graphicData uri="http://schemas.openxmlformats.org/drawingml/2006/table">
            <a:tbl>
              <a:tblPr/>
              <a:tblGrid>
                <a:gridCol w="4792910">
                  <a:extLst>
                    <a:ext uri="{9D8B030D-6E8A-4147-A177-3AD203B41FA5}">
                      <a16:colId xmlns:a16="http://schemas.microsoft.com/office/drawing/2014/main" val="20000"/>
                    </a:ext>
                  </a:extLst>
                </a:gridCol>
                <a:gridCol w="1890610">
                  <a:extLst>
                    <a:ext uri="{9D8B030D-6E8A-4147-A177-3AD203B41FA5}">
                      <a16:colId xmlns:a16="http://schemas.microsoft.com/office/drawing/2014/main" val="20001"/>
                    </a:ext>
                  </a:extLst>
                </a:gridCol>
                <a:gridCol w="2177351">
                  <a:extLst>
                    <a:ext uri="{9D8B030D-6E8A-4147-A177-3AD203B41FA5}">
                      <a16:colId xmlns:a16="http://schemas.microsoft.com/office/drawing/2014/main" val="20002"/>
                    </a:ext>
                  </a:extLst>
                </a:gridCol>
                <a:gridCol w="2044816">
                  <a:extLst>
                    <a:ext uri="{9D8B030D-6E8A-4147-A177-3AD203B41FA5}">
                      <a16:colId xmlns:a16="http://schemas.microsoft.com/office/drawing/2014/main" val="20003"/>
                    </a:ext>
                  </a:extLst>
                </a:gridCol>
              </a:tblGrid>
              <a:tr h="4913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Субъекты ответственности </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Размер штрафа, рублей</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Основание </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96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Установление порядка рассмотрения и оценки заявок на участие в определении поставщика (подрядчика, исполнителя), окончательных предложений участников закупки, не предусмотренного законодательством о КС</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1% НМЦК,  </a:t>
                      </a: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цены контракта</a:t>
                      </a:r>
                      <a:r>
                        <a:rPr kumimoji="0" lang="en-US" sz="1400" b="0" i="0" u="none" strike="noStrike" cap="none" normalizeH="0" baseline="0" dirty="0">
                          <a:ln>
                            <a:noFill/>
                          </a:ln>
                          <a:solidFill>
                            <a:schemeClr val="tx1"/>
                          </a:solidFill>
                          <a:effectLst/>
                          <a:latin typeface="+mn-lt"/>
                          <a:ea typeface="ＭＳ Ｐゴシック" pitchFamily="34" charset="-128"/>
                          <a:cs typeface="Times New Roman" pitchFamily="18" charset="0"/>
                        </a:rPr>
                        <a:t> c </a:t>
                      </a: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ед. поставщиком</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 но не менее 5 000 и не более 30 000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ч. 4 ст. 7.30 КоАП</a:t>
                      </a: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913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mn-lt"/>
                          <a:ea typeface="ＭＳ Ｐゴシック" pitchFamily="34" charset="-128"/>
                        </a:rPr>
                        <a:t>Установление требований к участникам закупки, не предусмотренных законодательством о КС</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1503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Установление требований к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ru-RU" sz="1400" b="0" i="0" u="none" strike="noStrike" cap="none" normalizeH="0" baseline="0" dirty="0">
                          <a:ln>
                            <a:noFill/>
                          </a:ln>
                          <a:solidFill>
                            <a:srgbClr val="000000"/>
                          </a:solidFill>
                          <a:effectLst/>
                          <a:latin typeface="+mn-lt"/>
                          <a:ea typeface="ＭＳ Ｐゴシック" pitchFamily="34" charset="-128"/>
                        </a:rPr>
                        <a:t>размеру обеспечения заявок на участие в определении поставщика (подрядчика, исполнителя),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ru-RU" sz="1400" b="0" i="0" u="none" strike="noStrike" cap="none" normalizeH="0" baseline="0" dirty="0">
                          <a:ln>
                            <a:noFill/>
                          </a:ln>
                          <a:solidFill>
                            <a:srgbClr val="000000"/>
                          </a:solidFill>
                          <a:effectLst/>
                          <a:latin typeface="+mn-lt"/>
                          <a:ea typeface="ＭＳ Ｐゴシック" pitchFamily="34" charset="-128"/>
                        </a:rPr>
                        <a:t>размеру и способам обеспечения исполнения контракта,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не предусмотренных законодательством о КС</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10345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Установление требования о представлении участниками закупки в составе заявки на участие в определении поставщика (подрядчика, исполнителя) не предусмотренных законодательством о КС</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sng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sng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sng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2222558162"/>
                  </a:ext>
                </a:extLst>
              </a:tr>
            </a:tbl>
          </a:graphicData>
        </a:graphic>
      </p:graphicFrame>
      <p:pic>
        <p:nvPicPr>
          <p:cNvPr id="3" name="Рисунок 2">
            <a:extLst>
              <a:ext uri="{FF2B5EF4-FFF2-40B4-BE49-F238E27FC236}">
                <a16:creationId xmlns:a16="http://schemas.microsoft.com/office/drawing/2014/main" id="{FC9DEDD7-1520-6D95-2A62-23F377207880}"/>
              </a:ext>
            </a:extLst>
          </p:cNvPr>
          <p:cNvPicPr>
            <a:picLocks noChangeAspect="1"/>
          </p:cNvPicPr>
          <p:nvPr/>
        </p:nvPicPr>
        <p:blipFill>
          <a:blip r:embed="rId2"/>
          <a:stretch>
            <a:fillRect/>
          </a:stretch>
        </p:blipFill>
        <p:spPr>
          <a:xfrm>
            <a:off x="700572" y="930892"/>
            <a:ext cx="10790855" cy="76816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BED5F-6682-2549-68F4-5540E7723A9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425D89-AA91-7C13-807D-8C1B2FE5A307}"/>
              </a:ext>
            </a:extLst>
          </p:cNvPr>
          <p:cNvSpPr>
            <a:spLocks noGrp="1"/>
          </p:cNvSpPr>
          <p:nvPr>
            <p:ph type="title"/>
          </p:nvPr>
        </p:nvSpPr>
        <p:spPr>
          <a:xfrm>
            <a:off x="476435" y="0"/>
            <a:ext cx="11040122" cy="665825"/>
          </a:xfrm>
        </p:spPr>
        <p:txBody>
          <a:bodyPr>
            <a:noAutofit/>
          </a:bodyPr>
          <a:lstStyle/>
          <a:p>
            <a:pPr algn="ctr"/>
            <a:r>
              <a:rPr lang="ru-RU" sz="2400" b="1" dirty="0">
                <a:solidFill>
                  <a:srgbClr val="FF0000"/>
                </a:solidFill>
              </a:rPr>
              <a:t>Р Е Ш Е Н И Е Рязанского УФАС по делу №062/06/106-307/2024 о нарушении законодательства о контрактной системе в сфере закупок  24 мая 2024 года 	</a:t>
            </a:r>
          </a:p>
        </p:txBody>
      </p:sp>
      <p:sp>
        <p:nvSpPr>
          <p:cNvPr id="3" name="Объект 2">
            <a:extLst>
              <a:ext uri="{FF2B5EF4-FFF2-40B4-BE49-F238E27FC236}">
                <a16:creationId xmlns:a16="http://schemas.microsoft.com/office/drawing/2014/main" id="{9D901E7A-D6F0-1BAB-E5AF-5B4CCF8690ED}"/>
              </a:ext>
            </a:extLst>
          </p:cNvPr>
          <p:cNvSpPr>
            <a:spLocks noGrp="1"/>
          </p:cNvSpPr>
          <p:nvPr>
            <p:ph idx="1"/>
          </p:nvPr>
        </p:nvSpPr>
        <p:spPr>
          <a:xfrm>
            <a:off x="476435" y="738230"/>
            <a:ext cx="11276541" cy="5964573"/>
          </a:xfrm>
        </p:spPr>
        <p:txBody>
          <a:bodyPr>
            <a:normAutofit fontScale="92500"/>
          </a:bodyPr>
          <a:lstStyle/>
          <a:p>
            <a:r>
              <a:rPr lang="ru-RU" sz="1600" dirty="0"/>
              <a:t>Жалуется ООО «Брокер групп» на действия ФГБОУ ВО «Рязанский государственный университет им. С.А. Есенина на действия при проведении электронного аукциона в электронной форме на проведение капитального ремонта 4 этажа общежития РГУ имени С.А. Есенина по адресу: г. Рязань, Касимовское шоссе, д.25, кор.2 (санитарно-технические работы, работы по ремонту полов жилых и частично нежилых помещений, работы по подготовке к отделке и отделке стен, замена электроустановочных устройств, поставка и монтаж электрических распределительных устройств) (извещение № 0359100003524000005).</a:t>
            </a:r>
          </a:p>
          <a:p>
            <a:r>
              <a:rPr lang="ru-RU" sz="1600" dirty="0"/>
              <a:t>По мнению Заявителя, Заказчиком нарушены требования Федерального закона от 05.04.2013 №44-ФЗ, поскольку Заказчик неправомерно установил дополнительное требование к участникам закупки, а именно требование о наличии опыта исполнения участником закупки договора, предусматривающего выполнение работ по подготовке проектной документации и (или) выполнению инженерных изысканий в соответствии с законодательством о градостроительной деятельности, предусмотренного пунктом 6 раздела II приложения к постановлению Правительства Российской Федерации от 29.12.2021 № 2571.</a:t>
            </a:r>
          </a:p>
          <a:p>
            <a:r>
              <a:rPr lang="ru-RU" sz="1600" dirty="0"/>
              <a:t> В отзыве на жалобу №09-1190 от 20.05.2024 Заказчик сообщил, что жалоба является необоснованной, так как Заказчик установил дополнительное требование в соответствии с нормами законодательства.</a:t>
            </a:r>
          </a:p>
          <a:p>
            <a:r>
              <a:rPr lang="ru-RU" sz="1600" dirty="0"/>
              <a:t>Изучив представленные документы и материалы, Комиссия пришла к следующим выводам.</a:t>
            </a:r>
          </a:p>
          <a:p>
            <a:r>
              <a:rPr lang="ru-RU" sz="1600" dirty="0"/>
              <a:t>Предметом закупки является проведение капитального ремонта 4 этажа общежития РГУ имени С.А. Есенина, начальная цена контракта составляет 6 355 976 рублей 36 копеек, то есть не превышает 10 млн. руб., следовательно установленное требование по  соответствии с позицией 6 раздела II приложения к ПП РФ от 29.12.2021 № 2571 наличие опыта исполнения участником закупки договора, предусматривающего выполнение работ по подготовке проектной документации и (или) выполнению инженерных изысканий в соответствии с законодательством о градостроительной деятельности в данном случае избыточно. </a:t>
            </a:r>
          </a:p>
          <a:p>
            <a:r>
              <a:rPr lang="ru-RU" sz="1600" dirty="0">
                <a:solidFill>
                  <a:srgbClr val="FF0000"/>
                </a:solidFill>
              </a:rPr>
              <a:t>Таким образом, довод жалобы обоснован, поскольку Заказчик в нарушение ч. 6 ст. 31 Закона о ФКС неправомерно установил дополнительные требования к участникам закупки, а именно требования о наличии опыта исполнения участником закупки договора, предусматривающего выполнение работ по подготовке проектной документации и (или) выполнению инженерных изысканий. Указанные действия содержат признаки состава административного правонарушения, предусмотренного ч. 4 ст. 7.30 КоАП РФ.</a:t>
            </a:r>
          </a:p>
          <a:p>
            <a:r>
              <a:rPr lang="ru-RU" sz="1600" dirty="0">
                <a:solidFill>
                  <a:srgbClr val="FF0000"/>
                </a:solidFill>
              </a:rPr>
              <a:t>Жалоба обоснована.</a:t>
            </a:r>
          </a:p>
        </p:txBody>
      </p:sp>
    </p:spTree>
    <p:extLst>
      <p:ext uri="{BB962C8B-B14F-4D97-AF65-F5344CB8AC3E}">
        <p14:creationId xmlns:p14="http://schemas.microsoft.com/office/powerpoint/2010/main" val="1334464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6F96A-6699-F291-F6A0-E2F2E4A32F4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751FA6-E923-BBA0-0271-B8E354BB7352}"/>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34844" name="Group 28">
            <a:extLst>
              <a:ext uri="{FF2B5EF4-FFF2-40B4-BE49-F238E27FC236}">
                <a16:creationId xmlns:a16="http://schemas.microsoft.com/office/drawing/2014/main" id="{74CFB351-2A1B-FA8F-0AC7-C49E4E5EBBC3}"/>
              </a:ext>
            </a:extLst>
          </p:cNvPr>
          <p:cNvGraphicFramePr>
            <a:graphicFrameLocks noGrp="1"/>
          </p:cNvGraphicFramePr>
          <p:nvPr>
            <p:ph idx="1"/>
            <p:extLst>
              <p:ext uri="{D42A27DB-BD31-4B8C-83A1-F6EECF244321}">
                <p14:modId xmlns:p14="http://schemas.microsoft.com/office/powerpoint/2010/main" val="1865948696"/>
              </p:ext>
            </p:extLst>
          </p:nvPr>
        </p:nvGraphicFramePr>
        <p:xfrm>
          <a:off x="743824" y="1757892"/>
          <a:ext cx="10905687" cy="4814079"/>
        </p:xfrm>
        <a:graphic>
          <a:graphicData uri="http://schemas.openxmlformats.org/drawingml/2006/table">
            <a:tbl>
              <a:tblPr/>
              <a:tblGrid>
                <a:gridCol w="4792910">
                  <a:extLst>
                    <a:ext uri="{9D8B030D-6E8A-4147-A177-3AD203B41FA5}">
                      <a16:colId xmlns:a16="http://schemas.microsoft.com/office/drawing/2014/main" val="20000"/>
                    </a:ext>
                  </a:extLst>
                </a:gridCol>
                <a:gridCol w="1890610">
                  <a:extLst>
                    <a:ext uri="{9D8B030D-6E8A-4147-A177-3AD203B41FA5}">
                      <a16:colId xmlns:a16="http://schemas.microsoft.com/office/drawing/2014/main" val="20001"/>
                    </a:ext>
                  </a:extLst>
                </a:gridCol>
                <a:gridCol w="2177351">
                  <a:extLst>
                    <a:ext uri="{9D8B030D-6E8A-4147-A177-3AD203B41FA5}">
                      <a16:colId xmlns:a16="http://schemas.microsoft.com/office/drawing/2014/main" val="20002"/>
                    </a:ext>
                  </a:extLst>
                </a:gridCol>
                <a:gridCol w="2044816">
                  <a:extLst>
                    <a:ext uri="{9D8B030D-6E8A-4147-A177-3AD203B41FA5}">
                      <a16:colId xmlns:a16="http://schemas.microsoft.com/office/drawing/2014/main" val="20003"/>
                    </a:ext>
                  </a:extLst>
                </a:gridCol>
              </a:tblGrid>
              <a:tr h="4913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Субъекты ответственности </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Размер штрафа, рублей</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Основание </a:t>
                      </a:r>
                    </a:p>
                  </a:txBody>
                  <a:tcPr marT="45725" marB="4572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96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mn-lt"/>
                          <a:ea typeface="ＭＳ Ｐゴシック" pitchFamily="34" charset="-128"/>
                        </a:rPr>
                        <a:t>Установление порядка рассмотрения и оценки заявок на участие в определении поставщика (подрядчика, исполнителя), окончательных предложений участников закупки, не предусмотренного законодательством о КС</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1% НМЦК,  </a:t>
                      </a: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цены контракта</a:t>
                      </a:r>
                      <a:r>
                        <a:rPr kumimoji="0" lang="en-US" sz="1400" b="0" i="0" u="none" strike="noStrike" cap="none" normalizeH="0" baseline="0" dirty="0">
                          <a:ln>
                            <a:noFill/>
                          </a:ln>
                          <a:solidFill>
                            <a:schemeClr val="tx1"/>
                          </a:solidFill>
                          <a:effectLst/>
                          <a:latin typeface="+mn-lt"/>
                          <a:ea typeface="ＭＳ Ｐゴシック" pitchFamily="34" charset="-128"/>
                          <a:cs typeface="Times New Roman" pitchFamily="18" charset="0"/>
                        </a:rPr>
                        <a:t> c </a:t>
                      </a: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ед. поставщиком</a:t>
                      </a: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 но не менее 5 000 и не более 30 000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ч. 4 ст. 7.30 КоАП</a:t>
                      </a: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913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Установление требований к участникам закупки, не предусмотренных законодательством о КС</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1503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Установление требований к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ru-RU" sz="1400" b="0" i="0" u="none" strike="noStrike" cap="none" normalizeH="0" baseline="0" dirty="0">
                          <a:ln>
                            <a:noFill/>
                          </a:ln>
                          <a:solidFill>
                            <a:srgbClr val="000000"/>
                          </a:solidFill>
                          <a:effectLst/>
                          <a:latin typeface="+mn-lt"/>
                          <a:ea typeface="ＭＳ Ｐゴシック" pitchFamily="34" charset="-128"/>
                        </a:rPr>
                        <a:t>размеру обеспечения заявок на участие в определении поставщика (подрядчика, исполнителя),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ru-RU" sz="1400" b="0" i="0" u="none" strike="noStrike" cap="none" normalizeH="0" baseline="0" dirty="0">
                          <a:ln>
                            <a:noFill/>
                          </a:ln>
                          <a:solidFill>
                            <a:srgbClr val="000000"/>
                          </a:solidFill>
                          <a:effectLst/>
                          <a:latin typeface="+mn-lt"/>
                          <a:ea typeface="ＭＳ Ｐゴシック" pitchFamily="34" charset="-128"/>
                        </a:rPr>
                        <a:t>размеру и способам обеспечения исполнения контракта,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не предусмотренных законодательством о КС</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10345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rPr>
                        <a:t>Установление требования о представлении участниками закупки в составе заявки на участие в определении поставщика (подрядчика, исполнителя) не предусмотренных законодательством о КС</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sng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sng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sng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2222558162"/>
                  </a:ext>
                </a:extLst>
              </a:tr>
            </a:tbl>
          </a:graphicData>
        </a:graphic>
      </p:graphicFrame>
      <p:pic>
        <p:nvPicPr>
          <p:cNvPr id="3" name="Рисунок 2">
            <a:extLst>
              <a:ext uri="{FF2B5EF4-FFF2-40B4-BE49-F238E27FC236}">
                <a16:creationId xmlns:a16="http://schemas.microsoft.com/office/drawing/2014/main" id="{6AEA6730-8B88-75CC-970C-2DD540134523}"/>
              </a:ext>
            </a:extLst>
          </p:cNvPr>
          <p:cNvPicPr>
            <a:picLocks noChangeAspect="1"/>
          </p:cNvPicPr>
          <p:nvPr/>
        </p:nvPicPr>
        <p:blipFill>
          <a:blip r:embed="rId2"/>
          <a:stretch>
            <a:fillRect/>
          </a:stretch>
        </p:blipFill>
        <p:spPr>
          <a:xfrm>
            <a:off x="700572" y="930892"/>
            <a:ext cx="10790855" cy="768163"/>
          </a:xfrm>
          <a:prstGeom prst="rect">
            <a:avLst/>
          </a:prstGeom>
        </p:spPr>
      </p:pic>
    </p:spTree>
    <p:extLst>
      <p:ext uri="{BB962C8B-B14F-4D97-AF65-F5344CB8AC3E}">
        <p14:creationId xmlns:p14="http://schemas.microsoft.com/office/powerpoint/2010/main" val="2002018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957625-398F-E097-71B2-684774B6A755}"/>
              </a:ext>
            </a:extLst>
          </p:cNvPr>
          <p:cNvSpPr>
            <a:spLocks noGrp="1"/>
          </p:cNvSpPr>
          <p:nvPr>
            <p:ph type="title"/>
          </p:nvPr>
        </p:nvSpPr>
        <p:spPr>
          <a:xfrm>
            <a:off x="838200" y="152062"/>
            <a:ext cx="10515600" cy="259000"/>
          </a:xfrm>
        </p:spPr>
        <p:txBody>
          <a:bodyPr>
            <a:normAutofit fontScale="90000"/>
          </a:bodyPr>
          <a:lstStyle/>
          <a:p>
            <a:pPr algn="ctr"/>
            <a:r>
              <a:rPr lang="ru-RU" sz="2700" dirty="0">
                <a:solidFill>
                  <a:srgbClr val="FF0000"/>
                </a:solidFill>
              </a:rPr>
              <a:t>Решение ФАС России от 26.03.2024 по делу N 28/06/105-812/2024, </a:t>
            </a:r>
            <a:endParaRPr lang="ru-RU" dirty="0"/>
          </a:p>
        </p:txBody>
      </p:sp>
      <p:sp>
        <p:nvSpPr>
          <p:cNvPr id="3" name="Объект 2">
            <a:extLst>
              <a:ext uri="{FF2B5EF4-FFF2-40B4-BE49-F238E27FC236}">
                <a16:creationId xmlns:a16="http://schemas.microsoft.com/office/drawing/2014/main" id="{8CA35EFB-E122-98DA-6D31-F8D298CAB832}"/>
              </a:ext>
            </a:extLst>
          </p:cNvPr>
          <p:cNvSpPr>
            <a:spLocks noGrp="1"/>
          </p:cNvSpPr>
          <p:nvPr>
            <p:ph idx="1"/>
          </p:nvPr>
        </p:nvSpPr>
        <p:spPr>
          <a:xfrm>
            <a:off x="335560" y="517430"/>
            <a:ext cx="11568418" cy="4351338"/>
          </a:xfrm>
        </p:spPr>
        <p:txBody>
          <a:bodyPr>
            <a:normAutofit fontScale="25000" lnSpcReduction="20000"/>
          </a:bodyPr>
          <a:lstStyle/>
          <a:p>
            <a:r>
              <a:rPr lang="ru-RU" sz="6400" b="1" dirty="0"/>
              <a:t>Действия заказчика, установившего в порядке оценки ненадлежащий перечень документов, подтверждающих опыт выполнения работ застройщиком, который является лицом, осуществляющим строительство, нарушают требования постановления N 2604.</a:t>
            </a:r>
          </a:p>
          <a:p>
            <a:r>
              <a:rPr lang="ru-RU" sz="6400" dirty="0"/>
              <a:t>В ФАС России поступила жалоба ООО (далее - Заявитель) на действия Учреждения (далее - Заказчик), Управления (далее - Уполномоченного органа) при проведении Заказчиком, Уполномоченным органом открытого конкурса в электронной форме на право заключения государственного заказа на выполнение работ по разработке проектной документации и строительству объекта многоквартирного дома.</a:t>
            </a:r>
          </a:p>
          <a:p>
            <a:r>
              <a:rPr lang="ru-RU" sz="6400" dirty="0"/>
              <a:t>По мнению Заявителя, его права и законные интересы нарушены действиями Заказчика, Уполномоченного органа, установивших в порядке рассмотрения и оценки заявок на участие в Конкурсе (далее - Порядок оценки) детализирующие показатели "Общее количество исполненных участником закупки договоров", "Наибольшая цена одного из исполненных участником закупки договоров" (далее - Детализирующие показатели) показателя "Наличие у участников закупки опыта работы, связанного с предметом контракта" критерия "Квалификация участников закупки».</a:t>
            </a:r>
          </a:p>
          <a:p>
            <a:r>
              <a:rPr lang="ru-RU" sz="6400" dirty="0"/>
              <a:t>Порядком оценки извещения об осуществлении закупки установлены Детализирующие показатели Критерия.</a:t>
            </a:r>
          </a:p>
          <a:p>
            <a:r>
              <a:rPr lang="ru-RU" sz="6400" dirty="0"/>
              <a:t>Согласно Порядку оценки по Детализирующим показателям Критерия оценивается опыт выполнения работ (услуг), связанного с предметом контракта, который подтверждается соответствующим перечнем документов.</a:t>
            </a:r>
          </a:p>
          <a:p>
            <a:r>
              <a:rPr lang="ru-RU" sz="6400" dirty="0"/>
              <a:t>Так, Порядком оценки извещения об осуществлении закупки установлено, что если застройщик является лицом, осуществляющим строительство, то для оценки предоставляется исключительно разрешение на ввод объекта капитального строительства в эксплуатацию (если получение разрешения на ввод объекта в эксплуатацию, предусмотрено градостроительным законодательством Российской Федерации).</a:t>
            </a:r>
          </a:p>
          <a:p>
            <a:r>
              <a:rPr lang="ru-RU" sz="6400" dirty="0"/>
              <a:t>Вместе с тем разрешение на ввод объекта капитального строительства в эксплуатацию выдается только в случаях, предусмотренных Градостроительным кодексом Российской Федерации, при этом такое разрешение не содержит цену выполненных работ.</a:t>
            </a:r>
          </a:p>
          <a:p>
            <a:r>
              <a:rPr lang="ru-RU" sz="6400" dirty="0"/>
              <a:t>Таким образом, Комиссия ФАС России приходит к выводу что Заказчиком, Уполномоченным органом в Порядке оценки по Детализирующим показателям Критерия перечень документов, подтверждающий опыт выполнения работ застройщиком, который является лицом, осуществляющим строительство, установлен неправомерно.</a:t>
            </a:r>
          </a:p>
          <a:p>
            <a:r>
              <a:rPr lang="ru-RU" sz="6400" dirty="0">
                <a:solidFill>
                  <a:srgbClr val="FF0000"/>
                </a:solidFill>
              </a:rPr>
              <a:t>Учитывая изложенное, Комиссия ФАС России приходит к выводу о том, что вышеуказанные действия Заказчика, Уполномоченного органа, установивших Порядок оценки с нарушением требований Положения и Закона о контрактной системе, нарушают п. 4 ч. 2 ст. 42 Закона о контрактной, что содержит признаки административного правонарушения, предусмотренного ч. 4 ст. 7.30 Кодекса Российской Федерации об административных правонарушениях.</a:t>
            </a:r>
          </a:p>
          <a:p>
            <a:endParaRPr lang="ru-RU" sz="6400" dirty="0"/>
          </a:p>
          <a:p>
            <a:endParaRPr lang="ru-RU" dirty="0"/>
          </a:p>
        </p:txBody>
      </p:sp>
    </p:spTree>
    <p:extLst>
      <p:ext uri="{BB962C8B-B14F-4D97-AF65-F5344CB8AC3E}">
        <p14:creationId xmlns:p14="http://schemas.microsoft.com/office/powerpoint/2010/main" val="3534428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CADF3-6D8C-F2C2-D9A8-D4BF47F330C3}"/>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2F915D18-4330-9DB1-028E-D5D492A6D27E}"/>
              </a:ext>
            </a:extLst>
          </p:cNvPr>
          <p:cNvSpPr>
            <a:spLocks noGrp="1"/>
          </p:cNvSpPr>
          <p:nvPr>
            <p:ph idx="1"/>
          </p:nvPr>
        </p:nvSpPr>
        <p:spPr>
          <a:xfrm>
            <a:off x="248004" y="796953"/>
            <a:ext cx="11276541" cy="5964573"/>
          </a:xfrm>
        </p:spPr>
        <p:txBody>
          <a:bodyPr>
            <a:normAutofit/>
          </a:bodyPr>
          <a:lstStyle/>
          <a:p>
            <a:r>
              <a:rPr lang="ru-RU" sz="1800" dirty="0"/>
              <a:t>Заказчик приобретал работы по реконструкции очистных сооружений. Для оценки опыта он принимал лишь договоры на строительство и реконструкцию объектов капстроительства.</a:t>
            </a:r>
          </a:p>
          <a:p>
            <a:r>
              <a:rPr lang="ru-RU" sz="1800" dirty="0"/>
              <a:t>Контролеры нашли нарушение: Положение N 2604 обязывает учитывать в том числе договоры на капремонт и снос (Решение ФАС России от 09.07.2024 по делу N 28/06/105-1700/2024, предписание ФАС России от 09.07.2024 по делу N 28/06/105-1700/2024.</a:t>
            </a:r>
          </a:p>
          <a:p>
            <a:endParaRPr lang="ru-RU" sz="1800" dirty="0"/>
          </a:p>
          <a:p>
            <a:r>
              <a:rPr lang="ru-RU" sz="1800" dirty="0"/>
              <a:t>Другой заказчик допустил сходную ошибку при закупке услуг строительного контроля (Постановление ФАС России от 10.07.2024 по делу N 28/04/7.30-1624/2024). Он оценивал только те договоры, по которым контроль осуществляли на объектах социально-культурной сферы. Такое условие не отвечало Закону N 44-ФЗ и Положению N 2</a:t>
            </a:r>
          </a:p>
          <a:p>
            <a:endParaRPr lang="ru-RU" sz="1800" dirty="0"/>
          </a:p>
          <a:p>
            <a:r>
              <a:rPr lang="ru-RU" sz="1800" dirty="0">
                <a:solidFill>
                  <a:srgbClr val="0070C0"/>
                </a:solidFill>
              </a:rPr>
              <a:t>По материалам сайта: </a:t>
            </a:r>
            <a:r>
              <a:rPr lang="en-US" sz="1800" dirty="0">
                <a:solidFill>
                  <a:srgbClr val="0070C0"/>
                </a:solidFill>
              </a:rPr>
              <a:t>https://gkgz.ru/praktika-fas-po-zakonu-n-44-fz-kakie-oshibki-otmetila-sluzhba-v-obzorah-za-iyul-2024-goda/</a:t>
            </a:r>
            <a:r>
              <a:rPr lang="ru-RU" sz="1800" dirty="0">
                <a:solidFill>
                  <a:srgbClr val="0070C0"/>
                </a:solidFill>
              </a:rPr>
              <a:t>604.</a:t>
            </a:r>
          </a:p>
        </p:txBody>
      </p:sp>
      <p:sp>
        <p:nvSpPr>
          <p:cNvPr id="5" name="Заголовок 4">
            <a:extLst>
              <a:ext uri="{FF2B5EF4-FFF2-40B4-BE49-F238E27FC236}">
                <a16:creationId xmlns:a16="http://schemas.microsoft.com/office/drawing/2014/main" id="{EA3C5D70-4AB1-A258-0FE0-71AE67D94377}"/>
              </a:ext>
            </a:extLst>
          </p:cNvPr>
          <p:cNvSpPr>
            <a:spLocks noGrp="1"/>
          </p:cNvSpPr>
          <p:nvPr>
            <p:ph type="title"/>
          </p:nvPr>
        </p:nvSpPr>
        <p:spPr>
          <a:xfrm>
            <a:off x="838200" y="365126"/>
            <a:ext cx="10515600" cy="138213"/>
          </a:xfrm>
        </p:spPr>
        <p:txBody>
          <a:bodyPr>
            <a:noAutofit/>
          </a:bodyPr>
          <a:lstStyle/>
          <a:p>
            <a:r>
              <a:rPr lang="ru-RU" sz="2400" dirty="0">
                <a:solidFill>
                  <a:srgbClr val="FF0000"/>
                </a:solidFill>
              </a:rPr>
              <a:t>Еще примеры, как делать не надо</a:t>
            </a:r>
          </a:p>
        </p:txBody>
      </p:sp>
    </p:spTree>
    <p:extLst>
      <p:ext uri="{BB962C8B-B14F-4D97-AF65-F5344CB8AC3E}">
        <p14:creationId xmlns:p14="http://schemas.microsoft.com/office/powerpoint/2010/main" val="2925334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BC9B3-8355-00A5-0880-7E35D2AD6E40}"/>
            </a:ext>
          </a:extLst>
        </p:cNvPr>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A463EC1E-B570-BC69-80AD-F51A921183C8}"/>
              </a:ext>
            </a:extLst>
          </p:cNvPr>
          <p:cNvGraphicFramePr>
            <a:graphicFrameLocks noGrp="1"/>
          </p:cNvGraphicFramePr>
          <p:nvPr>
            <p:ph idx="1"/>
            <p:extLst>
              <p:ext uri="{D42A27DB-BD31-4B8C-83A1-F6EECF244321}">
                <p14:modId xmlns:p14="http://schemas.microsoft.com/office/powerpoint/2010/main" val="2148659696"/>
              </p:ext>
            </p:extLst>
          </p:nvPr>
        </p:nvGraphicFramePr>
        <p:xfrm>
          <a:off x="359412" y="58420"/>
          <a:ext cx="11473176" cy="6741160"/>
        </p:xfrm>
        <a:graphic>
          <a:graphicData uri="http://schemas.openxmlformats.org/drawingml/2006/table">
            <a:tbl>
              <a:tblPr firstRow="1" bandRow="1">
                <a:tableStyleId>{5C22544A-7EE6-4342-B048-85BDC9FD1C3A}</a:tableStyleId>
              </a:tblPr>
              <a:tblGrid>
                <a:gridCol w="3824392">
                  <a:extLst>
                    <a:ext uri="{9D8B030D-6E8A-4147-A177-3AD203B41FA5}">
                      <a16:colId xmlns:a16="http://schemas.microsoft.com/office/drawing/2014/main" val="3929490774"/>
                    </a:ext>
                  </a:extLst>
                </a:gridCol>
                <a:gridCol w="5469256">
                  <a:extLst>
                    <a:ext uri="{9D8B030D-6E8A-4147-A177-3AD203B41FA5}">
                      <a16:colId xmlns:a16="http://schemas.microsoft.com/office/drawing/2014/main" val="3345481598"/>
                    </a:ext>
                  </a:extLst>
                </a:gridCol>
                <a:gridCol w="2179528">
                  <a:extLst>
                    <a:ext uri="{9D8B030D-6E8A-4147-A177-3AD203B41FA5}">
                      <a16:colId xmlns:a16="http://schemas.microsoft.com/office/drawing/2014/main" val="1599814850"/>
                    </a:ext>
                  </a:extLst>
                </a:gridCol>
              </a:tblGrid>
              <a:tr h="370840">
                <a:tc>
                  <a:txBody>
                    <a:bodyPr/>
                    <a:lstStyle/>
                    <a:p>
                      <a:pPr algn="ctr"/>
                      <a:r>
                        <a:rPr lang="ru-RU" dirty="0"/>
                        <a:t>Статья 44-ФЗ /НПА</a:t>
                      </a:r>
                    </a:p>
                  </a:txBody>
                  <a:tcPr/>
                </a:tc>
                <a:tc>
                  <a:txBody>
                    <a:bodyPr/>
                    <a:lstStyle/>
                    <a:p>
                      <a:pPr algn="ctr"/>
                      <a:r>
                        <a:rPr lang="ru-RU" dirty="0"/>
                        <a:t>Требования</a:t>
                      </a:r>
                    </a:p>
                  </a:txBody>
                  <a:tcPr/>
                </a:tc>
                <a:tc>
                  <a:txBody>
                    <a:bodyPr/>
                    <a:lstStyle/>
                    <a:p>
                      <a:pPr algn="ctr"/>
                      <a:r>
                        <a:rPr lang="ru-RU" dirty="0"/>
                        <a:t>Суть нарушения</a:t>
                      </a:r>
                    </a:p>
                  </a:txBody>
                  <a:tcPr/>
                </a:tc>
                <a:extLst>
                  <a:ext uri="{0D108BD9-81ED-4DB2-BD59-A6C34878D82A}">
                    <a16:rowId xmlns:a16="http://schemas.microsoft.com/office/drawing/2014/main" val="3497376829"/>
                  </a:ext>
                </a:extLst>
              </a:tr>
              <a:tr h="370840">
                <a:tc rowSpan="2">
                  <a:txBody>
                    <a:bodyPr/>
                    <a:lstStyle/>
                    <a:p>
                      <a:pPr algn="l"/>
                      <a:r>
                        <a:rPr lang="ru-RU" sz="1600" dirty="0"/>
                        <a:t>Статья 33. Правила описания объекта закупки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600" dirty="0"/>
                        <a:t>1. В описание объекта закупки не должны включаться требования или указания в отношении товарных знаков, знаков обслуживания, фирменных наименований, патентов, полезных моделей, промышленных образцов, наименование страны происхождения товара, требования к товарам, информации, работам, услугам при условии, что такие требования или указания влекут за собой ограничение количества участников закупки. </a:t>
                      </a:r>
                    </a:p>
                  </a:txBody>
                  <a:tcPr/>
                </a:tc>
                <a:tc rowSpan="2">
                  <a:txBody>
                    <a:bodyPr/>
                    <a:lstStyle/>
                    <a:p>
                      <a:pPr algn="l"/>
                      <a:r>
                        <a:rPr lang="ru-RU" dirty="0"/>
                        <a:t>Включение в описание объекта закупки недопустимых положений.</a:t>
                      </a:r>
                    </a:p>
                    <a:p>
                      <a:pPr algn="l"/>
                      <a:endParaRPr lang="ru-RU" sz="1600" dirty="0"/>
                    </a:p>
                    <a:p>
                      <a:pPr algn="l"/>
                      <a:r>
                        <a:rPr lang="ru-RU" sz="1600" dirty="0"/>
                        <a:t>Недопустимость включения таких требований к товару, которые соответствуют товару единственного производителя, подтверждается судебными актами по делам №А53-1823/2022, №А53- 40851/2023, №А53-36800/2023, №А53-44262/2023, №А59-4716/2020, №А50-9033/2017, №А40- 44020/2021, №А63-4016/2021.</a:t>
                      </a:r>
                    </a:p>
                    <a:p>
                      <a:pPr algn="l"/>
                      <a:endParaRPr lang="ru-RU" dirty="0"/>
                    </a:p>
                  </a:txBody>
                  <a:tcPr/>
                </a:tc>
                <a:extLst>
                  <a:ext uri="{0D108BD9-81ED-4DB2-BD59-A6C34878D82A}">
                    <a16:rowId xmlns:a16="http://schemas.microsoft.com/office/drawing/2014/main" val="2031966162"/>
                  </a:ext>
                </a:extLst>
              </a:tr>
              <a:tr h="370840">
                <a:tc vMerge="1">
                  <a:txBody>
                    <a:bodyPr/>
                    <a:lstStyle/>
                    <a:p>
                      <a:pPr algn="ctr"/>
                      <a:endParaRPr lang="ru-RU" dirty="0"/>
                    </a:p>
                  </a:txBody>
                  <a:tcPr/>
                </a:tc>
                <a:tc>
                  <a:txBody>
                    <a:bodyPr/>
                    <a:lstStyle/>
                    <a:p>
                      <a:pPr algn="l"/>
                      <a:r>
                        <a:rPr lang="ru-RU" sz="1600" dirty="0"/>
                        <a:t>3. Не допускается включение в описание объекта закупки (в том числе в форме требований к качеству, техническим характеристикам товара, работы или услуги, требований к функциональным характеристикам (потребительским свойствам) товара), требований к производителю товара, </a:t>
                      </a:r>
                    </a:p>
                    <a:p>
                      <a:pPr algn="l"/>
                      <a:r>
                        <a:rPr lang="ru-RU" sz="1600" dirty="0"/>
                        <a:t>к участнику закупки (в том числе требования к квалификации участника закупки, включая наличие опыта работы), а также требования к деловой репутации участника закупки, требования к наличию у него производственных мощностей, технологического оборудования, трудовых, финансовых и других ресурсов, необходимых для производства товара, поставка которого является предметом контракта, для выполнения работы или оказания услуги, являющихся предметом контракта, за исключением случаев, если возможность установления таких требований к участнику закупки предусмотрена настоящим Федеральным законом.</a:t>
                      </a:r>
                    </a:p>
                  </a:txBody>
                  <a:tcPr/>
                </a:tc>
                <a:tc vMerge="1">
                  <a:txBody>
                    <a:bodyPr/>
                    <a:lstStyle/>
                    <a:p>
                      <a:pPr algn="l"/>
                      <a:endParaRPr lang="ru-RU" sz="1600" dirty="0"/>
                    </a:p>
                  </a:txBody>
                  <a:tcPr/>
                </a:tc>
                <a:extLst>
                  <a:ext uri="{0D108BD9-81ED-4DB2-BD59-A6C34878D82A}">
                    <a16:rowId xmlns:a16="http://schemas.microsoft.com/office/drawing/2014/main" val="1406426752"/>
                  </a:ext>
                </a:extLst>
              </a:tr>
            </a:tbl>
          </a:graphicData>
        </a:graphic>
      </p:graphicFrame>
    </p:spTree>
    <p:extLst>
      <p:ext uri="{BB962C8B-B14F-4D97-AF65-F5344CB8AC3E}">
        <p14:creationId xmlns:p14="http://schemas.microsoft.com/office/powerpoint/2010/main" val="524198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7A091-F0B3-4444-9EB4-0A1079C8DB9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02C82E-65DC-404E-9975-4A1896177C94}"/>
              </a:ext>
            </a:extLst>
          </p:cNvPr>
          <p:cNvSpPr>
            <a:spLocks noGrp="1"/>
          </p:cNvSpPr>
          <p:nvPr>
            <p:ph type="title" idx="4294967295"/>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6" name="Содержимое 5">
            <a:extLst>
              <a:ext uri="{FF2B5EF4-FFF2-40B4-BE49-F238E27FC236}">
                <a16:creationId xmlns:a16="http://schemas.microsoft.com/office/drawing/2014/main" id="{4413D016-6D94-BCE7-2DDF-80D9CB597AE4}"/>
              </a:ext>
            </a:extLst>
          </p:cNvPr>
          <p:cNvGraphicFramePr>
            <a:graphicFrameLocks noGrp="1"/>
          </p:cNvGraphicFramePr>
          <p:nvPr>
            <p:ph idx="4294967295"/>
            <p:extLst>
              <p:ext uri="{D42A27DB-BD31-4B8C-83A1-F6EECF244321}">
                <p14:modId xmlns:p14="http://schemas.microsoft.com/office/powerpoint/2010/main" val="3027536035"/>
              </p:ext>
            </p:extLst>
          </p:nvPr>
        </p:nvGraphicFramePr>
        <p:xfrm>
          <a:off x="703925" y="1549972"/>
          <a:ext cx="10318459" cy="4362289"/>
        </p:xfrm>
        <a:graphic>
          <a:graphicData uri="http://schemas.openxmlformats.org/drawingml/2006/table">
            <a:tbl>
              <a:tblPr firstRow="1" bandRow="1">
                <a:tableStyleId>{5C22544A-7EE6-4342-B048-85BDC9FD1C3A}</a:tableStyleId>
              </a:tblPr>
              <a:tblGrid>
                <a:gridCol w="4173953">
                  <a:extLst>
                    <a:ext uri="{9D8B030D-6E8A-4147-A177-3AD203B41FA5}">
                      <a16:colId xmlns:a16="http://schemas.microsoft.com/office/drawing/2014/main" val="20000"/>
                    </a:ext>
                  </a:extLst>
                </a:gridCol>
                <a:gridCol w="2149694">
                  <a:extLst>
                    <a:ext uri="{9D8B030D-6E8A-4147-A177-3AD203B41FA5}">
                      <a16:colId xmlns:a16="http://schemas.microsoft.com/office/drawing/2014/main" val="20001"/>
                    </a:ext>
                  </a:extLst>
                </a:gridCol>
                <a:gridCol w="2060123">
                  <a:extLst>
                    <a:ext uri="{9D8B030D-6E8A-4147-A177-3AD203B41FA5}">
                      <a16:colId xmlns:a16="http://schemas.microsoft.com/office/drawing/2014/main" val="20002"/>
                    </a:ext>
                  </a:extLst>
                </a:gridCol>
                <a:gridCol w="1934689">
                  <a:extLst>
                    <a:ext uri="{9D8B030D-6E8A-4147-A177-3AD203B41FA5}">
                      <a16:colId xmlns:a16="http://schemas.microsoft.com/office/drawing/2014/main" val="20003"/>
                    </a:ext>
                  </a:extLst>
                </a:gridCol>
              </a:tblGrid>
              <a:tr h="857105">
                <a:tc>
                  <a:txBody>
                    <a:bodyPr/>
                    <a:lstStyle/>
                    <a:p>
                      <a:pPr algn="ctr"/>
                      <a:r>
                        <a:rPr lang="ru-RU" sz="1400" strike="noStrike" dirty="0">
                          <a:solidFill>
                            <a:schemeClr val="tx1"/>
                          </a:solidFill>
                        </a:rPr>
                        <a:t>ВИДЫ правонарушений</a:t>
                      </a:r>
                      <a:r>
                        <a:rPr lang="ru-RU" sz="1400" strike="noStrike" baseline="0" dirty="0">
                          <a:solidFill>
                            <a:schemeClr val="tx1"/>
                          </a:solidFill>
                        </a:rPr>
                        <a:t> </a:t>
                      </a:r>
                      <a:endParaRPr lang="ru-RU" sz="1400" strike="noStrike" dirty="0">
                        <a:solidFill>
                          <a:schemeClr val="tx1"/>
                        </a:solidFill>
                      </a:endParaRPr>
                    </a:p>
                  </a:txBody>
                  <a:tcPr marT="45712" marB="457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400" strike="noStrike" dirty="0">
                          <a:solidFill>
                            <a:schemeClr val="tx1"/>
                          </a:solidFill>
                        </a:rPr>
                        <a:t>Субъекты</a:t>
                      </a:r>
                      <a:r>
                        <a:rPr lang="ru-RU" sz="1400" strike="noStrike" baseline="0" dirty="0">
                          <a:solidFill>
                            <a:schemeClr val="tx1"/>
                          </a:solidFill>
                        </a:rPr>
                        <a:t> ответственности </a:t>
                      </a:r>
                      <a:endParaRPr lang="ru-RU" sz="1400" strike="noStrike" dirty="0">
                        <a:solidFill>
                          <a:schemeClr val="tx1"/>
                        </a:solidFill>
                      </a:endParaRPr>
                    </a:p>
                  </a:txBody>
                  <a:tcPr marT="45712" marB="457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400" strike="noStrike" dirty="0">
                          <a:solidFill>
                            <a:schemeClr val="tx1"/>
                          </a:solidFill>
                        </a:rPr>
                        <a:t>Размер штрафа, рублей</a:t>
                      </a:r>
                    </a:p>
                  </a:txBody>
                  <a:tcPr marT="45712" marB="457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400" strike="noStrike" dirty="0">
                          <a:solidFill>
                            <a:schemeClr val="tx1"/>
                          </a:solidFill>
                        </a:rPr>
                        <a:t>Основание </a:t>
                      </a:r>
                    </a:p>
                  </a:txBody>
                  <a:tcPr marT="45712" marB="457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798230">
                <a:tc>
                  <a:txBody>
                    <a:bodyPr/>
                    <a:lstStyle/>
                    <a:p>
                      <a:r>
                        <a:rPr lang="ru-RU" sz="1400" strike="noStrike" dirty="0"/>
                        <a:t>Включение в описание объекта закупки требований и указаний в отношении товарных знаков, знаков обслуживания, фирменных наименований, патентов, полезных моделей, промышленных образцов, наименования места происхождения товара или наименования производителя, требований к товарам, информации, работам, услугам при условии, если такие требования влекут за собой ограничение количества участников закупки, за исключением случаев, предусмотренных законодательством Российской Федерации о контрактной системе в сфере закупок, или включение в состав одного лота, объекта закупки товаров, работ, услуг, технологически и функционально не связанных между собой</a:t>
                      </a:r>
                      <a:endParaRPr lang="ru-RU" sz="1400" b="1" strike="noStrike" dirty="0">
                        <a:solidFill>
                          <a:srgbClr val="FF0000"/>
                        </a:solidFill>
                      </a:endParaRPr>
                    </a:p>
                  </a:txBody>
                  <a:tcPr marT="45712" marB="45712">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dirty="0"/>
                        <a:t>Должностные лица</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baseline="0" dirty="0"/>
                        <a:t>1% НМЦК,</a:t>
                      </a:r>
                      <a:br>
                        <a:rPr lang="ru-RU" sz="1400" strike="noStrike" baseline="0" dirty="0"/>
                      </a:br>
                      <a:r>
                        <a:rPr lang="ru-RU" sz="1400" strike="noStrike" baseline="0" dirty="0"/>
                        <a:t>но не менее 10 000 и не более 50 000</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dirty="0"/>
                        <a:t>ч. 4.1.  ст. 7.30 </a:t>
                      </a:r>
                      <a:r>
                        <a:rPr lang="ru-RU" sz="1400" strike="noStrike" dirty="0" err="1"/>
                        <a:t>КоАП</a:t>
                      </a:r>
                      <a:endParaRPr lang="ru-RU" sz="1400" strike="noStrike" dirty="0"/>
                    </a:p>
                  </a:txBody>
                  <a:tcPr marT="45712" marB="45712">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A82A7023-F509-3A45-E866-4F702157B3AF}"/>
              </a:ext>
            </a:extLst>
          </p:cNvPr>
          <p:cNvSpPr txBox="1"/>
          <p:nvPr/>
        </p:nvSpPr>
        <p:spPr>
          <a:xfrm>
            <a:off x="703925" y="879904"/>
            <a:ext cx="107841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Статья 7.30. Нарушение порядка осуществления закупок товаров, работ, услуг для обеспечения государственных и муниципальных нужд</a:t>
            </a:r>
          </a:p>
        </p:txBody>
      </p:sp>
    </p:spTree>
    <p:extLst>
      <p:ext uri="{BB962C8B-B14F-4D97-AF65-F5344CB8AC3E}">
        <p14:creationId xmlns:p14="http://schemas.microsoft.com/office/powerpoint/2010/main" val="173717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398F01-941C-250D-DCEA-C79F2D5D6266}"/>
              </a:ext>
            </a:extLst>
          </p:cNvPr>
          <p:cNvSpPr>
            <a:spLocks noGrp="1"/>
          </p:cNvSpPr>
          <p:nvPr>
            <p:ph type="title"/>
          </p:nvPr>
        </p:nvSpPr>
        <p:spPr>
          <a:xfrm>
            <a:off x="476435" y="230819"/>
            <a:ext cx="11040122" cy="665825"/>
          </a:xfrm>
        </p:spPr>
        <p:txBody>
          <a:bodyPr>
            <a:noAutofit/>
          </a:bodyPr>
          <a:lstStyle/>
          <a:p>
            <a:pPr algn="ctr"/>
            <a:r>
              <a:rPr lang="ru-RU" sz="2400" b="1" dirty="0">
                <a:solidFill>
                  <a:srgbClr val="FF0000"/>
                </a:solidFill>
              </a:rPr>
              <a:t>Р Е Ш Е Н И Е Рязанского УФАС по делу №062/06/106-302/2024 о нарушении законодательства о контрактной системе в сфере закупок  21 мая 2024 года (1 из 2)	</a:t>
            </a:r>
          </a:p>
        </p:txBody>
      </p:sp>
      <p:sp>
        <p:nvSpPr>
          <p:cNvPr id="3" name="Объект 2">
            <a:extLst>
              <a:ext uri="{FF2B5EF4-FFF2-40B4-BE49-F238E27FC236}">
                <a16:creationId xmlns:a16="http://schemas.microsoft.com/office/drawing/2014/main" id="{87D93D06-FBF5-02BD-5368-5145A14FA6BF}"/>
              </a:ext>
            </a:extLst>
          </p:cNvPr>
          <p:cNvSpPr>
            <a:spLocks noGrp="1"/>
          </p:cNvSpPr>
          <p:nvPr>
            <p:ph idx="1"/>
          </p:nvPr>
        </p:nvSpPr>
        <p:spPr>
          <a:xfrm>
            <a:off x="639192" y="909962"/>
            <a:ext cx="10714608" cy="5717219"/>
          </a:xfrm>
        </p:spPr>
        <p:txBody>
          <a:bodyPr>
            <a:normAutofit fontScale="25000" lnSpcReduction="20000"/>
          </a:bodyPr>
          <a:lstStyle/>
          <a:p>
            <a:r>
              <a:rPr lang="ru-RU" sz="6400" dirty="0"/>
              <a:t>Жалуется ООО «Фаворит» на действия Государственного бюджетного учреждения Рязанской области «Клепиковская районная больница» при проведении электронного аукциона в электронной форме на поставку  медицинского изделия (Система ультразвуковая для физиотерапии), ввод в эксплуатацию медицинского изделия, обучение правилам эксплуатации специалистов, эксплуатирующих медицинское изделие, и специалистов, осуществляющих техническое обслуживание медицинских изделий (извещение № 0859200001124004509) </a:t>
            </a:r>
          </a:p>
          <a:p>
            <a:r>
              <a:rPr lang="ru-RU" sz="6400" dirty="0"/>
              <a:t>По мнению Заявителя, Заказчиком нарушены требования Федерального закона от 05.04.2013 №44-ФЗ, поскольку Заказчик:</a:t>
            </a:r>
          </a:p>
          <a:p>
            <a:pPr marL="0" indent="0">
              <a:buNone/>
            </a:pPr>
            <a:r>
              <a:rPr lang="ru-RU" sz="6400" dirty="0"/>
              <a:t>1) не применил обязательный к применению код позиции каталога товаров, работ, услуг для обеспечения государственных и муниципальных нужд (далее – КТРУ); </a:t>
            </a:r>
          </a:p>
          <a:p>
            <a:pPr marL="0" indent="0">
              <a:buNone/>
            </a:pPr>
            <a:r>
              <a:rPr lang="ru-RU" sz="6400" dirty="0"/>
              <a:t>2) установленным в описании объекта закупки характеристикам соответствует только аппарат </a:t>
            </a:r>
            <a:r>
              <a:rPr lang="ru-RU" sz="6400" dirty="0" err="1"/>
              <a:t>Pulson</a:t>
            </a:r>
            <a:r>
              <a:rPr lang="ru-RU" sz="6400" dirty="0"/>
              <a:t> 400, производитель: «Гимна </a:t>
            </a:r>
            <a:r>
              <a:rPr lang="ru-RU" sz="6400" dirty="0" err="1"/>
              <a:t>Юнифи</a:t>
            </a:r>
            <a:r>
              <a:rPr lang="ru-RU" sz="6400" dirty="0"/>
              <a:t> Лтд.», Бельгия..</a:t>
            </a:r>
          </a:p>
          <a:p>
            <a:r>
              <a:rPr lang="ru-RU" sz="6400" u="sng" dirty="0"/>
              <a:t>По первому основанию</a:t>
            </a:r>
            <a:r>
              <a:rPr lang="ru-RU" sz="6400" dirty="0"/>
              <a:t>: Заявитель полагает, что требуемое к поставке медицинское оборудование имеет соответствующие позиции в КТРУ, например, система ультразвуковая для физиотерапии 26.60.13.150-00000048, 26.60.13.150-00000047, 26.60.13.150-00000046, 26.60.13.150-00000045, 26.60.13.150-00000044.</a:t>
            </a:r>
          </a:p>
          <a:p>
            <a:r>
              <a:rPr lang="ru-RU" sz="6400" dirty="0"/>
              <a:t>Представитель Заказчика сообщил, что в каталоге отсутствуют позиции, характеристики которых в полной мере соответствуют потребности Заказчика.</a:t>
            </a:r>
          </a:p>
          <a:p>
            <a:r>
              <a:rPr lang="ru-RU" sz="6400" dirty="0"/>
              <a:t>Комиссия Рязанского УФАС России отмечает, что в КТРУ присутствует товар «Система ультразвуковая для физиотерапии», который соответствует предмету закупки. Кроме того, доказательств обратного Заказчик не представил. </a:t>
            </a:r>
          </a:p>
          <a:p>
            <a:r>
              <a:rPr lang="ru-RU" sz="6400" dirty="0"/>
              <a:t>Таким образом, довод жалобы обоснован, Заказчиком допущено нарушение ч. 6 ст. 23 Закона о ФКС в части неприменения кода позиции КТРУ, подлежащего обязательному применению Заказчиками.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6400" b="0" i="0" u="sng" strike="noStrike" kern="1200" cap="none" spc="0" normalizeH="0" baseline="0" noProof="0" dirty="0">
                <a:ln>
                  <a:noFill/>
                </a:ln>
                <a:solidFill>
                  <a:prstClr val="black"/>
                </a:solidFill>
                <a:effectLst/>
                <a:uLnTx/>
                <a:uFillTx/>
                <a:latin typeface="Calibri"/>
                <a:ea typeface="+mn-ea"/>
                <a:cs typeface="+mn-cs"/>
              </a:rPr>
              <a:t>По второму основанию: </a:t>
            </a:r>
            <a:r>
              <a:rPr kumimoji="0" lang="ru-RU" sz="6400" b="0" i="0" u="none" strike="noStrike" kern="1200" cap="none" spc="0" normalizeH="0" baseline="0" noProof="0" dirty="0">
                <a:ln>
                  <a:noFill/>
                </a:ln>
                <a:solidFill>
                  <a:prstClr val="black"/>
                </a:solidFill>
                <a:effectLst/>
                <a:uLnTx/>
                <a:uFillTx/>
                <a:latin typeface="Calibri"/>
                <a:ea typeface="+mn-ea"/>
                <a:cs typeface="+mn-cs"/>
              </a:rPr>
              <a:t>Представитель Заказчика в письменных и устных объяснениях заявил, что помимо указанного в жалобе Заявителем аппарата </a:t>
            </a:r>
            <a:r>
              <a:rPr kumimoji="0" lang="ru-RU" sz="6400" b="0" i="0" u="none" strike="noStrike" kern="1200" cap="none" spc="0" normalizeH="0" baseline="0" noProof="0" dirty="0" err="1">
                <a:ln>
                  <a:noFill/>
                </a:ln>
                <a:solidFill>
                  <a:prstClr val="black"/>
                </a:solidFill>
                <a:effectLst/>
                <a:uLnTx/>
                <a:uFillTx/>
                <a:latin typeface="Calibri"/>
                <a:ea typeface="+mn-ea"/>
                <a:cs typeface="+mn-cs"/>
              </a:rPr>
              <a:t>Pulson</a:t>
            </a:r>
            <a:r>
              <a:rPr kumimoji="0" lang="ru-RU" sz="6400" b="0" i="0" u="none" strike="noStrike" kern="1200" cap="none" spc="0" normalizeH="0" baseline="0" noProof="0" dirty="0">
                <a:ln>
                  <a:noFill/>
                </a:ln>
                <a:solidFill>
                  <a:prstClr val="black"/>
                </a:solidFill>
                <a:effectLst/>
                <a:uLnTx/>
                <a:uFillTx/>
                <a:latin typeface="Calibri"/>
                <a:ea typeface="+mn-ea"/>
                <a:cs typeface="+mn-cs"/>
              </a:rPr>
              <a:t> 400 по техническим характеристикам подходит, как минимум еще один аппарат – аппарат для ультразвуковой терапии </a:t>
            </a:r>
            <a:r>
              <a:rPr kumimoji="0" lang="ru-RU" sz="6400" b="0" i="0" u="none" strike="noStrike" kern="1200" cap="none" spc="0" normalizeH="0" baseline="0" noProof="0" dirty="0" err="1">
                <a:ln>
                  <a:noFill/>
                </a:ln>
                <a:solidFill>
                  <a:prstClr val="black"/>
                </a:solidFill>
                <a:effectLst/>
                <a:uLnTx/>
                <a:uFillTx/>
                <a:latin typeface="Calibri"/>
                <a:ea typeface="+mn-ea"/>
                <a:cs typeface="+mn-cs"/>
              </a:rPr>
              <a:t>Pulson</a:t>
            </a:r>
            <a:r>
              <a:rPr kumimoji="0" lang="ru-RU" sz="6400" b="0" i="0" u="none" strike="noStrike" kern="1200" cap="none" spc="0" normalizeH="0" baseline="0" noProof="0" dirty="0">
                <a:ln>
                  <a:noFill/>
                </a:ln>
                <a:solidFill>
                  <a:prstClr val="black"/>
                </a:solidFill>
                <a:effectLst/>
                <a:uLnTx/>
                <a:uFillTx/>
                <a:latin typeface="Calibri"/>
                <a:ea typeface="+mn-ea"/>
                <a:cs typeface="+mn-cs"/>
              </a:rPr>
              <a:t> 200 (</a:t>
            </a:r>
            <a:r>
              <a:rPr kumimoji="0" lang="ru-RU" sz="6400" b="0" i="0" u="none" strike="noStrike" kern="1200" cap="none" spc="0" normalizeH="0" baseline="0" noProof="0" dirty="0" err="1">
                <a:ln>
                  <a:noFill/>
                </a:ln>
                <a:solidFill>
                  <a:prstClr val="black"/>
                </a:solidFill>
                <a:effectLst/>
                <a:uLnTx/>
                <a:uFillTx/>
                <a:latin typeface="Calibri"/>
                <a:ea typeface="+mn-ea"/>
                <a:cs typeface="+mn-cs"/>
              </a:rPr>
              <a:t>Пульсон</a:t>
            </a:r>
            <a:r>
              <a:rPr kumimoji="0" lang="ru-RU" sz="6400" b="0" i="0" u="none" strike="noStrike" kern="1200" cap="none" spc="0" normalizeH="0" baseline="0" noProof="0" dirty="0">
                <a:ln>
                  <a:noFill/>
                </a:ln>
                <a:solidFill>
                  <a:prstClr val="black"/>
                </a:solidFill>
                <a:effectLst/>
                <a:uLnTx/>
                <a:uFillTx/>
                <a:latin typeface="Calibri"/>
                <a:ea typeface="+mn-ea"/>
                <a:cs typeface="+mn-cs"/>
              </a:rPr>
              <a:t> 200), того же производителя.</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6400" b="1" i="0" u="none" strike="noStrike" kern="1200" cap="none" spc="0" normalizeH="0" baseline="0" noProof="0" dirty="0">
                <a:ln>
                  <a:noFill/>
                </a:ln>
                <a:solidFill>
                  <a:prstClr val="black"/>
                </a:solidFill>
                <a:effectLst/>
                <a:uLnTx/>
                <a:uFillTx/>
                <a:latin typeface="Calibri"/>
                <a:ea typeface="+mn-ea"/>
                <a:cs typeface="+mn-cs"/>
              </a:rPr>
              <a:t>Однако, согласно правовой позиции ФАС России, выраженной в письме от 20.09.2021 № ПИ/79427/21 </a:t>
            </a:r>
            <a:r>
              <a:rPr kumimoji="0" lang="ru-RU" sz="6400" b="0" i="0" u="none" strike="noStrike" kern="1200" cap="none" spc="0" normalizeH="0" baseline="0" noProof="0" dirty="0">
                <a:ln>
                  <a:noFill/>
                </a:ln>
                <a:solidFill>
                  <a:prstClr val="black"/>
                </a:solidFill>
                <a:effectLst/>
                <a:uLnTx/>
                <a:uFillTx/>
                <a:latin typeface="Calibri"/>
                <a:ea typeface="+mn-ea"/>
                <a:cs typeface="+mn-cs"/>
              </a:rPr>
              <a:t>(аналогичное письмо   -  от 19.04.2023г. № ПИ/30510/23) , объект закупки должен быть сформирован таким образом, чтобы совокупности характеристик товара соответствовало как минимум два производителя.</a:t>
            </a:r>
            <a:endParaRPr lang="ru-RU" sz="6400" dirty="0"/>
          </a:p>
          <a:p>
            <a:endParaRPr lang="ru-RU" dirty="0"/>
          </a:p>
        </p:txBody>
      </p:sp>
    </p:spTree>
    <p:extLst>
      <p:ext uri="{BB962C8B-B14F-4D97-AF65-F5344CB8AC3E}">
        <p14:creationId xmlns:p14="http://schemas.microsoft.com/office/powerpoint/2010/main" val="1707506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EA79C-FA32-AF37-D222-07C0B2CD4DA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288536-E89D-85CD-0A2B-40C7194877E5}"/>
              </a:ext>
            </a:extLst>
          </p:cNvPr>
          <p:cNvSpPr>
            <a:spLocks noGrp="1"/>
          </p:cNvSpPr>
          <p:nvPr>
            <p:ph type="title"/>
          </p:nvPr>
        </p:nvSpPr>
        <p:spPr>
          <a:xfrm>
            <a:off x="390617" y="0"/>
            <a:ext cx="11478828" cy="939891"/>
          </a:xfrm>
        </p:spPr>
        <p:txBody>
          <a:bodyPr>
            <a:noAutofit/>
          </a:bodyPr>
          <a:lstStyle/>
          <a:p>
            <a:pPr algn="ctr"/>
            <a:r>
              <a:rPr lang="ru-RU" sz="2400" b="1" dirty="0">
                <a:solidFill>
                  <a:srgbClr val="FF0000"/>
                </a:solidFill>
              </a:rPr>
              <a:t>Р Е Ш Е Н И Е Рязанского УФАС по делу №062/06/106-302/2024 о нарушении законодательства о контрактной системе в сфере закупок  21 мая 2024 года (2 из 2)	</a:t>
            </a:r>
          </a:p>
        </p:txBody>
      </p:sp>
      <p:sp>
        <p:nvSpPr>
          <p:cNvPr id="3" name="Объект 2">
            <a:extLst>
              <a:ext uri="{FF2B5EF4-FFF2-40B4-BE49-F238E27FC236}">
                <a16:creationId xmlns:a16="http://schemas.microsoft.com/office/drawing/2014/main" id="{E55D3E21-130A-2307-E326-8D33FD75AABC}"/>
              </a:ext>
            </a:extLst>
          </p:cNvPr>
          <p:cNvSpPr>
            <a:spLocks noGrp="1"/>
          </p:cNvSpPr>
          <p:nvPr>
            <p:ph idx="1"/>
          </p:nvPr>
        </p:nvSpPr>
        <p:spPr>
          <a:xfrm>
            <a:off x="614025" y="811208"/>
            <a:ext cx="10714608" cy="5765761"/>
          </a:xfrm>
        </p:spPr>
        <p:txBody>
          <a:bodyPr>
            <a:normAutofit fontScale="25000" lnSpcReduction="20000"/>
          </a:bodyPr>
          <a:lstStyle/>
          <a:p>
            <a:r>
              <a:rPr lang="ru-RU" sz="6400" dirty="0"/>
              <a:t>Комиссия Рязанского УФАС России отмечает, что при описании объекта закупки заказчики должны таким образом определить требования к закупаемым товарам, работам, услугам, чтобы, с одной стороны, повысить шансы на приобретение товара именно с теми характеристиками, которые им необходимы, соответствуют их потребностям, а с другой стороны, необоснованно не ограничить количество участников закупки.</a:t>
            </a:r>
          </a:p>
          <a:p>
            <a:r>
              <a:rPr lang="ru-RU" sz="6400" dirty="0"/>
              <a:t>Заказчиком доказательств существования второго производителя не представлено.</a:t>
            </a:r>
          </a:p>
          <a:p>
            <a:r>
              <a:rPr lang="ru-RU" sz="6400" dirty="0">
                <a:solidFill>
                  <a:srgbClr val="FF0000"/>
                </a:solidFill>
              </a:rPr>
              <a:t>На основании вышеизложенного, действия Заказчика нарушают ч. 1 ст. 33 Закона о ФКС и содержат признаки административного правонарушения, предусмотренного ч. 4.1 ст. 7.30 КоАП.</a:t>
            </a:r>
          </a:p>
          <a:p>
            <a:r>
              <a:rPr lang="ru-RU" sz="6400" dirty="0">
                <a:solidFill>
                  <a:srgbClr val="FF0000"/>
                </a:solidFill>
              </a:rPr>
              <a:t>Жалоба обоснована.</a:t>
            </a:r>
          </a:p>
          <a:p>
            <a:endParaRPr lang="ru-RU" sz="6400" dirty="0">
              <a:solidFill>
                <a:srgbClr val="FF0000"/>
              </a:solidFill>
            </a:endParaRPr>
          </a:p>
          <a:p>
            <a:r>
              <a:rPr lang="ru-RU" sz="6400" dirty="0">
                <a:solidFill>
                  <a:srgbClr val="FF0000"/>
                </a:solidFill>
              </a:rPr>
              <a:t>Аналогично решение Рязанского УФАС (неприменение КТРУ)</a:t>
            </a:r>
            <a:r>
              <a:rPr lang="ru-RU" sz="6400" dirty="0"/>
              <a:t>по делу № 062/06/106-448/2024 о нарушении законодательства о контрактной системе в сфере закупок  22 июля 2024 года при проведении ЭА на поставку медицинского изделия (Система рентгеновская диагностическая стационарная общего назначения, цифровая), ввод в эксплуатацию медицинского изделия, обучение правилам эксплуатации специалистов, эксплуатирующих медицинское изделие, и специалистов, осуществляющих техническое обслуживание медицинских изделий (извещение № 0859200001124008138). Заказчиком выбран код ОКПД2 26.60.11.113 «Аппараты рентгенографические». На момент публикации извещения предложенный Заявителем КТРУ содержит позиции, которые подлежат обязательному применению и содержат описание оборудования:  26.60.11.113-00000098, 26.60.11.113-00000094, 26.60.11.113-00000095, 26.60.113-00000096, 26.60.113-00000097.</a:t>
            </a:r>
          </a:p>
          <a:p>
            <a:r>
              <a:rPr lang="ru-RU" sz="6400" dirty="0"/>
              <a:t>В письменных пояснениях Заказчик указал, что в КТРУ отсутствуют надлежащие позиции, удовлетворяющие потребностям учреждения, поскольку не указаны иные существенные характеристики излучателя (такие как теплоемкость, мощность, скорость вращения анода, важные характеристики приемника рентгеновского изображения). </a:t>
            </a:r>
            <a:r>
              <a:rPr lang="ru-RU" sz="6400" b="1" dirty="0"/>
              <a:t>Жалоба обоснована.</a:t>
            </a:r>
          </a:p>
          <a:p>
            <a:r>
              <a:rPr lang="ru-RU" sz="6400" dirty="0">
                <a:solidFill>
                  <a:srgbClr val="FF0000"/>
                </a:solidFill>
              </a:rPr>
              <a:t>Аналогичное решение Рязанского УФАС («заточка» в ТЗ) </a:t>
            </a:r>
            <a:r>
              <a:rPr lang="ru-RU" sz="6400" dirty="0"/>
              <a:t>по делу №062/06/33-747/2023 о нарушении законодательства о контрактной системе в сфере закупок 13 ноября 2023 года. Рязанская межрайонная больница при проведении, поскольку для реагентов установлены следующие дополнительные требования: фасовка в специализированные флаконы, предназначенные для постановки в ротор анализатора, наличие штрихкодов, распознаваемых сканером анализатора, состав реагента – а именно количество флаконов, объем флаконов, диапазон измерений, что соответствует единственному производителю </a:t>
            </a:r>
            <a:r>
              <a:rPr lang="ru-RU" sz="6400" dirty="0" err="1"/>
              <a:t>Erba</a:t>
            </a:r>
            <a:r>
              <a:rPr lang="ru-RU" sz="6400" dirty="0"/>
              <a:t> </a:t>
            </a:r>
            <a:r>
              <a:rPr lang="ru-RU" sz="6400" dirty="0" err="1"/>
              <a:t>Lachema</a:t>
            </a:r>
            <a:r>
              <a:rPr lang="ru-RU" sz="6400" dirty="0"/>
              <a:t> </a:t>
            </a:r>
            <a:r>
              <a:rPr lang="ru-RU" sz="6400" dirty="0" err="1"/>
              <a:t>s.r.o</a:t>
            </a:r>
            <a:r>
              <a:rPr lang="ru-RU" sz="6400" dirty="0"/>
              <a:t>., Czech Republic.  </a:t>
            </a:r>
            <a:r>
              <a:rPr lang="ru-RU" sz="6400" b="1" dirty="0"/>
              <a:t>Жалоба обоснована</a:t>
            </a:r>
          </a:p>
          <a:p>
            <a:endParaRPr lang="ru-RU" sz="7200" dirty="0"/>
          </a:p>
          <a:p>
            <a:endParaRPr lang="ru-RU" dirty="0"/>
          </a:p>
        </p:txBody>
      </p:sp>
    </p:spTree>
    <p:extLst>
      <p:ext uri="{BB962C8B-B14F-4D97-AF65-F5344CB8AC3E}">
        <p14:creationId xmlns:p14="http://schemas.microsoft.com/office/powerpoint/2010/main" val="743720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9A9EB9-DC34-6FC7-6F2D-612D3635155F}"/>
              </a:ext>
            </a:extLst>
          </p:cNvPr>
          <p:cNvSpPr>
            <a:spLocks noGrp="1"/>
          </p:cNvSpPr>
          <p:nvPr>
            <p:ph type="title"/>
          </p:nvPr>
        </p:nvSpPr>
        <p:spPr>
          <a:xfrm>
            <a:off x="838200" y="0"/>
            <a:ext cx="10515600" cy="1094559"/>
          </a:xfrm>
        </p:spPr>
        <p:txBody>
          <a:bodyPr>
            <a:normAutofit/>
          </a:bodyPr>
          <a:lstStyle/>
          <a:p>
            <a:pPr algn="ctr"/>
            <a:r>
              <a:rPr lang="ru-RU" sz="2400" b="1" dirty="0">
                <a:solidFill>
                  <a:srgbClr val="00B050"/>
                </a:solidFill>
              </a:rPr>
              <a:t>«Встречное решение» Определение ВС РФ от 18.09.2023 № 310-ЭС23-16627 по делу № А36-4181/2022</a:t>
            </a:r>
          </a:p>
        </p:txBody>
      </p:sp>
      <p:sp>
        <p:nvSpPr>
          <p:cNvPr id="3" name="Объект 2">
            <a:extLst>
              <a:ext uri="{FF2B5EF4-FFF2-40B4-BE49-F238E27FC236}">
                <a16:creationId xmlns:a16="http://schemas.microsoft.com/office/drawing/2014/main" id="{545EDEF5-4993-C719-C523-30C0BD99F3C3}"/>
              </a:ext>
            </a:extLst>
          </p:cNvPr>
          <p:cNvSpPr>
            <a:spLocks noGrp="1"/>
          </p:cNvSpPr>
          <p:nvPr>
            <p:ph idx="1"/>
          </p:nvPr>
        </p:nvSpPr>
        <p:spPr>
          <a:xfrm>
            <a:off x="838200" y="1094559"/>
            <a:ext cx="10515600" cy="5510243"/>
          </a:xfrm>
        </p:spPr>
        <p:txBody>
          <a:bodyPr>
            <a:normAutofit fontScale="62500" lnSpcReduction="20000"/>
          </a:bodyPr>
          <a:lstStyle/>
          <a:p>
            <a:r>
              <a:rPr lang="ru-RU" b="1" dirty="0"/>
              <a:t>Суд подтвердил право не использовать КТРУ при закупке томографа </a:t>
            </a:r>
          </a:p>
          <a:p>
            <a:r>
              <a:rPr lang="ru-RU" dirty="0"/>
              <a:t>Заказчик закупал томограф. Принципиально важными для него были ряд характеристик (их конкретных значений, величин), которые в КТРУ отсутствовали. Поэтому заказчик не использовал в описании объекта закупки позиции КТРУ и не сослался в извещении на указанный каталог.</a:t>
            </a:r>
          </a:p>
          <a:p>
            <a:r>
              <a:rPr lang="ru-RU" dirty="0"/>
              <a:t>ФАС России усмотрела в действиях заказчика нарушение: поскольку томограф входит в перечень радиоэлектронной продукции, утв. постановлением Правительства РФ № 878 от 10.07.2019г., у заказчика отсутствовала возможность применения в описании объекта закупки дополнительной информации, а также дополнительных потребительских свойств (характеристик) товара, не предусмотренных КТРУ.</a:t>
            </a:r>
          </a:p>
          <a:p>
            <a:r>
              <a:rPr lang="ru-RU" dirty="0"/>
              <a:t>Суды с такими выводами не согласились. Они указали, что в КТРУ отсутствуют соответствующие позиции на необходимый заказчику товар. Описание товара с указанием кода по ОКПД2 не противоречит требованиям Закона №44-ФЗ.</a:t>
            </a:r>
          </a:p>
          <a:p>
            <a:r>
              <a:rPr lang="ru-RU" dirty="0"/>
              <a:t>Отсутствие в КТРУ товара с требуемой величиной определенной характеристики означает отсутствие в нем соответствующей позиции. Значит, заказчику требовался не товар с дополнительными характеристиками, а товар, отсутствующий в КТРУ, что позволило описывать его по ОКПД2.</a:t>
            </a:r>
          </a:p>
          <a:p>
            <a:r>
              <a:rPr lang="ru-RU" dirty="0"/>
              <a:t>Необходимые заказчику характеристики с конкретными значениями позволяют приобрести один томограф (вместо нескольких, если руководствоваться КТРУ), что отвечает целям эффективного использования бюджетных средств, и при этом улучшить качество диагностики и количество исследований. Умысла заказчика на исключение участия в закупке отдельных потенциальных поставщиков суды не установили.</a:t>
            </a:r>
          </a:p>
          <a:p>
            <a:r>
              <a:rPr lang="ru-RU" b="1" dirty="0"/>
              <a:t>ВС РФ не стал пересматривать дело. </a:t>
            </a:r>
          </a:p>
        </p:txBody>
      </p:sp>
    </p:spTree>
    <p:extLst>
      <p:ext uri="{BB962C8B-B14F-4D97-AF65-F5344CB8AC3E}">
        <p14:creationId xmlns:p14="http://schemas.microsoft.com/office/powerpoint/2010/main" val="51411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B7C26D-A7DD-7712-3EA4-580968256342}"/>
              </a:ext>
            </a:extLst>
          </p:cNvPr>
          <p:cNvSpPr>
            <a:spLocks noGrp="1"/>
          </p:cNvSpPr>
          <p:nvPr>
            <p:ph type="title"/>
          </p:nvPr>
        </p:nvSpPr>
        <p:spPr>
          <a:xfrm>
            <a:off x="598504" y="168676"/>
            <a:ext cx="10515600" cy="643122"/>
          </a:xfrm>
        </p:spPr>
        <p:txBody>
          <a:bodyPr>
            <a:normAutofit/>
          </a:bodyPr>
          <a:lstStyle/>
          <a:p>
            <a:r>
              <a:rPr lang="ru-RU" sz="2800" dirty="0">
                <a:solidFill>
                  <a:srgbClr val="FF0000"/>
                </a:solidFill>
              </a:rPr>
              <a:t>Ответственность за нарушение 135-ФЗ</a:t>
            </a:r>
          </a:p>
        </p:txBody>
      </p:sp>
      <p:graphicFrame>
        <p:nvGraphicFramePr>
          <p:cNvPr id="4" name="Объект 3">
            <a:extLst>
              <a:ext uri="{FF2B5EF4-FFF2-40B4-BE49-F238E27FC236}">
                <a16:creationId xmlns:a16="http://schemas.microsoft.com/office/drawing/2014/main" id="{77474187-0E38-51A2-1487-35A52F3DE634}"/>
              </a:ext>
            </a:extLst>
          </p:cNvPr>
          <p:cNvGraphicFramePr>
            <a:graphicFrameLocks noGrp="1"/>
          </p:cNvGraphicFramePr>
          <p:nvPr>
            <p:ph idx="1"/>
            <p:extLst>
              <p:ext uri="{D42A27DB-BD31-4B8C-83A1-F6EECF244321}">
                <p14:modId xmlns:p14="http://schemas.microsoft.com/office/powerpoint/2010/main" val="533634192"/>
              </p:ext>
            </p:extLst>
          </p:nvPr>
        </p:nvGraphicFramePr>
        <p:xfrm>
          <a:off x="378782" y="953842"/>
          <a:ext cx="11558724" cy="5178850"/>
        </p:xfrm>
        <a:graphic>
          <a:graphicData uri="http://schemas.openxmlformats.org/drawingml/2006/table">
            <a:tbl>
              <a:tblPr/>
              <a:tblGrid>
                <a:gridCol w="2912222">
                  <a:extLst>
                    <a:ext uri="{9D8B030D-6E8A-4147-A177-3AD203B41FA5}">
                      <a16:colId xmlns:a16="http://schemas.microsoft.com/office/drawing/2014/main" val="3222885243"/>
                    </a:ext>
                  </a:extLst>
                </a:gridCol>
                <a:gridCol w="1875800">
                  <a:extLst>
                    <a:ext uri="{9D8B030D-6E8A-4147-A177-3AD203B41FA5}">
                      <a16:colId xmlns:a16="http://schemas.microsoft.com/office/drawing/2014/main" val="1604294120"/>
                    </a:ext>
                  </a:extLst>
                </a:gridCol>
                <a:gridCol w="6770702">
                  <a:extLst>
                    <a:ext uri="{9D8B030D-6E8A-4147-A177-3AD203B41FA5}">
                      <a16:colId xmlns:a16="http://schemas.microsoft.com/office/drawing/2014/main" val="2293869607"/>
                    </a:ext>
                  </a:extLst>
                </a:gridCol>
              </a:tblGrid>
              <a:tr h="335815">
                <a:tc>
                  <a:txBody>
                    <a:bodyPr/>
                    <a:lstStyle/>
                    <a:p>
                      <a:pPr algn="ctr">
                        <a:spcBef>
                          <a:spcPts val="375"/>
                        </a:spcBef>
                        <a:spcAft>
                          <a:spcPts val="375"/>
                        </a:spcAft>
                      </a:pPr>
                      <a:r>
                        <a:rPr lang="ru-RU" b="1" dirty="0">
                          <a:solidFill>
                            <a:schemeClr val="tx1"/>
                          </a:solidFill>
                          <a:effectLst/>
                        </a:rPr>
                        <a:t>Правонарушение</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375"/>
                        </a:spcBef>
                        <a:spcAft>
                          <a:spcPts val="375"/>
                        </a:spcAft>
                      </a:pPr>
                      <a:r>
                        <a:rPr lang="ru-RU" b="1" dirty="0">
                          <a:solidFill>
                            <a:schemeClr val="tx1"/>
                          </a:solidFill>
                          <a:effectLst/>
                        </a:rPr>
                        <a:t>Нормы права</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375"/>
                        </a:spcBef>
                        <a:spcAft>
                          <a:spcPts val="375"/>
                        </a:spcAft>
                      </a:pPr>
                      <a:r>
                        <a:rPr lang="ru-RU" b="1" dirty="0">
                          <a:solidFill>
                            <a:schemeClr val="tx1"/>
                          </a:solidFill>
                          <a:effectLst/>
                        </a:rPr>
                        <a:t>Санкции</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9730070"/>
                  </a:ext>
                </a:extLst>
              </a:tr>
              <a:tr h="3628572">
                <a:tc>
                  <a:txBody>
                    <a:bodyPr/>
                    <a:lstStyle/>
                    <a:p>
                      <a:pPr>
                        <a:spcBef>
                          <a:spcPts val="375"/>
                        </a:spcBef>
                        <a:spcAft>
                          <a:spcPts val="375"/>
                        </a:spcAft>
                      </a:pPr>
                      <a:r>
                        <a:rPr lang="ru-RU" sz="1800" dirty="0">
                          <a:solidFill>
                            <a:schemeClr val="tx1"/>
                          </a:solidFill>
                          <a:effectLst/>
                        </a:rPr>
                        <a:t>Заключение хозяйствующим субъектом недопустимого в соответствии с антимонопольным законодательством РФ соглашения либо участие в нем, за исключением случаев, предусмотренных частями </a:t>
                      </a:r>
                      <a:r>
                        <a:rPr lang="ru-RU" sz="1800" u="none" strike="noStrike" dirty="0">
                          <a:solidFill>
                            <a:schemeClr val="tx1"/>
                          </a:solidFill>
                          <a:effectLst/>
                          <a:hlinkClick r:id="rId2">
                            <a:extLst>
                              <a:ext uri="{A12FA001-AC4F-418D-AE19-62706E023703}">
                                <ahyp:hlinkClr xmlns:ahyp="http://schemas.microsoft.com/office/drawing/2018/hyperlinkcolor" val="tx"/>
                              </a:ext>
                            </a:extLst>
                          </a:hlinkClick>
                        </a:rPr>
                        <a:t>1 - 3 статьи 14.32</a:t>
                      </a:r>
                      <a:r>
                        <a:rPr lang="ru-RU" sz="1800" dirty="0">
                          <a:solidFill>
                            <a:schemeClr val="tx1"/>
                          </a:solidFill>
                          <a:effectLst/>
                        </a:rPr>
                        <a:t> КоАП РФ</a:t>
                      </a:r>
                    </a:p>
                  </a:txBody>
                  <a:tcPr marL="17569" marR="17569"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spcBef>
                          <a:spcPts val="375"/>
                        </a:spcBef>
                        <a:spcAft>
                          <a:spcPts val="375"/>
                        </a:spcAft>
                      </a:pPr>
                      <a:r>
                        <a:rPr lang="ru-RU" sz="1800" u="none" strike="noStrike" dirty="0">
                          <a:solidFill>
                            <a:schemeClr val="tx1"/>
                          </a:solidFill>
                          <a:effectLst/>
                          <a:hlinkClick r:id="rId3">
                            <a:extLst>
                              <a:ext uri="{A12FA001-AC4F-418D-AE19-62706E023703}">
                                <ahyp:hlinkClr xmlns:ahyp="http://schemas.microsoft.com/office/drawing/2018/hyperlinkcolor" val="tx"/>
                              </a:ext>
                            </a:extLst>
                          </a:hlinkClick>
                        </a:rPr>
                        <a:t>ч. 4 ст. 14.32</a:t>
                      </a:r>
                      <a:r>
                        <a:rPr lang="ru-RU" sz="1800" dirty="0">
                          <a:solidFill>
                            <a:schemeClr val="tx1"/>
                          </a:solidFill>
                          <a:effectLst/>
                        </a:rPr>
                        <a:t> КоАП;</a:t>
                      </a:r>
                    </a:p>
                    <a:p>
                      <a:pPr>
                        <a:spcBef>
                          <a:spcPts val="375"/>
                        </a:spcBef>
                        <a:spcAft>
                          <a:spcPts val="375"/>
                        </a:spcAft>
                      </a:pPr>
                      <a:r>
                        <a:rPr lang="ru-RU" sz="1800" u="none" strike="noStrike" dirty="0">
                          <a:solidFill>
                            <a:schemeClr val="tx1"/>
                          </a:solidFill>
                          <a:effectLst/>
                          <a:hlinkClick r:id="rId4">
                            <a:extLst>
                              <a:ext uri="{A12FA001-AC4F-418D-AE19-62706E023703}">
                                <ahyp:hlinkClr xmlns:ahyp="http://schemas.microsoft.com/office/drawing/2018/hyperlinkcolor" val="tx"/>
                              </a:ext>
                            </a:extLst>
                          </a:hlinkClick>
                        </a:rPr>
                        <a:t>ч. 4 ст. 11</a:t>
                      </a:r>
                      <a:r>
                        <a:rPr lang="ru-RU" sz="1800" dirty="0">
                          <a:solidFill>
                            <a:schemeClr val="tx1"/>
                          </a:solidFill>
                          <a:effectLst/>
                        </a:rPr>
                        <a:t> Закона N 135-ФЗ</a:t>
                      </a:r>
                    </a:p>
                  </a:txBody>
                  <a:tcPr marL="17569" marR="17569"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spcBef>
                          <a:spcPts val="375"/>
                        </a:spcBef>
                        <a:spcAft>
                          <a:spcPts val="375"/>
                        </a:spcAft>
                      </a:pPr>
                      <a:r>
                        <a:rPr lang="ru-RU" sz="1800" b="1" dirty="0">
                          <a:solidFill>
                            <a:srgbClr val="FF0000"/>
                          </a:solidFill>
                          <a:effectLst/>
                        </a:rPr>
                        <a:t>Должностные лица:</a:t>
                      </a:r>
                      <a:endParaRPr lang="ru-RU" sz="1800" dirty="0">
                        <a:solidFill>
                          <a:srgbClr val="FF0000"/>
                        </a:solidFill>
                        <a:effectLst/>
                      </a:endParaRPr>
                    </a:p>
                    <a:p>
                      <a:pPr>
                        <a:spcBef>
                          <a:spcPts val="375"/>
                        </a:spcBef>
                        <a:spcAft>
                          <a:spcPts val="375"/>
                        </a:spcAft>
                      </a:pPr>
                      <a:r>
                        <a:rPr lang="ru-RU" sz="1800" dirty="0">
                          <a:solidFill>
                            <a:srgbClr val="FF0000"/>
                          </a:solidFill>
                          <a:effectLst/>
                        </a:rPr>
                        <a:t>Административный штраф от 15 тыс. до 30 тыс. рублей</a:t>
                      </a:r>
                    </a:p>
                    <a:p>
                      <a:pPr>
                        <a:spcBef>
                          <a:spcPts val="375"/>
                        </a:spcBef>
                        <a:spcAft>
                          <a:spcPts val="375"/>
                        </a:spcAft>
                      </a:pPr>
                      <a:r>
                        <a:rPr lang="ru-RU" sz="1800" b="1" dirty="0">
                          <a:solidFill>
                            <a:schemeClr val="tx1"/>
                          </a:solidFill>
                          <a:effectLst/>
                        </a:rPr>
                        <a:t>Юридические лица</a:t>
                      </a:r>
                      <a:endParaRPr lang="ru-RU" sz="1800" dirty="0">
                        <a:solidFill>
                          <a:schemeClr val="tx1"/>
                        </a:solidFill>
                        <a:effectLst/>
                      </a:endParaRPr>
                    </a:p>
                    <a:p>
                      <a:pPr marL="285750" indent="-285750">
                        <a:spcBef>
                          <a:spcPts val="375"/>
                        </a:spcBef>
                        <a:spcAft>
                          <a:spcPts val="375"/>
                        </a:spcAft>
                        <a:buFontTx/>
                        <a:buChar char="-"/>
                      </a:pPr>
                      <a:r>
                        <a:rPr lang="ru-RU" sz="1800" dirty="0">
                          <a:solidFill>
                            <a:schemeClr val="tx1"/>
                          </a:solidFill>
                          <a:effectLst/>
                        </a:rPr>
                        <a:t>от 0,01 до 0,05 … размера суммы расходов правонарушителя на приобретение товара (работы, услуги), на рынке которого совершено административное правонарушение, но не менее 100 тысяч рублей, </a:t>
                      </a:r>
                    </a:p>
                    <a:p>
                      <a:pPr marL="285750" indent="-285750">
                        <a:spcBef>
                          <a:spcPts val="375"/>
                        </a:spcBef>
                        <a:spcAft>
                          <a:spcPts val="375"/>
                        </a:spcAft>
                        <a:buFontTx/>
                        <a:buChar char="-"/>
                      </a:pPr>
                      <a:r>
                        <a:rPr lang="ru-RU" sz="1800" dirty="0">
                          <a:solidFill>
                            <a:schemeClr val="tx1"/>
                          </a:solidFill>
                          <a:effectLst/>
                        </a:rPr>
                        <a:t>а в случае, если … сумма расходов правонарушителя на приобретение товара (работы, услуги), на рынке которого совершено административное правонарушение, превышает 75 процентов совокупного размера суммы выручки правонарушителя от реализации всех товаров (работ, услуг),…, - от 0,002 до 0,02 размера суммы выручки правонарушителя от реализации товара (работы, услуги), на рынке которого совершено административное правонарушение, но не менее 50 тысяч рублей.</a:t>
                      </a:r>
                    </a:p>
                  </a:txBody>
                  <a:tcPr marL="17569" marR="17569"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6729161"/>
                  </a:ext>
                </a:extLst>
              </a:tr>
            </a:tbl>
          </a:graphicData>
        </a:graphic>
      </p:graphicFrame>
    </p:spTree>
    <p:extLst>
      <p:ext uri="{BB962C8B-B14F-4D97-AF65-F5344CB8AC3E}">
        <p14:creationId xmlns:p14="http://schemas.microsoft.com/office/powerpoint/2010/main" val="2013269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142743-3AC5-963A-F63C-91C9538B8CBC}"/>
              </a:ext>
            </a:extLst>
          </p:cNvPr>
          <p:cNvSpPr>
            <a:spLocks noGrp="1"/>
          </p:cNvSpPr>
          <p:nvPr>
            <p:ph type="title"/>
          </p:nvPr>
        </p:nvSpPr>
        <p:spPr>
          <a:xfrm>
            <a:off x="838200" y="239290"/>
            <a:ext cx="10515600" cy="599609"/>
          </a:xfrm>
        </p:spPr>
        <p:txBody>
          <a:bodyPr>
            <a:normAutofit fontScale="90000"/>
          </a:bodyPr>
          <a:lstStyle/>
          <a:p>
            <a:pPr algn="ctr"/>
            <a:r>
              <a:rPr lang="ru-RU" sz="2700" b="1" dirty="0">
                <a:solidFill>
                  <a:srgbClr val="FF0000"/>
                </a:solidFill>
              </a:rPr>
              <a:t>Р Е Ш Е Н И Е Рязанского УФАС по делу №062/06/106-310/2024 о нарушении законодательства о контрактной системе в сфере закупок 24 мая 2024 года</a:t>
            </a:r>
            <a:r>
              <a:rPr lang="ru-RU" sz="2700" dirty="0"/>
              <a:t>	</a:t>
            </a:r>
            <a:endParaRPr lang="ru-RU" dirty="0"/>
          </a:p>
        </p:txBody>
      </p:sp>
      <p:sp>
        <p:nvSpPr>
          <p:cNvPr id="3" name="Объект 2">
            <a:extLst>
              <a:ext uri="{FF2B5EF4-FFF2-40B4-BE49-F238E27FC236}">
                <a16:creationId xmlns:a16="http://schemas.microsoft.com/office/drawing/2014/main" id="{9B793811-4341-4770-A8F1-46D79291A4D2}"/>
              </a:ext>
            </a:extLst>
          </p:cNvPr>
          <p:cNvSpPr>
            <a:spLocks noGrp="1"/>
          </p:cNvSpPr>
          <p:nvPr>
            <p:ph idx="1"/>
          </p:nvPr>
        </p:nvSpPr>
        <p:spPr>
          <a:xfrm>
            <a:off x="838200" y="1208014"/>
            <a:ext cx="10515600" cy="5410695"/>
          </a:xfrm>
        </p:spPr>
        <p:txBody>
          <a:bodyPr>
            <a:normAutofit fontScale="62500" lnSpcReduction="20000"/>
          </a:bodyPr>
          <a:lstStyle/>
          <a:p>
            <a:r>
              <a:rPr lang="ru-RU" dirty="0"/>
              <a:t>Жалуется ООО «АПРО» на действия БУ  Рязанской области «Касимовский межрайонный центр при проведении электронного аукциона в электронной форме на поставку расходных материалов для аппаратов программного гемодиализа (извещение № 0859200001124004961).</a:t>
            </a:r>
          </a:p>
          <a:p>
            <a:r>
              <a:rPr lang="ru-RU" dirty="0"/>
              <a:t>По мнению Заявителя, Заказчиком нарушены требования Федерального закона от 05.04.2013 №44-ФЗ, поскольку Заказчик объединил в один предмет закупки поставку расходных материалов одноразового и многоразового применения (фильтр диализирующего раствора).</a:t>
            </a:r>
          </a:p>
          <a:p>
            <a:r>
              <a:rPr lang="ru-RU" dirty="0"/>
              <a:t>В соответствии с извещением о проведении электронного аукциона необходимо осуществить поставку расходных материалов для аппаратов программного гемодиализа, в том числе фильтра диализирующего раствора.</a:t>
            </a:r>
          </a:p>
          <a:p>
            <a:r>
              <a:rPr lang="ru-RU" dirty="0"/>
              <a:t>Вместе с тем включение в один предмет закупки помимо одноразовых расходных материалов, непосредственно используемых при процедуре диализа, расходных материалов многократного применения, которые можно использовать в зависимости от интенсивности работы аппарата "искусственная почка" (далее - АИП), например, фильтр диализирующего раствора, приводит к ограничению конкуренции, поскольку такой фильтр не взаимозаменяем и не имеет аналогов других производителей конструктивно совместимых с АИП, имеющихся в лечебно-профилактическом учреждении.</a:t>
            </a:r>
          </a:p>
          <a:p>
            <a:r>
              <a:rPr lang="ru-RU" dirty="0">
                <a:solidFill>
                  <a:srgbClr val="FF0000"/>
                </a:solidFill>
              </a:rPr>
              <a:t>Таким образом, на основании документов и сведений, представленных на заседание Комиссии, Комиссия приходит к выводу о том, что действия Заказчика, установившего в извещении о проведении электронного аукциона вышеуказанные </a:t>
            </a:r>
            <a:r>
              <a:rPr lang="ru-RU" b="1" dirty="0">
                <a:solidFill>
                  <a:srgbClr val="FF0000"/>
                </a:solidFill>
              </a:rPr>
              <a:t>требования к составу заявки </a:t>
            </a:r>
            <a:r>
              <a:rPr lang="ru-RU" dirty="0">
                <a:solidFill>
                  <a:srgbClr val="FF0000"/>
                </a:solidFill>
              </a:rPr>
              <a:t>на участие в электронном аукционе, ограничивают количество участников закупки, нарушают пункт 1 части 1 статьи 33 Закона о ФКС и содержат признаки состава административного правонарушения, предусмотренного частью 4.1 статьи 7.30 Кодекса Российской Федерации об административных правонарушениях.</a:t>
            </a:r>
          </a:p>
          <a:p>
            <a:r>
              <a:rPr lang="ru-RU" dirty="0">
                <a:solidFill>
                  <a:srgbClr val="FF0000"/>
                </a:solidFill>
              </a:rPr>
              <a:t>Жалоба обоснована.</a:t>
            </a:r>
          </a:p>
        </p:txBody>
      </p:sp>
    </p:spTree>
    <p:extLst>
      <p:ext uri="{BB962C8B-B14F-4D97-AF65-F5344CB8AC3E}">
        <p14:creationId xmlns:p14="http://schemas.microsoft.com/office/powerpoint/2010/main" val="2071122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DCC268CD-FC90-986F-5609-8E027D285908}"/>
              </a:ext>
            </a:extLst>
          </p:cNvPr>
          <p:cNvGraphicFramePr>
            <a:graphicFrameLocks noGrp="1"/>
          </p:cNvGraphicFramePr>
          <p:nvPr>
            <p:ph idx="1"/>
            <p:extLst>
              <p:ext uri="{D42A27DB-BD31-4B8C-83A1-F6EECF244321}">
                <p14:modId xmlns:p14="http://schemas.microsoft.com/office/powerpoint/2010/main" val="4046614546"/>
              </p:ext>
            </p:extLst>
          </p:nvPr>
        </p:nvGraphicFramePr>
        <p:xfrm>
          <a:off x="678399" y="121112"/>
          <a:ext cx="11013491" cy="741680"/>
        </p:xfrm>
        <a:graphic>
          <a:graphicData uri="http://schemas.openxmlformats.org/drawingml/2006/table">
            <a:tbl>
              <a:tblPr firstRow="1" bandRow="1">
                <a:tableStyleId>{E8B1032C-EA38-4F05-BA0D-38AFFFC7BED3}</a:tableStyleId>
              </a:tblPr>
              <a:tblGrid>
                <a:gridCol w="11013491">
                  <a:extLst>
                    <a:ext uri="{9D8B030D-6E8A-4147-A177-3AD203B41FA5}">
                      <a16:colId xmlns:a16="http://schemas.microsoft.com/office/drawing/2014/main" val="933104365"/>
                    </a:ext>
                  </a:extLst>
                </a:gridCol>
              </a:tblGrid>
              <a:tr h="370840">
                <a:tc>
                  <a:txBody>
                    <a:bodyPr/>
                    <a:lstStyle/>
                    <a:p>
                      <a:pPr algn="ctr"/>
                      <a:r>
                        <a:rPr lang="ru-RU" dirty="0"/>
                        <a:t>Ошибка заказчика</a:t>
                      </a:r>
                    </a:p>
                  </a:txBody>
                  <a:tcPr/>
                </a:tc>
                <a:extLst>
                  <a:ext uri="{0D108BD9-81ED-4DB2-BD59-A6C34878D82A}">
                    <a16:rowId xmlns:a16="http://schemas.microsoft.com/office/drawing/2014/main" val="2839824838"/>
                  </a:ext>
                </a:extLst>
              </a:tr>
              <a:tr h="370840">
                <a:tc>
                  <a:txBody>
                    <a:bodyPr/>
                    <a:lstStyle/>
                    <a:p>
                      <a:pPr algn="ctr"/>
                      <a:r>
                        <a:rPr lang="ru-RU" sz="1800" dirty="0"/>
                        <a:t>Неправильное формирование лота</a:t>
                      </a:r>
                    </a:p>
                  </a:txBody>
                  <a:tcPr/>
                </a:tc>
                <a:extLst>
                  <a:ext uri="{0D108BD9-81ED-4DB2-BD59-A6C34878D82A}">
                    <a16:rowId xmlns:a16="http://schemas.microsoft.com/office/drawing/2014/main" val="1468240945"/>
                  </a:ext>
                </a:extLst>
              </a:tr>
            </a:tbl>
          </a:graphicData>
        </a:graphic>
      </p:graphicFrame>
      <p:graphicFrame>
        <p:nvGraphicFramePr>
          <p:cNvPr id="5" name="Таблица 4">
            <a:extLst>
              <a:ext uri="{FF2B5EF4-FFF2-40B4-BE49-F238E27FC236}">
                <a16:creationId xmlns:a16="http://schemas.microsoft.com/office/drawing/2014/main" id="{56B4545A-B04D-C2D7-06B4-DF36CEF344B7}"/>
              </a:ext>
            </a:extLst>
          </p:cNvPr>
          <p:cNvGraphicFramePr>
            <a:graphicFrameLocks noGrp="1"/>
          </p:cNvGraphicFramePr>
          <p:nvPr>
            <p:extLst>
              <p:ext uri="{D42A27DB-BD31-4B8C-83A1-F6EECF244321}">
                <p14:modId xmlns:p14="http://schemas.microsoft.com/office/powerpoint/2010/main" val="2771636320"/>
              </p:ext>
            </p:extLst>
          </p:nvPr>
        </p:nvGraphicFramePr>
        <p:xfrm>
          <a:off x="134645" y="1190182"/>
          <a:ext cx="11922710" cy="3840480"/>
        </p:xfrm>
        <a:graphic>
          <a:graphicData uri="http://schemas.openxmlformats.org/drawingml/2006/table">
            <a:tbl>
              <a:tblPr firstRow="1" bandRow="1">
                <a:tableStyleId>{93296810-A885-4BE3-A3E7-6D5BEEA58F35}</a:tableStyleId>
              </a:tblPr>
              <a:tblGrid>
                <a:gridCol w="8760780">
                  <a:extLst>
                    <a:ext uri="{9D8B030D-6E8A-4147-A177-3AD203B41FA5}">
                      <a16:colId xmlns:a16="http://schemas.microsoft.com/office/drawing/2014/main" val="2829705442"/>
                    </a:ext>
                  </a:extLst>
                </a:gridCol>
                <a:gridCol w="3161930">
                  <a:extLst>
                    <a:ext uri="{9D8B030D-6E8A-4147-A177-3AD203B41FA5}">
                      <a16:colId xmlns:a16="http://schemas.microsoft.com/office/drawing/2014/main" val="1808511047"/>
                    </a:ext>
                  </a:extLst>
                </a:gridCol>
              </a:tblGrid>
              <a:tr h="370840">
                <a:tc>
                  <a:txBody>
                    <a:bodyPr/>
                    <a:lstStyle/>
                    <a:p>
                      <a:r>
                        <a:rPr lang="ru-RU" sz="1600" dirty="0"/>
                        <a:t>Постановление Арбитражного суда Западно-Сибирского округа от 15 сентября 2022 г. N Ф04-3376/22 по делу N А75-16914/2021</a:t>
                      </a:r>
                    </a:p>
                  </a:txBody>
                  <a:tcPr/>
                </a:tc>
                <a:tc>
                  <a:txBody>
                    <a:bodyPr/>
                    <a:lstStyle/>
                    <a:p>
                      <a:pPr algn="ctr"/>
                      <a:r>
                        <a:rPr lang="ru-RU" sz="1600" dirty="0"/>
                        <a:t>Фабула и резюме</a:t>
                      </a:r>
                    </a:p>
                  </a:txBody>
                  <a:tcPr/>
                </a:tc>
                <a:extLst>
                  <a:ext uri="{0D108BD9-81ED-4DB2-BD59-A6C34878D82A}">
                    <a16:rowId xmlns:a16="http://schemas.microsoft.com/office/drawing/2014/main" val="1218211828"/>
                  </a:ext>
                </a:extLst>
              </a:tr>
              <a:tr h="370840">
                <a:tc>
                  <a:txBody>
                    <a:bodyPr/>
                    <a:lstStyle/>
                    <a:p>
                      <a:pPr marL="285750" indent="-285750">
                        <a:buFont typeface="Arial" panose="020B0604020202020204" pitchFamily="34" charset="0"/>
                        <a:buChar char="•"/>
                      </a:pPr>
                      <a:r>
                        <a:rPr lang="ru-RU" sz="1600" dirty="0"/>
                        <a:t>Заказчик проводил ЭА на выполнение работ по завершению строительства объекта: «Спортивно-досуговый комплекс»</a:t>
                      </a:r>
                      <a:r>
                        <a:rPr lang="ru-RU" sz="1600" i="0" dirty="0"/>
                        <a:t>. </a:t>
                      </a:r>
                    </a:p>
                    <a:p>
                      <a:pPr marL="285750" indent="-285750">
                        <a:buFont typeface="Arial" panose="020B0604020202020204" pitchFamily="34" charset="0"/>
                        <a:buChar char="•"/>
                      </a:pPr>
                      <a:r>
                        <a:rPr lang="ru-RU" sz="1600" i="0" dirty="0"/>
                        <a:t>Согласно смете необходимо поставить следующее оборудование: стол эргономичный, тумба, шкаф для документов, моноблок, МФУ лазерное, диван угловой мягкий, стол журнальный, стул ИЗО Блэк, шкаф для книг со стеклом, МФУ лазерное цветное и т.д.</a:t>
                      </a:r>
                      <a:endParaRPr lang="ru-RU" sz="1600" i="1" dirty="0"/>
                    </a:p>
                    <a:p>
                      <a:pPr marL="285750" indent="-285750">
                        <a:buFont typeface="Arial" panose="020B0604020202020204" pitchFamily="34" charset="0"/>
                        <a:buChar char="•"/>
                      </a:pPr>
                      <a:r>
                        <a:rPr lang="ru-RU" sz="1600" i="0" dirty="0"/>
                        <a:t>В данном случае объединение в один предмет закупки выполнения работ и поставки оборудования неправомерно, поскольку данные товары и работы образуют разные товарные рынки, не обладают какими-либо родовыми, однородными признаками, не имеют функциональную и технологическую связь между собой, и их объединение в один предмет закупки привело к необоснованному ограничению количества участников закупки.</a:t>
                      </a:r>
                    </a:p>
                    <a:p>
                      <a:pPr marL="285750" indent="-285750">
                        <a:buFont typeface="Arial" panose="020B0604020202020204" pitchFamily="34" charset="0"/>
                        <a:buChar char="•"/>
                      </a:pPr>
                      <a:r>
                        <a:rPr lang="ru-RU" sz="1600" b="0" i="0" dirty="0"/>
                        <a:t>В документации об аукционе отсутствует перечень поставляемого оборудования (он есть только в ПСД), в связи с чем невозможно обеспечить соблюдение требований о применении национального режима в соответствии со статьей 14 Закона о контрактной системе.</a:t>
                      </a:r>
                    </a:p>
                  </a:txBody>
                  <a:tcPr/>
                </a:tc>
                <a:tc>
                  <a:txBody>
                    <a:bodyPr/>
                    <a:lstStyle/>
                    <a:p>
                      <a:pPr marL="285750" indent="-285750">
                        <a:buFont typeface="Arial" panose="020B0604020202020204" pitchFamily="34" charset="0"/>
                        <a:buChar char="•"/>
                      </a:pPr>
                      <a:r>
                        <a:rPr lang="ru-RU" sz="1600" dirty="0"/>
                        <a:t>Судится Заказчик с УФАС по Ханты-Мансийскому АО о признании недействительным решения, на основании которого выдано предписание об аннулировании закупки.</a:t>
                      </a:r>
                    </a:p>
                    <a:p>
                      <a:pPr marL="285750" indent="-285750">
                        <a:buFont typeface="Arial" panose="020B0604020202020204" pitchFamily="34" charset="0"/>
                        <a:buChar char="•"/>
                      </a:pPr>
                      <a:endParaRPr lang="ru-RU" sz="1600" dirty="0"/>
                    </a:p>
                    <a:p>
                      <a:pPr marL="285750" indent="-285750">
                        <a:buFont typeface="Arial" panose="020B0604020202020204" pitchFamily="34" charset="0"/>
                        <a:buChar char="•"/>
                      </a:pPr>
                      <a:r>
                        <a:rPr lang="ru-RU" sz="1600" dirty="0"/>
                        <a:t>Кассационную жалобу УФАС удовлетворить.</a:t>
                      </a:r>
                    </a:p>
                  </a:txBody>
                  <a:tcPr/>
                </a:tc>
                <a:extLst>
                  <a:ext uri="{0D108BD9-81ED-4DB2-BD59-A6C34878D82A}">
                    <a16:rowId xmlns:a16="http://schemas.microsoft.com/office/drawing/2014/main" val="1085605016"/>
                  </a:ext>
                </a:extLst>
              </a:tr>
            </a:tbl>
          </a:graphicData>
        </a:graphic>
      </p:graphicFrame>
    </p:spTree>
    <p:extLst>
      <p:ext uri="{BB962C8B-B14F-4D97-AF65-F5344CB8AC3E}">
        <p14:creationId xmlns:p14="http://schemas.microsoft.com/office/powerpoint/2010/main" val="1182098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B2EF2D-6736-1B02-4EA7-5829785A0F49}"/>
              </a:ext>
            </a:extLst>
          </p:cNvPr>
          <p:cNvSpPr>
            <a:spLocks noGrp="1"/>
          </p:cNvSpPr>
          <p:nvPr>
            <p:ph type="title"/>
          </p:nvPr>
        </p:nvSpPr>
        <p:spPr>
          <a:xfrm>
            <a:off x="215153" y="221690"/>
            <a:ext cx="11761694" cy="315912"/>
          </a:xfrm>
        </p:spPr>
        <p:txBody>
          <a:bodyPr>
            <a:normAutofit fontScale="90000"/>
          </a:bodyPr>
          <a:lstStyle/>
          <a:p>
            <a:pPr algn="ctr"/>
            <a:r>
              <a:rPr lang="ru-RU" dirty="0"/>
              <a:t> </a:t>
            </a:r>
            <a:br>
              <a:rPr lang="ru-RU" dirty="0"/>
            </a:br>
            <a:br>
              <a:rPr lang="ru-RU" dirty="0"/>
            </a:br>
            <a:r>
              <a:rPr lang="ru-RU" sz="2700" b="1" dirty="0">
                <a:solidFill>
                  <a:srgbClr val="FF0000"/>
                </a:solidFill>
              </a:rPr>
              <a:t>РЕШЕНИЕ Московского областного УФАС по делу № 050/06/105-9829/2024 от 08.04.2024 – </a:t>
            </a:r>
            <a:r>
              <a:rPr lang="ru-RU" sz="2700" b="1" u="sng" dirty="0">
                <a:solidFill>
                  <a:srgbClr val="FF0000"/>
                </a:solidFill>
              </a:rPr>
              <a:t>уже по «цифре»</a:t>
            </a:r>
            <a:br>
              <a:rPr lang="ru-RU" sz="2700" u="sng" dirty="0"/>
            </a:br>
            <a:br>
              <a:rPr lang="ru-RU" dirty="0"/>
            </a:br>
            <a:endParaRPr lang="ru-RU" dirty="0"/>
          </a:p>
        </p:txBody>
      </p:sp>
      <p:sp>
        <p:nvSpPr>
          <p:cNvPr id="3" name="Объект 2">
            <a:extLst>
              <a:ext uri="{FF2B5EF4-FFF2-40B4-BE49-F238E27FC236}">
                <a16:creationId xmlns:a16="http://schemas.microsoft.com/office/drawing/2014/main" id="{15E715CD-26E2-077C-9E64-C377E8E3736E}"/>
              </a:ext>
            </a:extLst>
          </p:cNvPr>
          <p:cNvSpPr>
            <a:spLocks noGrp="1"/>
          </p:cNvSpPr>
          <p:nvPr>
            <p:ph idx="1"/>
          </p:nvPr>
        </p:nvSpPr>
        <p:spPr>
          <a:xfrm>
            <a:off x="739588" y="914400"/>
            <a:ext cx="10515600" cy="5721910"/>
          </a:xfrm>
        </p:spPr>
        <p:txBody>
          <a:bodyPr>
            <a:normAutofit fontScale="62500" lnSpcReduction="20000"/>
          </a:bodyPr>
          <a:lstStyle/>
          <a:p>
            <a:r>
              <a:rPr lang="ru-RU" dirty="0"/>
              <a:t>Жалуется ООО «СМАРТНЕТВОРКС» на действия (бездействие) ГКУ Московской области «Дирекция единого заказчика Министерства социального развития Московской области» при проведении электронного аукциона на поставку расходных материалов для печатающих устройств, принадлежащих Министерству социального развития Московской области (извещение №0848200001124000075).</a:t>
            </a:r>
          </a:p>
          <a:p>
            <a:r>
              <a:rPr lang="ru-RU" dirty="0"/>
              <a:t>По мнению Заявителя его права и законные интересы нарушены действиями Заказчика, ненадлежащим образом установившего положения извещения о проведении Аукциона.</a:t>
            </a:r>
          </a:p>
          <a:p>
            <a:r>
              <a:rPr lang="ru-RU" dirty="0"/>
              <a:t>В Техническом задании Описании объекта закупки извещения о проведении Аукциона Заказчиком по товарам «Картридж» установлено требование совместимости, в том числе следующие:</a:t>
            </a:r>
          </a:p>
          <a:p>
            <a:r>
              <a:rPr lang="ru-RU" dirty="0"/>
              <a:t>«Картридж C-EXV50 для Canon </a:t>
            </a:r>
            <a:r>
              <a:rPr lang="ru-RU" dirty="0" err="1"/>
              <a:t>imageRUNNER</a:t>
            </a:r>
            <a:r>
              <a:rPr lang="ru-RU" dirty="0"/>
              <a:t> 1435 (совместимый)», «</a:t>
            </a:r>
            <a:r>
              <a:rPr lang="ru-RU" dirty="0" err="1"/>
              <a:t>Фотобарабан</a:t>
            </a:r>
            <a:r>
              <a:rPr lang="ru-RU" dirty="0"/>
              <a:t> C-EXV50 для Canon </a:t>
            </a:r>
            <a:r>
              <a:rPr lang="ru-RU" dirty="0" err="1"/>
              <a:t>imageRUNNER</a:t>
            </a:r>
            <a:r>
              <a:rPr lang="ru-RU" dirty="0"/>
              <a:t> 1435 (совместимый)» и т.д.</a:t>
            </a:r>
          </a:p>
          <a:p>
            <a:r>
              <a:rPr lang="ru-RU" dirty="0"/>
              <a:t>Вместе с тем, в структурированной форме извещения о проведении Аукциона к товарам «Картридж для электрографических печатающих устройств» установлено требование об оригинальной голограмме «Голограмма оригинальная Canon Наличие».</a:t>
            </a:r>
          </a:p>
          <a:p>
            <a:r>
              <a:rPr lang="ru-RU" dirty="0"/>
              <a:t>Изучив документы и сведения, размещенные на Официальном сайте, Комиссия приходит к выводу, что действия Заказчика в части установления требований к поставляемым товарам вводят участников закупки в заблуждение, </a:t>
            </a:r>
            <a:r>
              <a:rPr lang="ru-RU" dirty="0">
                <a:solidFill>
                  <a:srgbClr val="FF0000"/>
                </a:solidFill>
              </a:rPr>
              <a:t>что противоречит Закону о контрактной системе.</a:t>
            </a:r>
          </a:p>
          <a:p>
            <a:r>
              <a:rPr lang="ru-RU" dirty="0">
                <a:solidFill>
                  <a:srgbClr val="FF0000"/>
                </a:solidFill>
              </a:rPr>
              <a:t>На основании изложенного Комиссия приходит к выводу о том, что действия Заказчика нарушают пункт 1 части 2 статьи 42 Закона о контрактной системе, что содержит признаки состава административного правонарушения, предусмотренного частью 1.4 статьи 7.30 Кодекса Российской Федерации об административных правонарушениях.</a:t>
            </a:r>
          </a:p>
          <a:p>
            <a:r>
              <a:rPr lang="ru-RU" dirty="0">
                <a:solidFill>
                  <a:srgbClr val="FF0000"/>
                </a:solidFill>
              </a:rPr>
              <a:t>Жалоба обоснована.</a:t>
            </a:r>
          </a:p>
        </p:txBody>
      </p:sp>
    </p:spTree>
    <p:extLst>
      <p:ext uri="{BB962C8B-B14F-4D97-AF65-F5344CB8AC3E}">
        <p14:creationId xmlns:p14="http://schemas.microsoft.com/office/powerpoint/2010/main" val="1539741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C7F86-E4A1-7929-8A1C-A14DDD9362B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C6334D-089D-8E22-23D2-3F36EE9ACDE6}"/>
              </a:ext>
            </a:extLst>
          </p:cNvPr>
          <p:cNvSpPr>
            <a:spLocks noGrp="1"/>
          </p:cNvSpPr>
          <p:nvPr>
            <p:ph type="title"/>
          </p:nvPr>
        </p:nvSpPr>
        <p:spPr>
          <a:xfrm>
            <a:off x="706256" y="749796"/>
            <a:ext cx="11350840" cy="1325563"/>
          </a:xfrm>
        </p:spPr>
        <p:txBody>
          <a:bodyPr>
            <a:normAutofit fontScale="90000"/>
          </a:bodyPr>
          <a:lstStyle/>
          <a:p>
            <a:r>
              <a:rPr lang="ru-RU" dirty="0"/>
              <a:t>На этапе проведения закупки </a:t>
            </a:r>
            <a:br>
              <a:rPr lang="ru-RU" dirty="0"/>
            </a:br>
            <a:r>
              <a:rPr lang="ru-RU" dirty="0"/>
              <a:t>(размещение заказа)</a:t>
            </a:r>
            <a:br>
              <a:rPr lang="ru-RU" dirty="0"/>
            </a:br>
            <a:endParaRPr lang="ru-RU" dirty="0"/>
          </a:p>
        </p:txBody>
      </p:sp>
    </p:spTree>
    <p:extLst>
      <p:ext uri="{BB962C8B-B14F-4D97-AF65-F5344CB8AC3E}">
        <p14:creationId xmlns:p14="http://schemas.microsoft.com/office/powerpoint/2010/main" val="2046999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5E7EC-8AC6-1FDD-C963-EE910F7BFA21}"/>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30752" name="Group 32">
            <a:extLst>
              <a:ext uri="{FF2B5EF4-FFF2-40B4-BE49-F238E27FC236}">
                <a16:creationId xmlns:a16="http://schemas.microsoft.com/office/drawing/2014/main" id="{350EB1F7-79DA-3B2A-A60B-DA1162B8A5D9}"/>
              </a:ext>
            </a:extLst>
          </p:cNvPr>
          <p:cNvGraphicFramePr>
            <a:graphicFrameLocks noGrp="1"/>
          </p:cNvGraphicFramePr>
          <p:nvPr>
            <p:ph idx="1"/>
            <p:extLst>
              <p:ext uri="{D42A27DB-BD31-4B8C-83A1-F6EECF244321}">
                <p14:modId xmlns:p14="http://schemas.microsoft.com/office/powerpoint/2010/main" val="1324524790"/>
              </p:ext>
            </p:extLst>
          </p:nvPr>
        </p:nvGraphicFramePr>
        <p:xfrm>
          <a:off x="517006" y="1488790"/>
          <a:ext cx="10947632" cy="1940210"/>
        </p:xfrm>
        <a:graphic>
          <a:graphicData uri="http://schemas.openxmlformats.org/drawingml/2006/table">
            <a:tbl>
              <a:tblPr/>
              <a:tblGrid>
                <a:gridCol w="4932725">
                  <a:extLst>
                    <a:ext uri="{9D8B030D-6E8A-4147-A177-3AD203B41FA5}">
                      <a16:colId xmlns:a16="http://schemas.microsoft.com/office/drawing/2014/main" val="20000"/>
                    </a:ext>
                  </a:extLst>
                </a:gridCol>
                <a:gridCol w="2239861">
                  <a:extLst>
                    <a:ext uri="{9D8B030D-6E8A-4147-A177-3AD203B41FA5}">
                      <a16:colId xmlns:a16="http://schemas.microsoft.com/office/drawing/2014/main" val="20001"/>
                    </a:ext>
                  </a:extLst>
                </a:gridCol>
                <a:gridCol w="1722364">
                  <a:extLst>
                    <a:ext uri="{9D8B030D-6E8A-4147-A177-3AD203B41FA5}">
                      <a16:colId xmlns:a16="http://schemas.microsoft.com/office/drawing/2014/main" val="20002"/>
                    </a:ext>
                  </a:extLst>
                </a:gridCol>
                <a:gridCol w="2052682">
                  <a:extLst>
                    <a:ext uri="{9D8B030D-6E8A-4147-A177-3AD203B41FA5}">
                      <a16:colId xmlns:a16="http://schemas.microsoft.com/office/drawing/2014/main" val="20003"/>
                    </a:ext>
                  </a:extLst>
                </a:gridCol>
              </a:tblGrid>
              <a:tr h="5686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17" marB="4571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Субъекты ответственности </a:t>
                      </a:r>
                    </a:p>
                  </a:txBody>
                  <a:tcPr marT="45717" marB="4571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Размер штрафа, рублей</a:t>
                      </a:r>
                    </a:p>
                  </a:txBody>
                  <a:tcPr marT="45717" marB="4571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mn-lt"/>
                          <a:ea typeface="ＭＳ Ｐゴシック" pitchFamily="34" charset="-128"/>
                        </a:rPr>
                        <a:t>Основание </a:t>
                      </a:r>
                    </a:p>
                  </a:txBody>
                  <a:tcPr marT="45717" marB="4571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9448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Размещение в ЕИС информации и документов с нарушением требований, предусмотренных законодательством о КС за исключением случаев, предусмотренных частями 1 - 1.3 и 1.7 настоящей статьи</a:t>
                      </a:r>
                    </a:p>
                  </a:txBody>
                  <a:tcPr marT="45717" marB="4571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 юридические лица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mn-lt"/>
                          <a:ea typeface="ＭＳ Ｐゴシック" pitchFamily="34" charset="-128"/>
                          <a:cs typeface="Times New Roman" pitchFamily="18" charset="0"/>
                        </a:rPr>
                        <a:t>15 000 (для должностных лиц)</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a:ln>
                          <a:noFill/>
                        </a:ln>
                        <a:solidFill>
                          <a:srgbClr val="000000"/>
                        </a:solidFill>
                        <a:effectLst/>
                        <a:latin typeface="+mn-lt"/>
                        <a:ea typeface="ＭＳ Ｐゴシック"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mn-lt"/>
                          <a:ea typeface="ＭＳ Ｐゴシック" pitchFamily="34" charset="-128"/>
                          <a:cs typeface="Times New Roman" pitchFamily="18" charset="0"/>
                        </a:rPr>
                        <a:t>50 000 (для юридических лиц)</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a:ln>
                          <a:noFill/>
                        </a:ln>
                        <a:solidFill>
                          <a:srgbClr val="000000"/>
                        </a:solidFill>
                        <a:effectLst/>
                        <a:latin typeface="+mn-lt"/>
                        <a:ea typeface="ＭＳ Ｐゴシック" pitchFamily="34" charset="-128"/>
                        <a:cs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mn-lt"/>
                          <a:ea typeface="ＭＳ Ｐゴシック" pitchFamily="34" charset="-128"/>
                          <a:cs typeface="Times New Roman" pitchFamily="18" charset="0"/>
                        </a:rPr>
                        <a:t>ч. 1.4 ст. 7.30 КоАП</a:t>
                      </a:r>
                    </a:p>
                  </a:txBody>
                  <a:tcPr marT="45717" marB="4571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0E9AE-F448-8AF5-91C7-1BC70075050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C587B6-8A6F-E8C3-C41D-ABD76200F47B}"/>
              </a:ext>
            </a:extLst>
          </p:cNvPr>
          <p:cNvSpPr>
            <a:spLocks noGrp="1"/>
          </p:cNvSpPr>
          <p:nvPr>
            <p:ph type="title"/>
          </p:nvPr>
        </p:nvSpPr>
        <p:spPr>
          <a:xfrm>
            <a:off x="177553" y="89917"/>
            <a:ext cx="11860567" cy="771217"/>
          </a:xfrm>
        </p:spPr>
        <p:txBody>
          <a:bodyPr>
            <a:noAutofit/>
          </a:bodyPr>
          <a:lstStyle/>
          <a:p>
            <a:pPr algn="ctr"/>
            <a:r>
              <a:rPr lang="ru-RU" sz="2200" b="1" dirty="0">
                <a:solidFill>
                  <a:srgbClr val="FF0000"/>
                </a:solidFill>
              </a:rPr>
              <a:t>РЕШЕНИЕ Московского УФАС по делу № 077/06/106-9950/2024 о нарушении</a:t>
            </a:r>
            <a:br>
              <a:rPr lang="ru-RU" sz="2200" b="1" dirty="0">
                <a:solidFill>
                  <a:srgbClr val="FF0000"/>
                </a:solidFill>
              </a:rPr>
            </a:br>
            <a:r>
              <a:rPr lang="ru-RU" sz="2200" b="1" dirty="0">
                <a:solidFill>
                  <a:srgbClr val="FF0000"/>
                </a:solidFill>
              </a:rPr>
              <a:t>законодательства о контрактной системе 22.07.2024 (1 из 4)</a:t>
            </a:r>
          </a:p>
        </p:txBody>
      </p:sp>
      <p:sp>
        <p:nvSpPr>
          <p:cNvPr id="3" name="Объект 2">
            <a:extLst>
              <a:ext uri="{FF2B5EF4-FFF2-40B4-BE49-F238E27FC236}">
                <a16:creationId xmlns:a16="http://schemas.microsoft.com/office/drawing/2014/main" id="{5985060A-1808-9737-38DB-A3194AB6CD32}"/>
              </a:ext>
            </a:extLst>
          </p:cNvPr>
          <p:cNvSpPr>
            <a:spLocks noGrp="1"/>
          </p:cNvSpPr>
          <p:nvPr>
            <p:ph idx="1"/>
          </p:nvPr>
        </p:nvSpPr>
        <p:spPr>
          <a:xfrm>
            <a:off x="284084" y="1024863"/>
            <a:ext cx="11400408" cy="5145118"/>
          </a:xfrm>
        </p:spPr>
        <p:txBody>
          <a:bodyPr>
            <a:noAutofit/>
          </a:bodyPr>
          <a:lstStyle/>
          <a:p>
            <a:r>
              <a:rPr lang="ru-RU" sz="1600" dirty="0"/>
              <a:t>Жалуется ООО «ТД «</a:t>
            </a:r>
            <a:r>
              <a:rPr lang="ru-RU" sz="1600" dirty="0" err="1"/>
              <a:t>Политон</a:t>
            </a:r>
            <a:r>
              <a:rPr lang="ru-RU" sz="1600" dirty="0"/>
              <a:t>-Тех» (далее — Заявитель) на действия </a:t>
            </a:r>
            <a:r>
              <a:rPr lang="ru-RU" sz="1600" b="1" dirty="0"/>
              <a:t>Рязанского областного суда (далее — Заказчик) </a:t>
            </a:r>
            <a:r>
              <a:rPr lang="ru-RU" sz="1600" dirty="0"/>
              <a:t>при проведении электронного аукциона на право заключения государственного контракта на Поставка расходных материалов для копировальной и печатающей техники (Закупка № 0159100002824000025).</a:t>
            </a:r>
          </a:p>
          <a:p>
            <a:r>
              <a:rPr lang="ru-RU" sz="1600" dirty="0"/>
              <a:t>1.  В составе жалобы Заявитель указывает, что при формировании извещения указан неверный код по общероссийскому классификатору продукции по видам экономической деятельности (далее — ОКПД2), а именно код ОКПД2 28.23.25.000, поскольку, по мнению Заявителя, закупаемым товарам соответствует код ОКПД2 — 26.20.40.120 «Элементы замены типовые устройств ввода и вывода», поскольку согласно классификатору данный код используется для лазерных картриджей, и содержит следующее описание:</a:t>
            </a:r>
          </a:p>
          <a:p>
            <a:r>
              <a:rPr lang="ru-RU" sz="1600" dirty="0"/>
              <a:t>-  картриджи однокомпонентные (в одном корпусе совмещен блок фотобарабана и </a:t>
            </a:r>
            <a:r>
              <a:rPr lang="ru-RU" sz="1600" dirty="0" err="1"/>
              <a:t>тонерный</a:t>
            </a:r>
            <a:r>
              <a:rPr lang="ru-RU" sz="1600" dirty="0"/>
              <a:t> отсек);</a:t>
            </a:r>
          </a:p>
          <a:p>
            <a:r>
              <a:rPr lang="ru-RU" sz="1600" dirty="0"/>
              <a:t> - картриджи и прочие расходные материалы для сублимационных  принтеров;</a:t>
            </a:r>
          </a:p>
          <a:p>
            <a:r>
              <a:rPr lang="ru-RU" sz="1600" dirty="0"/>
              <a:t> - картриджи для струйных и </a:t>
            </a:r>
            <a:r>
              <a:rPr lang="ru-RU" sz="1600" dirty="0" err="1"/>
              <a:t>каплеструйных</a:t>
            </a:r>
            <a:r>
              <a:rPr lang="ru-RU" sz="1600" dirty="0"/>
              <a:t> принтеров и многофункциональных печатающих устройств;</a:t>
            </a:r>
          </a:p>
          <a:p>
            <a:r>
              <a:rPr lang="ru-RU" sz="1600" dirty="0"/>
              <a:t>-  емкости с тонером и </a:t>
            </a:r>
            <a:r>
              <a:rPr lang="ru-RU" sz="1600" dirty="0" err="1"/>
              <a:t>тонерные</a:t>
            </a:r>
            <a:r>
              <a:rPr lang="ru-RU" sz="1600" dirty="0"/>
              <a:t> отсеки для лазерных и светодиодных принтеров и многофункциональных печатающих устройств;</a:t>
            </a:r>
          </a:p>
          <a:p>
            <a:r>
              <a:rPr lang="ru-RU" sz="1600" dirty="0"/>
              <a:t>- </a:t>
            </a:r>
            <a:r>
              <a:rPr lang="ru-RU" sz="1600" dirty="0" err="1"/>
              <a:t>фотопроводниковые</a:t>
            </a:r>
            <a:r>
              <a:rPr lang="ru-RU" sz="1600" dirty="0"/>
              <a:t> блоки формирования изображения и блоки переноса (барабаны, ленты) для лазерных и светодиодных принтеров и многофункциональных печатающих устройств;</a:t>
            </a:r>
          </a:p>
          <a:p>
            <a:r>
              <a:rPr lang="ru-RU" sz="1600" dirty="0"/>
              <a:t>- емкости с магнитным носителем порошка (девелопер) для лазерных и светодиодных принтеров и многофункциональных печатающих устройств;</a:t>
            </a:r>
          </a:p>
          <a:p>
            <a:pPr algn="just"/>
            <a:r>
              <a:rPr lang="ru-RU" sz="1600" dirty="0"/>
              <a:t>…….    При этом Заявитель также указывает, что вышеуказанное нарушение повлекло за собой неправомерное неустановление ограничений допуска промышленных товаров, происходящих из иностранных государств, для целей осуществления закупок для государственных и муниципальных нужд, предусмотренного положениями Постановления Правительства РФ от 10.07.2019 №878</a:t>
            </a:r>
          </a:p>
        </p:txBody>
      </p:sp>
    </p:spTree>
    <p:extLst>
      <p:ext uri="{BB962C8B-B14F-4D97-AF65-F5344CB8AC3E}">
        <p14:creationId xmlns:p14="http://schemas.microsoft.com/office/powerpoint/2010/main" val="2262673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38039-51E8-8A6A-3CF2-AB8D3D81207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A96F1E-29AA-19E7-DFB8-66740342F27D}"/>
              </a:ext>
            </a:extLst>
          </p:cNvPr>
          <p:cNvSpPr>
            <a:spLocks noGrp="1"/>
          </p:cNvSpPr>
          <p:nvPr>
            <p:ph type="title"/>
          </p:nvPr>
        </p:nvSpPr>
        <p:spPr>
          <a:xfrm>
            <a:off x="177553" y="89917"/>
            <a:ext cx="11860567" cy="771217"/>
          </a:xfrm>
        </p:spPr>
        <p:txBody>
          <a:bodyPr>
            <a:noAutofit/>
          </a:bodyPr>
          <a:lstStyle/>
          <a:p>
            <a:pPr algn="ctr"/>
            <a:r>
              <a:rPr lang="ru-RU" sz="2200" b="1" dirty="0">
                <a:solidFill>
                  <a:srgbClr val="FF0000"/>
                </a:solidFill>
              </a:rPr>
              <a:t>РЕШЕНИЕ Московского УФАС по делу № 077/06/106-9950/2024 о нарушении</a:t>
            </a:r>
            <a:br>
              <a:rPr lang="ru-RU" sz="2200" b="1" dirty="0">
                <a:solidFill>
                  <a:srgbClr val="FF0000"/>
                </a:solidFill>
              </a:rPr>
            </a:br>
            <a:r>
              <a:rPr lang="ru-RU" sz="2200" b="1" dirty="0">
                <a:solidFill>
                  <a:srgbClr val="FF0000"/>
                </a:solidFill>
              </a:rPr>
              <a:t>законодательства о контрактной системе 22.07.2024 (2 из 4)</a:t>
            </a:r>
          </a:p>
        </p:txBody>
      </p:sp>
      <p:sp>
        <p:nvSpPr>
          <p:cNvPr id="3" name="Объект 2">
            <a:extLst>
              <a:ext uri="{FF2B5EF4-FFF2-40B4-BE49-F238E27FC236}">
                <a16:creationId xmlns:a16="http://schemas.microsoft.com/office/drawing/2014/main" id="{6730A0CB-882F-16D5-C28F-7A670AAC7CC3}"/>
              </a:ext>
            </a:extLst>
          </p:cNvPr>
          <p:cNvSpPr>
            <a:spLocks noGrp="1"/>
          </p:cNvSpPr>
          <p:nvPr>
            <p:ph idx="1"/>
          </p:nvPr>
        </p:nvSpPr>
        <p:spPr>
          <a:xfrm>
            <a:off x="284084" y="1024863"/>
            <a:ext cx="11400408" cy="5145118"/>
          </a:xfrm>
        </p:spPr>
        <p:txBody>
          <a:bodyPr>
            <a:noAutofit/>
          </a:bodyPr>
          <a:lstStyle/>
          <a:p>
            <a:r>
              <a:rPr lang="ru-RU" sz="1600" dirty="0"/>
              <a:t>Комиссия Управления отмечает, что при формировании описания объекта закупки, в частности при выборе кода ОКПД2, Заказчику надлежит руководствоваться, в том числе, детализированными пояснениями ОКПД2.</a:t>
            </a:r>
          </a:p>
          <a:p>
            <a:r>
              <a:rPr lang="ru-RU" sz="1600" dirty="0"/>
              <a:t>Согласно доводам жалобы, закупаемым товарам «Картридж для электрографических печатающих устройств» наиболее соответствует код ОКПД2 26.20.40.120, так как детализирующее описание такого кода ОКПД2 соответствует закупаемому товару, в то время как код ОКПД2 28.23.25.000, установленный в извещении, не содержит детализирующего описания.</a:t>
            </a:r>
          </a:p>
          <a:p>
            <a:r>
              <a:rPr lang="ru-RU" sz="1600" dirty="0"/>
              <a:t>Таким образом, ОКПД2 20.59.12.120 отражён в извещении неправомерно, так как при наличии наиболее соответствующего кода ОКПД2 26.20.40.120, содержащего детализирующее описание товара, закупаемого в рамках конкурентной процедуры, надлежит использовать именно такой код ОКПД2.</a:t>
            </a:r>
          </a:p>
          <a:p>
            <a:r>
              <a:rPr lang="ru-RU" sz="1600" dirty="0"/>
              <a:t>При этом, пояснений и доказательств того обстоятельства, что код ОКПД2 26.20.40.120 не применим для закупаемых товаров представителем Заказчика не представлено.</a:t>
            </a:r>
          </a:p>
          <a:p>
            <a:r>
              <a:rPr lang="ru-RU" sz="1600" dirty="0">
                <a:solidFill>
                  <a:srgbClr val="FF0000"/>
                </a:solidFill>
              </a:rPr>
              <a:t>На основании вышеизложенного, Комиссия Управления приходит к выводу о нарушении Заказчиком п.1 ч.1 ст.33 Закона о контрактной системе, что также свидетельствует о наличии в действиях Заказчика признаков состава административного правонарушения, ответственность за которое предусмотрена ч.1.4  ст.7.30 КоАП. </a:t>
            </a:r>
          </a:p>
          <a:p>
            <a:r>
              <a:rPr lang="ru-RU" sz="1600" dirty="0"/>
              <a:t>2. Также в жалобе Заявитель отмечает на наличие разночтений между техническим заданием, опубликованным в структурированном виде в извещении об осуществлении закупки, и техническим заданием, опубликованным в отдельном документе «Техническое задание». Так в структурированной части отсутствует указание на требование об оригинальности поставляемых картриджей.</a:t>
            </a:r>
          </a:p>
          <a:p>
            <a:r>
              <a:rPr lang="ru-RU" sz="1600" dirty="0"/>
              <a:t>Также в составе жалобы Заявитель указывает на неправомерность установления требования о поставке исключительно оригинальных товаров, без возможности поставки эквивалентной продукции.</a:t>
            </a:r>
          </a:p>
        </p:txBody>
      </p:sp>
    </p:spTree>
    <p:extLst>
      <p:ext uri="{BB962C8B-B14F-4D97-AF65-F5344CB8AC3E}">
        <p14:creationId xmlns:p14="http://schemas.microsoft.com/office/powerpoint/2010/main" val="1091069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43554-240D-6C0F-1190-F9960AE482E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3B9D49-59CA-DFB1-C435-8E34173F0412}"/>
              </a:ext>
            </a:extLst>
          </p:cNvPr>
          <p:cNvSpPr>
            <a:spLocks noGrp="1"/>
          </p:cNvSpPr>
          <p:nvPr>
            <p:ph type="title"/>
          </p:nvPr>
        </p:nvSpPr>
        <p:spPr>
          <a:xfrm>
            <a:off x="177553" y="89917"/>
            <a:ext cx="11860567" cy="771217"/>
          </a:xfrm>
        </p:spPr>
        <p:txBody>
          <a:bodyPr>
            <a:noAutofit/>
          </a:bodyPr>
          <a:lstStyle/>
          <a:p>
            <a:pPr algn="ctr"/>
            <a:r>
              <a:rPr lang="ru-RU" sz="2200" b="1" dirty="0">
                <a:solidFill>
                  <a:srgbClr val="FF0000"/>
                </a:solidFill>
              </a:rPr>
              <a:t>РЕШЕНИЕ Московского УФАС по делу № 077/06/106-9950/2024 о нарушении</a:t>
            </a:r>
            <a:br>
              <a:rPr lang="ru-RU" sz="2200" b="1" dirty="0">
                <a:solidFill>
                  <a:srgbClr val="FF0000"/>
                </a:solidFill>
              </a:rPr>
            </a:br>
            <a:r>
              <a:rPr lang="ru-RU" sz="2200" b="1" dirty="0">
                <a:solidFill>
                  <a:srgbClr val="FF0000"/>
                </a:solidFill>
              </a:rPr>
              <a:t>законодательства о контрактной системе 22.07.2024 (3 из 4)</a:t>
            </a:r>
          </a:p>
        </p:txBody>
      </p:sp>
      <p:sp>
        <p:nvSpPr>
          <p:cNvPr id="3" name="Объект 2">
            <a:extLst>
              <a:ext uri="{FF2B5EF4-FFF2-40B4-BE49-F238E27FC236}">
                <a16:creationId xmlns:a16="http://schemas.microsoft.com/office/drawing/2014/main" id="{0D4C3195-2355-E170-C14F-D74317BD5F1C}"/>
              </a:ext>
            </a:extLst>
          </p:cNvPr>
          <p:cNvSpPr>
            <a:spLocks noGrp="1"/>
          </p:cNvSpPr>
          <p:nvPr>
            <p:ph idx="1"/>
          </p:nvPr>
        </p:nvSpPr>
        <p:spPr>
          <a:xfrm>
            <a:off x="257451" y="861134"/>
            <a:ext cx="11400408" cy="5145118"/>
          </a:xfrm>
        </p:spPr>
        <p:txBody>
          <a:bodyPr>
            <a:noAutofit/>
          </a:bodyPr>
          <a:lstStyle/>
          <a:p>
            <a:r>
              <a:rPr lang="ru-RU" sz="1600" dirty="0"/>
              <a:t>Комиссией Управления установлено, что структурированная форма извещения не содержит характеристик поставляемых товаров. В то же время в размещенном в составе извещения файле «Техническое задания» содержится требование к поставляемым товарам: «Оригинальный1), т.е. произведенный под товарным знаком оборудования, для которого он предназначен».</a:t>
            </a:r>
          </a:p>
          <a:p>
            <a:r>
              <a:rPr lang="ru-RU" sz="1600" dirty="0"/>
              <a:t>На заседании Комиссии Управления представитель Заказчика пояснил, что Производители принтеров, многофункциональных устройств, расходных материалов и запасных частей под торговыми знаками </a:t>
            </a:r>
            <a:r>
              <a:rPr lang="ru-RU" sz="1600" dirty="0" err="1"/>
              <a:t>Ранкин</a:t>
            </a:r>
            <a:r>
              <a:rPr lang="ru-RU" sz="1600" dirty="0"/>
              <a:t>, НР, </a:t>
            </a:r>
            <a:r>
              <a:rPr lang="ru-RU" sz="1600" dirty="0" err="1"/>
              <a:t>Куосера</a:t>
            </a:r>
            <a:r>
              <a:rPr lang="ru-RU" sz="1600" dirty="0"/>
              <a:t> не предоставляют права, лицензии и техническую документацию сторонним компаниям на производство, на восстановление и перезаправку картриджей и не несут ответственность за производство таких картриджей.</a:t>
            </a:r>
          </a:p>
          <a:p>
            <a:r>
              <a:rPr lang="ru-RU" sz="1600" dirty="0"/>
              <a:t>При этом производители не проводят и не поручают кому-либо проведение испытаний своей техники с установленными запчастями и расходными материалами сторонних изготовителей.</a:t>
            </a:r>
          </a:p>
          <a:p>
            <a:r>
              <a:rPr lang="ru-RU" sz="1600" dirty="0"/>
              <a:t>Производители не допускают использование неоригинальных запасных частей и расходных материалов, т.к. это может повлечь за собой сбои в работе оборудования или выход печатающего устройства из строя, более быстрый износ оборудования, ухудшение качества печати, превышение расхода или просыпание тонера/утечки чернил, причинение вреда здоровью и/или имуществу пользователя из-за негерметичности картриджей.</a:t>
            </a:r>
          </a:p>
          <a:p>
            <a:r>
              <a:rPr lang="ru-RU" sz="1600" dirty="0"/>
              <a:t>Печатающее оборудование этих производителей в комплекте с оригинальными расходными материалами сертифицировано согласно российскому законодательству и Техническому регламенту Таможенного Союза на соответствие требованиям безопасности и электромагнитной совместимости (сертификаты соответствия ГОСТ Р, ЕАС).</a:t>
            </a:r>
          </a:p>
          <a:p>
            <a:r>
              <a:rPr lang="ru-RU" sz="1600" dirty="0"/>
              <a:t>При использовании неоригинальных картриджей действие данных сертификатов прекращается.</a:t>
            </a:r>
          </a:p>
          <a:p>
            <a:r>
              <a:rPr lang="ru-RU" sz="1600" dirty="0"/>
              <a:t>Вместе с тем, Комиссия Управления отмечает, что Заказчиком на заседании Комиссии Управления не представлено каких-либо документов и сведений, подтверждающих, что гарантия/гарантийное обслуживание имеющегося у Заказчика оборудования не будет предоставляться при использовании не оригинальных картриджей, что не позволяет Комиссии Управления прийти к выводу о том, что в данном случае Заказчик обязаны использовать исключительно оригинальные картриджи.</a:t>
            </a:r>
          </a:p>
        </p:txBody>
      </p:sp>
    </p:spTree>
    <p:extLst>
      <p:ext uri="{BB962C8B-B14F-4D97-AF65-F5344CB8AC3E}">
        <p14:creationId xmlns:p14="http://schemas.microsoft.com/office/powerpoint/2010/main" val="3592369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8F7CB-AD43-35EA-0207-B85BB629117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638184-15AA-BE1C-7855-04142EFAA27D}"/>
              </a:ext>
            </a:extLst>
          </p:cNvPr>
          <p:cNvSpPr>
            <a:spLocks noGrp="1"/>
          </p:cNvSpPr>
          <p:nvPr>
            <p:ph type="title"/>
          </p:nvPr>
        </p:nvSpPr>
        <p:spPr>
          <a:xfrm>
            <a:off x="177553" y="89917"/>
            <a:ext cx="11860567" cy="771217"/>
          </a:xfrm>
        </p:spPr>
        <p:txBody>
          <a:bodyPr>
            <a:noAutofit/>
          </a:bodyPr>
          <a:lstStyle/>
          <a:p>
            <a:pPr algn="ctr"/>
            <a:r>
              <a:rPr lang="ru-RU" sz="2200" b="1" dirty="0">
                <a:solidFill>
                  <a:srgbClr val="FF0000"/>
                </a:solidFill>
              </a:rPr>
              <a:t>РЕШЕНИЕ Московского УФАС по делу № 077/06/106-9950/2024 о нарушении</a:t>
            </a:r>
            <a:br>
              <a:rPr lang="ru-RU" sz="2200" b="1" dirty="0">
                <a:solidFill>
                  <a:srgbClr val="FF0000"/>
                </a:solidFill>
              </a:rPr>
            </a:br>
            <a:r>
              <a:rPr lang="ru-RU" sz="2200" b="1" dirty="0">
                <a:solidFill>
                  <a:srgbClr val="FF0000"/>
                </a:solidFill>
              </a:rPr>
              <a:t>законодательства о контрактной системе 22.07.2024 (4 из 4)</a:t>
            </a:r>
          </a:p>
        </p:txBody>
      </p:sp>
      <p:sp>
        <p:nvSpPr>
          <p:cNvPr id="3" name="Объект 2">
            <a:extLst>
              <a:ext uri="{FF2B5EF4-FFF2-40B4-BE49-F238E27FC236}">
                <a16:creationId xmlns:a16="http://schemas.microsoft.com/office/drawing/2014/main" id="{E7910C1B-C4D9-B420-248E-F2DECA70CDF2}"/>
              </a:ext>
            </a:extLst>
          </p:cNvPr>
          <p:cNvSpPr>
            <a:spLocks noGrp="1"/>
          </p:cNvSpPr>
          <p:nvPr>
            <p:ph idx="1"/>
          </p:nvPr>
        </p:nvSpPr>
        <p:spPr>
          <a:xfrm>
            <a:off x="257451" y="861134"/>
            <a:ext cx="11400408" cy="5145118"/>
          </a:xfrm>
        </p:spPr>
        <p:txBody>
          <a:bodyPr>
            <a:noAutofit/>
          </a:bodyPr>
          <a:lstStyle/>
          <a:p>
            <a:r>
              <a:rPr lang="ru-RU" sz="1600" dirty="0"/>
              <a:t>Исходя из вышеизложенного, при наличии имеющихся документов и сведений Комиссия Управления приходит к выводу, что оспариваемые положения извещения, ограничивающие возможность поставки эквивалентных, совместимых расходных материалов, установлены Заказчиком неправомерно.</a:t>
            </a:r>
          </a:p>
          <a:p>
            <a:r>
              <a:rPr lang="ru-RU" sz="1600" dirty="0">
                <a:solidFill>
                  <a:srgbClr val="FF0000"/>
                </a:solidFill>
              </a:rPr>
              <a:t>Таким образом, Комиссия Управления приходит к выводу о нарушении Заказчика п.1 ч.1 ст.33 Закона о контрактной системе, что также свидетельствует о наличии в действиях Заказчика признаков состава административного правонарушения, ответственность за которое предусмотрена ч.1.4 ст.7.30 Кодекса Российской Федерации об административных правонарушениях.</a:t>
            </a:r>
          </a:p>
          <a:p>
            <a:r>
              <a:rPr lang="ru-RU" sz="1600" b="1" dirty="0">
                <a:solidFill>
                  <a:srgbClr val="FF0000"/>
                </a:solidFill>
              </a:rPr>
              <a:t>Жалоба обоснована.</a:t>
            </a:r>
          </a:p>
        </p:txBody>
      </p:sp>
    </p:spTree>
    <p:extLst>
      <p:ext uri="{BB962C8B-B14F-4D97-AF65-F5344CB8AC3E}">
        <p14:creationId xmlns:p14="http://schemas.microsoft.com/office/powerpoint/2010/main" val="22539048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9B4C85-DA77-1C1D-5274-2573F3468F1E}"/>
              </a:ext>
            </a:extLst>
          </p:cNvPr>
          <p:cNvSpPr>
            <a:spLocks noGrp="1"/>
          </p:cNvSpPr>
          <p:nvPr>
            <p:ph type="title"/>
          </p:nvPr>
        </p:nvSpPr>
        <p:spPr>
          <a:xfrm>
            <a:off x="737532" y="156929"/>
            <a:ext cx="10515600" cy="524108"/>
          </a:xfrm>
        </p:spPr>
        <p:txBody>
          <a:bodyPr>
            <a:normAutofit fontScale="90000"/>
          </a:bodyPr>
          <a:lstStyle/>
          <a:p>
            <a:pPr algn="ctr"/>
            <a:r>
              <a:rPr lang="ru-RU" sz="2700" b="1" dirty="0">
                <a:solidFill>
                  <a:srgbClr val="FF0000"/>
                </a:solidFill>
              </a:rPr>
              <a:t>Р Е Ш Е Н И Е Рязанского УФАС по делу №062/06/106-394/2024 о нарушении законодательства о контрактной системе в сфере закупок 01 июля 2024 года </a:t>
            </a:r>
          </a:p>
        </p:txBody>
      </p:sp>
      <p:sp>
        <p:nvSpPr>
          <p:cNvPr id="3" name="Объект 2">
            <a:extLst>
              <a:ext uri="{FF2B5EF4-FFF2-40B4-BE49-F238E27FC236}">
                <a16:creationId xmlns:a16="http://schemas.microsoft.com/office/drawing/2014/main" id="{6D805C4B-C6B7-457B-3D3E-8F7B9756EBD3}"/>
              </a:ext>
            </a:extLst>
          </p:cNvPr>
          <p:cNvSpPr>
            <a:spLocks noGrp="1"/>
          </p:cNvSpPr>
          <p:nvPr>
            <p:ph idx="1"/>
          </p:nvPr>
        </p:nvSpPr>
        <p:spPr>
          <a:xfrm>
            <a:off x="604007" y="813732"/>
            <a:ext cx="11274804" cy="6044268"/>
          </a:xfrm>
        </p:spPr>
        <p:txBody>
          <a:bodyPr>
            <a:normAutofit fontScale="55000" lnSpcReduction="20000"/>
          </a:bodyPr>
          <a:lstStyle/>
          <a:p>
            <a:r>
              <a:rPr lang="ru-RU" sz="2900" dirty="0"/>
              <a:t>Жалуется ООО «Поставщик электроники» на действия Единой комиссии Государственной инспекции труда в Рязанской области при проведении электронного аукциона в электронной форме на приобретение отдельных элементов, частей рабочих станций (мониторов, системных блоков) (извещение №0159100008324000010).</a:t>
            </a:r>
          </a:p>
          <a:p>
            <a:r>
              <a:rPr lang="ru-RU" sz="2900" dirty="0"/>
              <a:t>По мнению Заявителя, Единой Комиссией нарушены требования Федерального закона от 05.04.2013 №44-ФЗ при рассмотрении заявок, поскольку Заказчик должен был применить КТРУ 26.20.17.110-00000011 «монитор, подключаемый к компьютеру» и установить требования в соответствии с Постановлением №878.</a:t>
            </a:r>
          </a:p>
          <a:p>
            <a:r>
              <a:rPr lang="ru-RU" sz="2900" dirty="0"/>
              <a:t>Так, ООО «Поставщик электроники» предложило к поставке монитор российского производства (реестровый номер 10525024, изготовитель ООО «</a:t>
            </a:r>
            <a:r>
              <a:rPr lang="ru-RU" sz="2900" dirty="0" err="1"/>
              <a:t>Мониторус</a:t>
            </a:r>
            <a:r>
              <a:rPr lang="ru-RU" sz="2900" dirty="0"/>
              <a:t>»), Единая Комиссия в нарушение статьи 14 и Постановления №878 не отклонила иные заявки.</a:t>
            </a:r>
          </a:p>
          <a:p>
            <a:r>
              <a:rPr lang="ru-RU" sz="2900" dirty="0"/>
              <a:t>Комиссией Рязанского УФАС России установлено, что информация о товаре, подлежащему закупке, содержатся в КТРУ для обеспечения государственных и муниципальных нужд (29 позиций), в том числе и позиция КТРУ 26.20.17.110-00000011, на которую ссылается Заявитель в жалобе.</a:t>
            </a:r>
          </a:p>
          <a:p>
            <a:r>
              <a:rPr lang="ru-RU" sz="2900" dirty="0"/>
              <a:t>Вместе с тем, положения КТРУ Заказчиком не применены.</a:t>
            </a:r>
          </a:p>
          <a:p>
            <a:r>
              <a:rPr lang="ru-RU" sz="2900" dirty="0">
                <a:solidFill>
                  <a:srgbClr val="FF0000"/>
                </a:solidFill>
              </a:rPr>
              <a:t>Изложенное свидетельствует о нарушении Заказчиком требований части 6 статьи 23 Закона о ФКС, указанные действия содержат состав административного правонарушения, предусмотренного частью 1.4 статьи 7.30 КоАП РФ.</a:t>
            </a:r>
          </a:p>
          <a:p>
            <a:r>
              <a:rPr lang="ru-RU" sz="2900" dirty="0"/>
              <a:t>На заседании комиссии установлено, что товар, установленный Заказчиком в описании объекта закупки, как позиция КТРУ, которая должна быть применена Заказчиком, так и выбранный им код ОКПД2 26.20.40.140, входит в перечень радиоэлектронной продукции, происходящей из иностранных государств, в отношении которых устанавливаются ограничения для целей осуществления закупок для обеспечения государственных и муниципальных нужд, утвержденных постановлением №878.</a:t>
            </a:r>
          </a:p>
          <a:p>
            <a:r>
              <a:rPr lang="ru-RU" sz="2900" dirty="0">
                <a:solidFill>
                  <a:srgbClr val="FF0000"/>
                </a:solidFill>
              </a:rPr>
              <a:t>Как следует из материалов дела, Заказчиком в извещении не установлено ограничение в соответствии с Постановлением N 878, следовательно, Заказчик нарушил ч. 3 ст. 14 Закона о ФКС, ответственность за которое предусмотрена частью 1.4 статьи 7.30 КоАП РФ.</a:t>
            </a:r>
          </a:p>
          <a:p>
            <a:r>
              <a:rPr lang="ru-RU" sz="2900" dirty="0"/>
              <a:t>В данном конкретном случае нарушения Комиссией антимонопольного органа выявлено на стадии размещения извещения об осуществлении закупки, поэтому действия Единой Комиссии, связанные с рассмотрением заявок участников, юридического значения не имеют.</a:t>
            </a:r>
          </a:p>
          <a:p>
            <a:r>
              <a:rPr lang="ru-RU" sz="2900" dirty="0">
                <a:solidFill>
                  <a:srgbClr val="FF0000"/>
                </a:solidFill>
              </a:rPr>
              <a:t>Но жалоба обоснована.</a:t>
            </a:r>
          </a:p>
          <a:p>
            <a:endParaRPr lang="ru-RU" dirty="0"/>
          </a:p>
          <a:p>
            <a:endParaRPr lang="ru-RU" dirty="0"/>
          </a:p>
          <a:p>
            <a:endParaRPr lang="ru-RU" dirty="0"/>
          </a:p>
        </p:txBody>
      </p:sp>
    </p:spTree>
    <p:extLst>
      <p:ext uri="{BB962C8B-B14F-4D97-AF65-F5344CB8AC3E}">
        <p14:creationId xmlns:p14="http://schemas.microsoft.com/office/powerpoint/2010/main" val="312198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8C81-5A18-98EF-28DC-AC8631254D7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7BA4EA-C5FB-EBAD-9E7A-48F01A212EDB}"/>
              </a:ext>
            </a:extLst>
          </p:cNvPr>
          <p:cNvSpPr>
            <a:spLocks noGrp="1"/>
          </p:cNvSpPr>
          <p:nvPr>
            <p:ph type="title"/>
          </p:nvPr>
        </p:nvSpPr>
        <p:spPr>
          <a:xfrm>
            <a:off x="696157" y="98796"/>
            <a:ext cx="10515600" cy="584786"/>
          </a:xfrm>
        </p:spPr>
        <p:txBody>
          <a:bodyPr>
            <a:normAutofit/>
          </a:bodyPr>
          <a:lstStyle/>
          <a:p>
            <a:r>
              <a:rPr lang="ru-RU" sz="2800" dirty="0">
                <a:solidFill>
                  <a:srgbClr val="0070C0"/>
                </a:solidFill>
              </a:rPr>
              <a:t>Начнем с «матчасти»</a:t>
            </a:r>
          </a:p>
        </p:txBody>
      </p:sp>
      <p:sp>
        <p:nvSpPr>
          <p:cNvPr id="3" name="Объект 2">
            <a:extLst>
              <a:ext uri="{FF2B5EF4-FFF2-40B4-BE49-F238E27FC236}">
                <a16:creationId xmlns:a16="http://schemas.microsoft.com/office/drawing/2014/main" id="{E8494FF9-376D-3E9A-03F8-412199DEE679}"/>
              </a:ext>
            </a:extLst>
          </p:cNvPr>
          <p:cNvSpPr>
            <a:spLocks noGrp="1"/>
          </p:cNvSpPr>
          <p:nvPr>
            <p:ph idx="1"/>
          </p:nvPr>
        </p:nvSpPr>
        <p:spPr>
          <a:xfrm>
            <a:off x="329953" y="939761"/>
            <a:ext cx="11248008" cy="4978478"/>
          </a:xfrm>
        </p:spPr>
        <p:txBody>
          <a:bodyPr>
            <a:normAutofit fontScale="25000" lnSpcReduction="20000"/>
          </a:bodyPr>
          <a:lstStyle/>
          <a:p>
            <a:pPr marL="0" indent="0" algn="ctr">
              <a:buNone/>
            </a:pPr>
            <a:r>
              <a:rPr lang="ru-RU" sz="7200" b="1" dirty="0">
                <a:solidFill>
                  <a:srgbClr val="0070C0"/>
                </a:solidFill>
              </a:rPr>
              <a:t>Федеральный закон от 26 июля 2006 г. N 135-ФЗ "О защите конкуренции"</a:t>
            </a:r>
            <a:br>
              <a:rPr lang="ru-RU" sz="7200" b="1" dirty="0">
                <a:solidFill>
                  <a:srgbClr val="0070C0"/>
                </a:solidFill>
              </a:rPr>
            </a:br>
            <a:endParaRPr lang="ru-RU" sz="7200" dirty="0">
              <a:solidFill>
                <a:srgbClr val="0070C0"/>
              </a:solidFill>
            </a:endParaRPr>
          </a:p>
          <a:p>
            <a:pPr marL="0" indent="0" algn="ctr">
              <a:buNone/>
            </a:pPr>
            <a:r>
              <a:rPr lang="ru-RU" sz="7200" b="1" dirty="0"/>
              <a:t>Статья 17. Запрет на ограничивающие конкуренцию соглашения хозяйствующих субъектов (извлечение)</a:t>
            </a:r>
          </a:p>
          <a:p>
            <a:pPr marL="0" indent="0">
              <a:buNone/>
            </a:pPr>
            <a:r>
              <a:rPr lang="ru-RU" sz="7200" dirty="0"/>
              <a:t>1. При проведении торгов, запроса котировок цен на товары (далее - запрос котировок), запроса предложений запрещаются действия, которые приводят или могут привести к недопущению, ограничению или устранению конкуренции, в том числе:</a:t>
            </a:r>
          </a:p>
          <a:p>
            <a:pPr marL="0" indent="0">
              <a:buNone/>
            </a:pPr>
            <a:r>
              <a:rPr lang="ru-RU" sz="7200" dirty="0"/>
              <a:t>1) координация организаторами торгов, запроса котировок, запроса предложений или заказчиками деятельности их участников, а также заключение соглашений между организаторами торгов и (или) заказчиками с участниками этих торгов, если такие соглашения имеют своей целью либо приводят или могут привести к ограничению конкуренции и (или) созданию преимущественных условий для каких-либо участников, если иное не предусмотрено законодательством Российской Федерации;</a:t>
            </a:r>
          </a:p>
          <a:p>
            <a:pPr marL="0" indent="0">
              <a:buNone/>
            </a:pPr>
            <a:endParaRPr lang="ru-RU" sz="7200" dirty="0"/>
          </a:p>
          <a:p>
            <a:pPr marL="0" indent="0">
              <a:buNone/>
            </a:pPr>
            <a:r>
              <a:rPr lang="ru-RU" sz="7200" dirty="0"/>
              <a:t>2) создание участнику торгов, запроса котировок, запроса предложений или нескольким участникам торгов, запроса котировок, запроса предложений преимущественных условий участия в торгах, запросе котировок, запросе предложений, в том числе путем доступа к информации, если иное не установлено федеральным законом;</a:t>
            </a:r>
          </a:p>
          <a:p>
            <a:pPr marL="0" indent="0">
              <a:buNone/>
            </a:pPr>
            <a:endParaRPr lang="ru-RU" sz="7200" dirty="0"/>
          </a:p>
          <a:p>
            <a:pPr marL="0" indent="0">
              <a:buNone/>
            </a:pPr>
            <a:r>
              <a:rPr lang="ru-RU" sz="7200" dirty="0"/>
              <a:t>3) нарушение порядка определения победителя или победителей торгов, запроса котировок, запроса предложений;</a:t>
            </a:r>
          </a:p>
          <a:p>
            <a:pPr marL="0" indent="0">
              <a:buNone/>
            </a:pPr>
            <a:endParaRPr lang="ru-RU" sz="7200" dirty="0"/>
          </a:p>
          <a:p>
            <a:pPr marL="0" indent="0">
              <a:buNone/>
            </a:pPr>
            <a:r>
              <a:rPr lang="ru-RU" sz="7200" dirty="0"/>
              <a:t>4) участие организаторов торгов, запроса котировок, запроса предложений или заказчиков и (или) работников организаторов или работников заказчиков в торгах, запросе котировок, запросе предложений.</a:t>
            </a:r>
          </a:p>
        </p:txBody>
      </p:sp>
    </p:spTree>
    <p:extLst>
      <p:ext uri="{BB962C8B-B14F-4D97-AF65-F5344CB8AC3E}">
        <p14:creationId xmlns:p14="http://schemas.microsoft.com/office/powerpoint/2010/main" val="172013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B0346-A0B6-BC05-F2B3-9583F050D61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A1F5B8-1283-86CD-94CE-DF9776DF4F8F}"/>
              </a:ext>
            </a:extLst>
          </p:cNvPr>
          <p:cNvSpPr>
            <a:spLocks noGrp="1"/>
          </p:cNvSpPr>
          <p:nvPr>
            <p:ph type="title"/>
          </p:nvPr>
        </p:nvSpPr>
        <p:spPr>
          <a:xfrm>
            <a:off x="838200" y="113456"/>
            <a:ext cx="10897998" cy="759000"/>
          </a:xfrm>
        </p:spPr>
        <p:txBody>
          <a:bodyPr>
            <a:normAutofit fontScale="90000"/>
          </a:bodyPr>
          <a:lstStyle/>
          <a:p>
            <a:pPr algn="ctr"/>
            <a:r>
              <a:rPr lang="ru-RU" sz="2400" b="1" dirty="0">
                <a:solidFill>
                  <a:srgbClr val="FF0000"/>
                </a:solidFill>
              </a:rPr>
              <a:t>Р Е Ш Е Н И Е Рязанского УФАС по делу №062/06/106-552/2024 о нарушении законодательства о контрактной системе в сфере закупок 30 августа 2024 года (1 из 2)</a:t>
            </a:r>
          </a:p>
        </p:txBody>
      </p:sp>
      <p:sp>
        <p:nvSpPr>
          <p:cNvPr id="3" name="Объект 2">
            <a:extLst>
              <a:ext uri="{FF2B5EF4-FFF2-40B4-BE49-F238E27FC236}">
                <a16:creationId xmlns:a16="http://schemas.microsoft.com/office/drawing/2014/main" id="{38EBD131-13E4-B087-C3B0-B303DCDFE45E}"/>
              </a:ext>
            </a:extLst>
          </p:cNvPr>
          <p:cNvSpPr>
            <a:spLocks noGrp="1"/>
          </p:cNvSpPr>
          <p:nvPr>
            <p:ph idx="1"/>
          </p:nvPr>
        </p:nvSpPr>
        <p:spPr>
          <a:xfrm>
            <a:off x="838200" y="989900"/>
            <a:ext cx="10515600" cy="5578679"/>
          </a:xfrm>
        </p:spPr>
        <p:txBody>
          <a:bodyPr>
            <a:normAutofit fontScale="85000" lnSpcReduction="10000"/>
          </a:bodyPr>
          <a:lstStyle/>
          <a:p>
            <a:r>
              <a:rPr lang="ru-RU" sz="1800" dirty="0"/>
              <a:t>Жалуется ИП  на действия Заказчика (МБОУ Старожиловский детский сад №1 «РАДУГА») при проведении электронного аукциона в электронной форме на поставку цифрового пианино (извещение №0159300014024000236).</a:t>
            </a:r>
          </a:p>
          <a:p>
            <a:r>
              <a:rPr lang="ru-RU" sz="1800" dirty="0"/>
              <a:t>По мнению Заявителя, Заказчиком нарушены требования Федерального закона от 05.04.2013 №44-ФЗ, а именно: </a:t>
            </a:r>
          </a:p>
          <a:p>
            <a:r>
              <a:rPr lang="ru-RU" sz="1800" dirty="0"/>
              <a:t>1. Описанию объекта закупки не соответствует ни один товар, что свидетельствует об ограничении конкуренции;</a:t>
            </a:r>
          </a:p>
          <a:p>
            <a:r>
              <a:rPr lang="ru-RU" sz="1800" dirty="0"/>
              <a:t>В отзыве на жалобу Заказчик сообщил, что жалоба является необоснованной, так как характеристикам необходимого товара соответствует оборудование как минимум двух производителей и как минимум три поставщика готовы поставить данный товар.</a:t>
            </a:r>
          </a:p>
          <a:p>
            <a:r>
              <a:rPr lang="ru-RU" sz="1800" dirty="0"/>
              <a:t>Заказчик представил информацию, согласно которой описанию объекта закупки соответствует следующее музыкальное оборудование:</a:t>
            </a:r>
          </a:p>
          <a:p>
            <a:r>
              <a:rPr lang="ru-RU" sz="1800" dirty="0"/>
              <a:t>- цифровое пианино </a:t>
            </a:r>
            <a:r>
              <a:rPr lang="ru-RU" sz="1800" dirty="0" err="1"/>
              <a:t>Beisite</a:t>
            </a:r>
            <a:r>
              <a:rPr lang="ru-RU" sz="1800" dirty="0"/>
              <a:t> S-198 Pro Lite;   - цифровое пианино </a:t>
            </a:r>
            <a:r>
              <a:rPr lang="ru-RU" sz="1800" dirty="0" err="1"/>
              <a:t>Medeli</a:t>
            </a:r>
            <a:r>
              <a:rPr lang="ru-RU" sz="1800" dirty="0"/>
              <a:t> SP201 Plus.</a:t>
            </a:r>
          </a:p>
          <a:p>
            <a:r>
              <a:rPr lang="ru-RU" sz="1800" dirty="0"/>
              <a:t>Но при проверке УФАС обнаружено, что по мощности оба этих пианино не соответствуют требованиям заказчика.</a:t>
            </a:r>
          </a:p>
          <a:p>
            <a:r>
              <a:rPr lang="ru-RU" sz="1800" dirty="0"/>
              <a:t>Ссылку Заказчика на три коммерческих предложения, представленных в материалы дела, которые, по мнению учреждения, подтверждают возможность поставки товара, соответствующего «Описанию объекта закупки, Комиссия антимонопольного органа считает не состоятельной по следующим основаниям.</a:t>
            </a:r>
          </a:p>
          <a:p>
            <a:r>
              <a:rPr lang="ru-RU" sz="1800" dirty="0"/>
              <a:t>Так, МБДОУ Старожиловский детский сад №1 «РАДУГА» в материалы дела представлены запросы о предоставлении ценовой информации на поставку цифрового пианино для нужд МБДОУ Старожиловский детский сад №1 «РАДУГА», которые содержат характеристики, отличные от характеристик, установленных Заказчиком в файле «Описания объекта закупки», размещенном в ЕИС, соответственно, коммерческие предложения представлены на иной товар, неидентичный закупаемому оборудованию в рамках спорной закупки.</a:t>
            </a:r>
          </a:p>
          <a:p>
            <a:r>
              <a:rPr lang="ru-RU" sz="1800" dirty="0">
                <a:solidFill>
                  <a:srgbClr val="FF0000"/>
                </a:solidFill>
              </a:rPr>
              <a:t>На основании вышеизложенного, довод Заявителя обоснован, действия Заказчика нарушают пункт 1 части 1 статьи 33 Закона о ФКС и содержат признаки административного правонарушения ответственность за которое установлена частью 1.4 статьи 7.30 Кодекса Российской Федерации об административных правонарушениях.</a:t>
            </a:r>
          </a:p>
          <a:p>
            <a:endParaRPr lang="ru-RU" sz="1800" dirty="0"/>
          </a:p>
          <a:p>
            <a:endParaRPr lang="ru-RU" sz="1800" dirty="0"/>
          </a:p>
          <a:p>
            <a:endParaRPr lang="ru-RU" sz="1800" dirty="0"/>
          </a:p>
        </p:txBody>
      </p:sp>
    </p:spTree>
    <p:extLst>
      <p:ext uri="{BB962C8B-B14F-4D97-AF65-F5344CB8AC3E}">
        <p14:creationId xmlns:p14="http://schemas.microsoft.com/office/powerpoint/2010/main" val="3436387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294A19-D64D-F5EE-FB0A-C24269C7F5FD}"/>
              </a:ext>
            </a:extLst>
          </p:cNvPr>
          <p:cNvSpPr>
            <a:spLocks noGrp="1"/>
          </p:cNvSpPr>
          <p:nvPr>
            <p:ph type="title"/>
          </p:nvPr>
        </p:nvSpPr>
        <p:spPr>
          <a:xfrm>
            <a:off x="838200" y="113456"/>
            <a:ext cx="10515600" cy="759000"/>
          </a:xfrm>
        </p:spPr>
        <p:txBody>
          <a:bodyPr>
            <a:normAutofit fontScale="90000"/>
          </a:bodyPr>
          <a:lstStyle/>
          <a:p>
            <a:pPr algn="ctr"/>
            <a:r>
              <a:rPr lang="ru-RU" sz="2400" b="1" dirty="0">
                <a:solidFill>
                  <a:srgbClr val="FF0000"/>
                </a:solidFill>
              </a:rPr>
              <a:t>Р Е Ш Е Н И Е Рязанского УФАС по делу №062/06/106-552/2024 о нарушении законодательства о контрактной системе в сфере закупок 30 августа 2024 года (2 из 2)</a:t>
            </a:r>
          </a:p>
        </p:txBody>
      </p:sp>
      <p:sp>
        <p:nvSpPr>
          <p:cNvPr id="3" name="Объект 2">
            <a:extLst>
              <a:ext uri="{FF2B5EF4-FFF2-40B4-BE49-F238E27FC236}">
                <a16:creationId xmlns:a16="http://schemas.microsoft.com/office/drawing/2014/main" id="{2F12684B-C571-C350-4737-20BCA3966130}"/>
              </a:ext>
            </a:extLst>
          </p:cNvPr>
          <p:cNvSpPr>
            <a:spLocks noGrp="1"/>
          </p:cNvSpPr>
          <p:nvPr>
            <p:ph idx="1"/>
          </p:nvPr>
        </p:nvSpPr>
        <p:spPr>
          <a:xfrm>
            <a:off x="838200" y="989900"/>
            <a:ext cx="10515600" cy="5578679"/>
          </a:xfrm>
        </p:spPr>
        <p:txBody>
          <a:bodyPr>
            <a:normAutofit/>
          </a:bodyPr>
          <a:lstStyle/>
          <a:p>
            <a:r>
              <a:rPr lang="ru-RU" sz="1600" dirty="0"/>
              <a:t>2. По мнению Заявителя, Заказчик допустил нарушение ч. 5 ст. 42 Закона о ФКС, поскольку на запрос разъяснений положений извещения об осуществлении закупки от 17.08.2024 ответ учреждением не дан.</a:t>
            </a:r>
          </a:p>
          <a:p>
            <a:r>
              <a:rPr lang="ru-RU" sz="1600" dirty="0"/>
              <a:t>Согласно информации, направленной Оператором электронной площадки, 17.08.2024 направлен запрос на разъяснение положений извещения. Однако ответ на запрос о даче разъяснений, предусмотренный часть 5 статьи 42 Закона о ФКС, Заказчиком в ЕИС не размещен.</a:t>
            </a:r>
          </a:p>
          <a:p>
            <a:r>
              <a:rPr lang="ru-RU" sz="1600" dirty="0"/>
              <a:t>Представитель Заказчика данный факт не отрицал, сообщил, что разъяснения не размещены в ЕИС в связи с технической ошибкой ответственного сотрудника, не отследившего поступивший запрос на разъяснение положений извещения об осуществлении закупки.</a:t>
            </a:r>
          </a:p>
          <a:p>
            <a:r>
              <a:rPr lang="ru-RU" sz="1600" dirty="0">
                <a:solidFill>
                  <a:srgbClr val="FF0000"/>
                </a:solidFill>
              </a:rPr>
              <a:t>На основании вышеизложенного, довод Заявителя обоснован, действия Заказчика нарушают часть 5 статьи 42 Закона о ФКС и содержат признаки административного правонарушения ответственность за которое установлена частью 1.4 статьи 7.30 Кодекса Российской Федерации об административных правонарушениях.</a:t>
            </a:r>
          </a:p>
          <a:p>
            <a:r>
              <a:rPr lang="ru-RU" sz="1600" b="1" dirty="0">
                <a:solidFill>
                  <a:srgbClr val="FF0000"/>
                </a:solidFill>
              </a:rPr>
              <a:t>Жалоба обоснована.</a:t>
            </a:r>
          </a:p>
          <a:p>
            <a:endParaRPr lang="ru-RU" sz="1800" dirty="0"/>
          </a:p>
          <a:p>
            <a:endParaRPr lang="ru-RU" sz="1800" dirty="0"/>
          </a:p>
        </p:txBody>
      </p:sp>
    </p:spTree>
    <p:extLst>
      <p:ext uri="{BB962C8B-B14F-4D97-AF65-F5344CB8AC3E}">
        <p14:creationId xmlns:p14="http://schemas.microsoft.com/office/powerpoint/2010/main" val="632673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7807" y="0"/>
            <a:ext cx="10515600" cy="6222589"/>
          </a:xfrm>
        </p:spPr>
        <p:txBody>
          <a:bodyPr>
            <a:normAutofit/>
          </a:bodyPr>
          <a:lstStyle/>
          <a:p>
            <a:pPr marL="0" indent="0" algn="r">
              <a:buNone/>
            </a:pPr>
            <a:r>
              <a:rPr lang="ru-RU" sz="2400" dirty="0">
                <a:solidFill>
                  <a:srgbClr val="FF0000"/>
                </a:solidFill>
              </a:rPr>
              <a:t>Р Е Ш Е Н И Е Кировского УФАС № 043/06/106-264/2024 от 25 марта 2024 г.	</a:t>
            </a:r>
          </a:p>
          <a:p>
            <a:pPr marL="0" indent="0" algn="just">
              <a:buNone/>
            </a:pPr>
            <a:r>
              <a:rPr lang="ru-RU" sz="1800" dirty="0"/>
              <a:t>Жалуется  ООО «Конструктив» на действия Заказчика – МБУК «Унинский Центр культуры и досуга» при проведении электронного аукциона на поставку механики и одежды сцены МБУК «Унинский ЦКД» (извещение № 0340200003324002791). </a:t>
            </a:r>
          </a:p>
          <a:p>
            <a:pPr marL="0" indent="0" algn="just">
              <a:buNone/>
            </a:pPr>
            <a:endParaRPr lang="ru-RU" sz="2400" dirty="0">
              <a:solidFill>
                <a:srgbClr val="FF0000"/>
              </a:solidFill>
            </a:endParaRPr>
          </a:p>
          <a:p>
            <a:endParaRPr lang="ru-RU" sz="7200" dirty="0"/>
          </a:p>
        </p:txBody>
      </p:sp>
      <p:graphicFrame>
        <p:nvGraphicFramePr>
          <p:cNvPr id="6" name="Таблица 5">
            <a:extLst>
              <a:ext uri="{FF2B5EF4-FFF2-40B4-BE49-F238E27FC236}">
                <a16:creationId xmlns:a16="http://schemas.microsoft.com/office/drawing/2014/main" id="{D784F732-AFAD-E31F-5D87-1B6132A6851C}"/>
              </a:ext>
            </a:extLst>
          </p:cNvPr>
          <p:cNvGraphicFramePr>
            <a:graphicFrameLocks noGrp="1"/>
          </p:cNvGraphicFramePr>
          <p:nvPr>
            <p:extLst>
              <p:ext uri="{D42A27DB-BD31-4B8C-83A1-F6EECF244321}">
                <p14:modId xmlns:p14="http://schemas.microsoft.com/office/powerpoint/2010/main" val="2981255090"/>
              </p:ext>
            </p:extLst>
          </p:nvPr>
        </p:nvGraphicFramePr>
        <p:xfrm>
          <a:off x="550433" y="1286033"/>
          <a:ext cx="11261464" cy="3413760"/>
        </p:xfrm>
        <a:graphic>
          <a:graphicData uri="http://schemas.openxmlformats.org/drawingml/2006/table">
            <a:tbl>
              <a:tblPr firstRow="1" firstCol="1" bandRow="1"/>
              <a:tblGrid>
                <a:gridCol w="520730">
                  <a:extLst>
                    <a:ext uri="{9D8B030D-6E8A-4147-A177-3AD203B41FA5}">
                      <a16:colId xmlns:a16="http://schemas.microsoft.com/office/drawing/2014/main" val="1041714865"/>
                    </a:ext>
                  </a:extLst>
                </a:gridCol>
                <a:gridCol w="1367590">
                  <a:extLst>
                    <a:ext uri="{9D8B030D-6E8A-4147-A177-3AD203B41FA5}">
                      <a16:colId xmlns:a16="http://schemas.microsoft.com/office/drawing/2014/main" val="1671233475"/>
                    </a:ext>
                  </a:extLst>
                </a:gridCol>
                <a:gridCol w="1476297">
                  <a:extLst>
                    <a:ext uri="{9D8B030D-6E8A-4147-A177-3AD203B41FA5}">
                      <a16:colId xmlns:a16="http://schemas.microsoft.com/office/drawing/2014/main" val="2189479661"/>
                    </a:ext>
                  </a:extLst>
                </a:gridCol>
                <a:gridCol w="1476297">
                  <a:extLst>
                    <a:ext uri="{9D8B030D-6E8A-4147-A177-3AD203B41FA5}">
                      <a16:colId xmlns:a16="http://schemas.microsoft.com/office/drawing/2014/main" val="3728581367"/>
                    </a:ext>
                  </a:extLst>
                </a:gridCol>
                <a:gridCol w="5196564">
                  <a:extLst>
                    <a:ext uri="{9D8B030D-6E8A-4147-A177-3AD203B41FA5}">
                      <a16:colId xmlns:a16="http://schemas.microsoft.com/office/drawing/2014/main" val="2151466639"/>
                    </a:ext>
                  </a:extLst>
                </a:gridCol>
                <a:gridCol w="1223986">
                  <a:extLst>
                    <a:ext uri="{9D8B030D-6E8A-4147-A177-3AD203B41FA5}">
                      <a16:colId xmlns:a16="http://schemas.microsoft.com/office/drawing/2014/main" val="2340682240"/>
                    </a:ext>
                  </a:extLst>
                </a:gridCol>
              </a:tblGrid>
              <a:tr h="345848">
                <a:tc>
                  <a:txBody>
                    <a:bodyPr/>
                    <a:lstStyle/>
                    <a:p>
                      <a:pPr algn="just"/>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п/п</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товара,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характеристики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Тип характеристики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Значение характеристики, единица измерения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Инструкция к заполнению</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8495776"/>
                  </a:ext>
                </a:extLst>
              </a:tr>
              <a:tr h="2035178">
                <a:tc>
                  <a:txBody>
                    <a:bodyPr/>
                    <a:lstStyle/>
                    <a:p>
                      <a:pPr algn="just"/>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Механика и одежда сцены МБУК «Унинский ЦКД»</a:t>
                      </a:r>
                      <a:br>
                        <a:rPr lang="ru-RU" sz="1400" dirty="0">
                          <a:effectLst/>
                          <a:latin typeface="Times New Roman" panose="02020603050405020304" pitchFamily="18" charset="0"/>
                          <a:ea typeface="Calibri" panose="020F0502020204030204" pitchFamily="34" charset="0"/>
                          <a:cs typeface="Times New Roman" panose="02020603050405020304" pitchFamily="18" charset="0"/>
                        </a:rPr>
                      </a:b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 КОМПЛ</a:t>
                      </a:r>
                      <a:br>
                        <a:rPr lang="ru-RU" sz="1400" dirty="0">
                          <a:effectLst/>
                          <a:latin typeface="Times New Roman" panose="02020603050405020304" pitchFamily="18" charset="0"/>
                          <a:ea typeface="Calibri" panose="020F0502020204030204" pitchFamily="34" charset="0"/>
                          <a:cs typeface="Times New Roman" panose="02020603050405020304" pitchFamily="18" charset="0"/>
                        </a:rPr>
                      </a:b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13.92.15.110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Антрактно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-раздвижной занавес</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качественная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Антрактно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-раздвижной занавес состоит 2-х центрально-симметричных относительно друг друга равных полотен с вертикальной осью симметрии на середине портала. В готовом (задрапированном) виде размер каждого полотна должен быть высотой ≥ 5,0 м и ≤ 5,2 м, ширина в готовом виде необходима ≥ 4,5 м и ≤ 4,7 м </a:t>
                      </a:r>
                      <a:br>
                        <a:rPr lang="ru-RU" sz="1400" dirty="0">
                          <a:effectLst/>
                          <a:latin typeface="Times New Roman" panose="02020603050405020304" pitchFamily="18" charset="0"/>
                          <a:ea typeface="Calibri" panose="020F0502020204030204" pitchFamily="34" charset="0"/>
                          <a:cs typeface="Times New Roman" panose="02020603050405020304" pitchFamily="18" charset="0"/>
                        </a:rPr>
                      </a:b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Изделие должно быть сшито по театральной технологии. Верх занавеса должен закладываться в вертикальную складку. Коэффициент складки ≥1,2 и ≤ 1,5 (150%). 1-й (лицевой) слой должен быть – </a:t>
                      </a:r>
                      <a:r>
                        <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БЛЭКАУТ </a:t>
                      </a:r>
                      <a:r>
                        <a:rPr lang="ru-RU"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ТРЕВИРА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100 % трудновоспламеняемый из негорючей нити, не поддерживающее горение в соответствии с </a:t>
                      </a:r>
                      <a:r>
                        <a:rPr lang="ru-RU" sz="1400" u="sng" dirty="0">
                          <a:effectLst/>
                          <a:latin typeface="Times New Roman" panose="02020603050405020304" pitchFamily="18" charset="0"/>
                          <a:ea typeface="Calibri" panose="020F0502020204030204" pitchFamily="34" charset="0"/>
                          <a:cs typeface="Times New Roman" panose="02020603050405020304" pitchFamily="18" charset="0"/>
                        </a:rPr>
                        <a:t>ГОСТ Р 50810-95</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Участник закупки указывает в заявке все значения характеристики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7106880"/>
                  </a:ext>
                </a:extLst>
              </a:tr>
            </a:tbl>
          </a:graphicData>
        </a:graphic>
      </p:graphicFrame>
      <p:sp>
        <p:nvSpPr>
          <p:cNvPr id="8" name="TextBox 7">
            <a:extLst>
              <a:ext uri="{FF2B5EF4-FFF2-40B4-BE49-F238E27FC236}">
                <a16:creationId xmlns:a16="http://schemas.microsoft.com/office/drawing/2014/main" id="{276E7876-8EBB-7D8D-1F17-EFDDA94084B5}"/>
              </a:ext>
            </a:extLst>
          </p:cNvPr>
          <p:cNvSpPr txBox="1"/>
          <p:nvPr/>
        </p:nvSpPr>
        <p:spPr>
          <a:xfrm>
            <a:off x="493059" y="4699793"/>
            <a:ext cx="11376211"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По результатам внеплановой проверки, Комиссия Кировского УФАС установила, что Заказчиком в извещении указано, что к поставке требуется «ткань – БЛЭКАУТ ТРЕВИРА», при этом согласно информации с сайта Роспатент (https://searchplatform.rospatent.gov.ru/trademarks) правообладателем товарного знака «</a:t>
            </a:r>
            <a:r>
              <a:rPr kumimoji="0" lang="ru-RU" sz="1600" b="0" i="0" u="none" strike="noStrike" kern="1200" cap="none" spc="0" normalizeH="0" baseline="0" noProof="0" dirty="0" err="1">
                <a:ln>
                  <a:noFill/>
                </a:ln>
                <a:solidFill>
                  <a:prstClr val="black"/>
                </a:solidFill>
                <a:effectLst/>
                <a:uLnTx/>
                <a:uFillTx/>
                <a:latin typeface="Calibri"/>
                <a:ea typeface="+mn-ea"/>
                <a:cs typeface="+mn-cs"/>
              </a:rPr>
              <a:t>trevira</a:t>
            </a:r>
            <a:r>
              <a:rPr kumimoji="0" lang="ru-RU" sz="1600" b="0" i="0" u="none" strike="noStrike" kern="1200" cap="none" spc="0" normalizeH="0" baseline="0" noProof="0" dirty="0">
                <a:ln>
                  <a:noFill/>
                </a:ln>
                <a:solidFill>
                  <a:prstClr val="black"/>
                </a:solidFill>
                <a:effectLst/>
                <a:uLnTx/>
                <a:uFillTx/>
                <a:latin typeface="Calibri"/>
                <a:ea typeface="+mn-ea"/>
                <a:cs typeface="+mn-cs"/>
              </a:rPr>
              <a:t>» является </a:t>
            </a:r>
            <a:r>
              <a:rPr kumimoji="0" lang="ru-RU" sz="1600" b="0" i="0" u="none" strike="noStrike" kern="1200" cap="none" spc="0" normalizeH="0" baseline="0" noProof="0" dirty="0" err="1">
                <a:ln>
                  <a:noFill/>
                </a:ln>
                <a:solidFill>
                  <a:prstClr val="black"/>
                </a:solidFill>
                <a:effectLst/>
                <a:uLnTx/>
                <a:uFillTx/>
                <a:latin typeface="Calibri"/>
                <a:ea typeface="+mn-ea"/>
                <a:cs typeface="+mn-cs"/>
              </a:rPr>
              <a:t>Trevira</a:t>
            </a:r>
            <a:r>
              <a:rPr kumimoji="0" lang="ru-RU" sz="1600" b="0" i="0" u="none" strike="noStrike" kern="1200" cap="none" spc="0" normalizeH="0" baseline="0" noProof="0" dirty="0">
                <a:ln>
                  <a:noFill/>
                </a:ln>
                <a:solidFill>
                  <a:prstClr val="black"/>
                </a:solidFill>
                <a:effectLst/>
                <a:uLnTx/>
                <a:uFillTx/>
                <a:latin typeface="Calibri"/>
                <a:ea typeface="+mn-ea"/>
                <a:cs typeface="+mn-cs"/>
              </a:rPr>
              <a:t> GmbH. На официальном сайте компании </a:t>
            </a:r>
            <a:r>
              <a:rPr kumimoji="0" lang="ru-RU" sz="1600" b="0" i="0" u="none" strike="noStrike" kern="1200" cap="none" spc="0" normalizeH="0" baseline="0" noProof="0" dirty="0" err="1">
                <a:ln>
                  <a:noFill/>
                </a:ln>
                <a:solidFill>
                  <a:prstClr val="black"/>
                </a:solidFill>
                <a:effectLst/>
                <a:uLnTx/>
                <a:uFillTx/>
                <a:latin typeface="Calibri"/>
                <a:ea typeface="+mn-ea"/>
                <a:cs typeface="+mn-cs"/>
              </a:rPr>
              <a:t>Trevira</a:t>
            </a:r>
            <a:r>
              <a:rPr kumimoji="0" lang="ru-RU" sz="1600" b="0" i="0" u="none" strike="noStrike" kern="1200" cap="none" spc="0" normalizeH="0" baseline="0" noProof="0" dirty="0">
                <a:ln>
                  <a:noFill/>
                </a:ln>
                <a:solidFill>
                  <a:prstClr val="black"/>
                </a:solidFill>
                <a:effectLst/>
                <a:uLnTx/>
                <a:uFillTx/>
                <a:latin typeface="Calibri"/>
                <a:ea typeface="+mn-ea"/>
                <a:cs typeface="+mn-cs"/>
              </a:rPr>
              <a:t> GmbH (https://trevira.pro/) установлено, что компания занимается оптовыми продажами негорючих тканей и материалов, таких как: негорючий блэкаут и негорючая вуаль. Следовательно, в техническом задании содержится указание в отношении товарного знака.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FF0000"/>
                </a:solidFill>
                <a:effectLst/>
                <a:uLnTx/>
                <a:uFillTx/>
                <a:latin typeface="Calibri"/>
                <a:ea typeface="+mn-ea"/>
                <a:cs typeface="+mn-cs"/>
              </a:rPr>
              <a:t>Таким образом, в действиях Заказчика установлены нарушения п. 1, 2 ч. 1 ст. 33 Закона о контрактной системе, что содержит состав административного правонарушения, предусмотренного ч. 1.4 ст. 7.30 КоАП РФ.</a:t>
            </a:r>
          </a:p>
        </p:txBody>
      </p:sp>
    </p:spTree>
    <p:extLst>
      <p:ext uri="{BB962C8B-B14F-4D97-AF65-F5344CB8AC3E}">
        <p14:creationId xmlns:p14="http://schemas.microsoft.com/office/powerpoint/2010/main" val="1682259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9A7F19-3CDC-A87F-3CFA-62FAC780874D}"/>
              </a:ext>
            </a:extLst>
          </p:cNvPr>
          <p:cNvSpPr>
            <a:spLocks noGrp="1"/>
          </p:cNvSpPr>
          <p:nvPr>
            <p:ph type="title"/>
          </p:nvPr>
        </p:nvSpPr>
        <p:spPr>
          <a:xfrm>
            <a:off x="909221" y="169817"/>
            <a:ext cx="10515600" cy="655807"/>
          </a:xfrm>
        </p:spPr>
        <p:txBody>
          <a:bodyPr>
            <a:normAutofit fontScale="90000"/>
          </a:bodyPr>
          <a:lstStyle/>
          <a:p>
            <a:r>
              <a:rPr lang="ru-RU" dirty="0"/>
              <a:t> </a:t>
            </a:r>
            <a:r>
              <a:rPr lang="ru-RU" sz="2400" dirty="0">
                <a:solidFill>
                  <a:srgbClr val="FF0000"/>
                </a:solidFill>
              </a:rPr>
              <a:t>РЕШЕНИЕ Оренбургского УФАС  по делу № 056/06/106-5/2024 от 12.01.2024 (1 из 3)  </a:t>
            </a:r>
          </a:p>
        </p:txBody>
      </p:sp>
      <p:sp>
        <p:nvSpPr>
          <p:cNvPr id="3" name="Объект 2">
            <a:extLst>
              <a:ext uri="{FF2B5EF4-FFF2-40B4-BE49-F238E27FC236}">
                <a16:creationId xmlns:a16="http://schemas.microsoft.com/office/drawing/2014/main" id="{2A4923C4-4A03-D0A2-75E8-D4123D67AE8D}"/>
              </a:ext>
            </a:extLst>
          </p:cNvPr>
          <p:cNvSpPr>
            <a:spLocks noGrp="1"/>
          </p:cNvSpPr>
          <p:nvPr>
            <p:ph idx="1"/>
          </p:nvPr>
        </p:nvSpPr>
        <p:spPr>
          <a:xfrm>
            <a:off x="838200" y="923278"/>
            <a:ext cx="10515600" cy="5253685"/>
          </a:xfrm>
        </p:spPr>
        <p:txBody>
          <a:bodyPr>
            <a:normAutofit fontScale="62500" lnSpcReduction="20000"/>
          </a:bodyPr>
          <a:lstStyle/>
          <a:p>
            <a:r>
              <a:rPr lang="ru-RU" dirty="0"/>
              <a:t>Жалуется ИП Терентьев С.А. на действия конкурсной комиссии Управления жилищно-коммунального хозяйства администрации города Оренбурга при проведении открытого конкурса в электронной форме на выполнение работ по ликвидации (сносу) муниципального имущества (номер извещения № 0153300066923000823).</a:t>
            </a:r>
          </a:p>
          <a:p>
            <a:r>
              <a:rPr lang="ru-RU" dirty="0"/>
              <a:t>Из содержания жалобы следует, что, 26.12.2023 г. Комиссией Оренбургского УФАС России вынесено решение по делу № 056/06/106-1329/2023, согласно которому в рамках рассматриваемой закупки </a:t>
            </a:r>
            <a:r>
              <a:rPr lang="ru-RU" u="sng" dirty="0"/>
              <a:t>непринятие к оценке контрактов (договоров) по капитальному ремонту объекта капитального строительства (в том числе линейного объекта) </a:t>
            </a:r>
            <a:r>
              <a:rPr lang="ru-RU" dirty="0"/>
              <a:t>противоречит действующему законодательству о контрактной системе, поскольку, исходя из объекта закупки, перечня выполняемых работ, данные контракты (договоры) могут быть расценены как «связанные с предметом контракта». </a:t>
            </a:r>
          </a:p>
          <a:p>
            <a:r>
              <a:rPr lang="ru-RU" dirty="0"/>
              <a:t>Предписание об устранении нарушений Закона о контрактной системе Управлению жилищно-коммунального хозяйства администрации города Оренбурга не выдано. </a:t>
            </a:r>
          </a:p>
          <a:p>
            <a:r>
              <a:rPr lang="ru-RU" dirty="0"/>
              <a:t>Вместе с тем, Заявителем было принято участие в закупке (заявка с идентификационным номером </a:t>
            </a:r>
            <a:br>
              <a:rPr lang="ru-RU" dirty="0"/>
            </a:br>
            <a:r>
              <a:rPr lang="ru-RU" dirty="0"/>
              <a:t>№ 7), к оценке участников закупки опыта работы, связанного с предметом контракта, были представлены </a:t>
            </a:r>
            <a:r>
              <a:rPr lang="ru-RU" b="1" dirty="0"/>
              <a:t>26 договоров</a:t>
            </a:r>
            <a:r>
              <a:rPr lang="ru-RU" dirty="0"/>
              <a:t>, предусматривающих выполнение работ на объекте капитального строительства (за исключением линейного объекта), относящегося к контрактам по строительству, реконструкции, капитальному ремонту, сносу объекта капитального строительства (в том числе линейного объекта), проведению работ по сохранению объектов культурного наследия (памятников истории и культуры) народов Российской Федерации. </a:t>
            </a:r>
          </a:p>
          <a:p>
            <a:r>
              <a:rPr lang="ru-RU" dirty="0"/>
              <a:t>Согласно доводу Заявителя, конкурсной комиссией Заказчика при рассмотрении и оценке заявок проигнорировано решение контрольного органа и </a:t>
            </a:r>
            <a:r>
              <a:rPr lang="ru-RU" b="1" dirty="0"/>
              <a:t>принято к оценке только 19 Договоров</a:t>
            </a:r>
            <a:r>
              <a:rPr lang="ru-RU" dirty="0"/>
              <a:t> участника, тем самым, не приняв к оценке договора по капитальному ремонту объекта капитального строительства (в том числе линейного объекта), действия комиссии Заказчика привели ограничению конкуренции участников закупки.</a:t>
            </a:r>
          </a:p>
        </p:txBody>
      </p:sp>
    </p:spTree>
    <p:extLst>
      <p:ext uri="{BB962C8B-B14F-4D97-AF65-F5344CB8AC3E}">
        <p14:creationId xmlns:p14="http://schemas.microsoft.com/office/powerpoint/2010/main" val="9469706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9A7F19-3CDC-A87F-3CFA-62FAC780874D}"/>
              </a:ext>
            </a:extLst>
          </p:cNvPr>
          <p:cNvSpPr>
            <a:spLocks noGrp="1"/>
          </p:cNvSpPr>
          <p:nvPr>
            <p:ph type="title"/>
          </p:nvPr>
        </p:nvSpPr>
        <p:spPr>
          <a:xfrm>
            <a:off x="909221" y="169817"/>
            <a:ext cx="10515600" cy="655807"/>
          </a:xfrm>
        </p:spPr>
        <p:txBody>
          <a:bodyPr>
            <a:normAutofit fontScale="90000"/>
          </a:bodyPr>
          <a:lstStyle/>
          <a:p>
            <a:r>
              <a:rPr lang="ru-RU" dirty="0"/>
              <a:t> </a:t>
            </a:r>
            <a:r>
              <a:rPr lang="ru-RU" sz="2400" dirty="0">
                <a:solidFill>
                  <a:srgbClr val="FF0000"/>
                </a:solidFill>
              </a:rPr>
              <a:t>РЕШЕНИЕ Оренбургского УФАС  по делу № 056/06/106-5/2024 от 12.01.2024  (2 из 3) </a:t>
            </a:r>
          </a:p>
        </p:txBody>
      </p:sp>
      <p:sp>
        <p:nvSpPr>
          <p:cNvPr id="3" name="Объект 2">
            <a:extLst>
              <a:ext uri="{FF2B5EF4-FFF2-40B4-BE49-F238E27FC236}">
                <a16:creationId xmlns:a16="http://schemas.microsoft.com/office/drawing/2014/main" id="{2A4923C4-4A03-D0A2-75E8-D4123D67AE8D}"/>
              </a:ext>
            </a:extLst>
          </p:cNvPr>
          <p:cNvSpPr>
            <a:spLocks noGrp="1"/>
          </p:cNvSpPr>
          <p:nvPr>
            <p:ph idx="1"/>
          </p:nvPr>
        </p:nvSpPr>
        <p:spPr>
          <a:xfrm>
            <a:off x="838200" y="923279"/>
            <a:ext cx="10515600" cy="3098306"/>
          </a:xfrm>
        </p:spPr>
        <p:txBody>
          <a:bodyPr>
            <a:normAutofit fontScale="62500" lnSpcReduction="20000"/>
          </a:bodyPr>
          <a:lstStyle/>
          <a:p>
            <a:r>
              <a:rPr lang="ru-RU" dirty="0"/>
              <a:t>В соответствии с подпунктом «г» пункта 31 Положения об оценке заявок устанавливается положение о принятии к оценке исключительно исполненного договора (договоров), относящегося к одному или нескольким из следующих договоров (контрактов):</a:t>
            </a:r>
          </a:p>
          <a:p>
            <a:r>
              <a:rPr lang="ru-RU" dirty="0"/>
              <a:t>- контракт, предусмотренный частью 16 статьи 34 Закона о контрактной системе (при условии, что контракт жизненного цикла предусматривает проектирование, строительство, реконструкцию, капитальный ремонт объекта капитального строительства);</a:t>
            </a:r>
          </a:p>
          <a:p>
            <a:r>
              <a:rPr lang="ru-RU" dirty="0"/>
              <a:t>- контракт, предусмотренный частью 16.1 статьи 34 Закона о контрактной системе;</a:t>
            </a:r>
          </a:p>
          <a:p>
            <a:r>
              <a:rPr lang="ru-RU" dirty="0"/>
              <a:t>- контракт, предусмотренный частью 56 статьи 112 Закона о контрактной системе;</a:t>
            </a:r>
          </a:p>
          <a:p>
            <a:r>
              <a:rPr lang="ru-RU" dirty="0"/>
              <a:t>- договор, не относящийся к контрактам, указанным в абзацах втором - четвертом подпункта «г» пункта 31 Положения, и предусматривающий выполнение работ по строительству, реконструкции, </a:t>
            </a:r>
            <a:r>
              <a:rPr lang="ru-RU" u="sng" dirty="0"/>
              <a:t>капитальному ремонту</a:t>
            </a:r>
            <a:r>
              <a:rPr lang="ru-RU" dirty="0"/>
              <a:t>, сносу объекта капитального строительства (в том числе линейного объекта), проведение работ по сохранению объектов культурного наследия (памятников истории и культуры) народов Российской Федерации.</a:t>
            </a:r>
          </a:p>
          <a:p>
            <a:endParaRPr lang="ru-RU" dirty="0"/>
          </a:p>
        </p:txBody>
      </p:sp>
      <p:pic>
        <p:nvPicPr>
          <p:cNvPr id="5" name="Рисунок 4">
            <a:extLst>
              <a:ext uri="{FF2B5EF4-FFF2-40B4-BE49-F238E27FC236}">
                <a16:creationId xmlns:a16="http://schemas.microsoft.com/office/drawing/2014/main" id="{AD128A85-EE91-95B0-ECC4-6D1F16774291}"/>
              </a:ext>
            </a:extLst>
          </p:cNvPr>
          <p:cNvPicPr>
            <a:picLocks noChangeAspect="1"/>
          </p:cNvPicPr>
          <p:nvPr/>
        </p:nvPicPr>
        <p:blipFill>
          <a:blip r:embed="rId2"/>
          <a:stretch>
            <a:fillRect/>
          </a:stretch>
        </p:blipFill>
        <p:spPr>
          <a:xfrm>
            <a:off x="1206876" y="4119240"/>
            <a:ext cx="8132432" cy="2241609"/>
          </a:xfrm>
          <a:prstGeom prst="rect">
            <a:avLst/>
          </a:prstGeom>
        </p:spPr>
      </p:pic>
    </p:spTree>
    <p:extLst>
      <p:ext uri="{BB962C8B-B14F-4D97-AF65-F5344CB8AC3E}">
        <p14:creationId xmlns:p14="http://schemas.microsoft.com/office/powerpoint/2010/main" val="4241134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9A7F19-3CDC-A87F-3CFA-62FAC780874D}"/>
              </a:ext>
            </a:extLst>
          </p:cNvPr>
          <p:cNvSpPr>
            <a:spLocks noGrp="1"/>
          </p:cNvSpPr>
          <p:nvPr>
            <p:ph type="title"/>
          </p:nvPr>
        </p:nvSpPr>
        <p:spPr>
          <a:xfrm>
            <a:off x="909221" y="169817"/>
            <a:ext cx="10515600" cy="655807"/>
          </a:xfrm>
        </p:spPr>
        <p:txBody>
          <a:bodyPr>
            <a:normAutofit fontScale="90000"/>
          </a:bodyPr>
          <a:lstStyle/>
          <a:p>
            <a:r>
              <a:rPr lang="ru-RU" dirty="0"/>
              <a:t> </a:t>
            </a:r>
            <a:r>
              <a:rPr lang="ru-RU" sz="2400" dirty="0">
                <a:solidFill>
                  <a:srgbClr val="FF0000"/>
                </a:solidFill>
              </a:rPr>
              <a:t>РЕШЕНИЕ Оренбургского УФАС  по делу № 056/06/106-5/2024 от 12.01.2024 (3 из 3)  </a:t>
            </a:r>
          </a:p>
        </p:txBody>
      </p:sp>
      <p:sp>
        <p:nvSpPr>
          <p:cNvPr id="3" name="Объект 2">
            <a:extLst>
              <a:ext uri="{FF2B5EF4-FFF2-40B4-BE49-F238E27FC236}">
                <a16:creationId xmlns:a16="http://schemas.microsoft.com/office/drawing/2014/main" id="{2A4923C4-4A03-D0A2-75E8-D4123D67AE8D}"/>
              </a:ext>
            </a:extLst>
          </p:cNvPr>
          <p:cNvSpPr>
            <a:spLocks noGrp="1"/>
          </p:cNvSpPr>
          <p:nvPr>
            <p:ph idx="1"/>
          </p:nvPr>
        </p:nvSpPr>
        <p:spPr>
          <a:xfrm>
            <a:off x="838200" y="923278"/>
            <a:ext cx="10515600" cy="3373513"/>
          </a:xfrm>
        </p:spPr>
        <p:txBody>
          <a:bodyPr>
            <a:normAutofit fontScale="70000" lnSpcReduction="20000"/>
          </a:bodyPr>
          <a:lstStyle/>
          <a:p>
            <a:r>
              <a:rPr lang="ru-RU" dirty="0"/>
              <a:t>Проанализировав имеющиеся материалы дела, Комиссии Оренбургского УФАС России приходит к выводу, что в рамках рассматриваемой закупки непринятие к оценке контрактов (договоров) по капитальному ремонту объекта капитального строительства (в том числе линейного объекта) противоречит действующему законодательству о контрактной системе, поскольку, исходя из объекта закупки, перечня выполняемых работ, данные контракты (договоры) могут быть расценены как «связанные с предметом контракта».</a:t>
            </a:r>
          </a:p>
          <a:p>
            <a:r>
              <a:rPr lang="ru-RU" dirty="0"/>
              <a:t>Таким образом, установленное Заказчиком требование не соответствует требованиям </a:t>
            </a:r>
            <a:r>
              <a:rPr lang="ru-RU" dirty="0" err="1"/>
              <a:t>п.п</a:t>
            </a:r>
            <a:r>
              <a:rPr lang="ru-RU" dirty="0"/>
              <a:t>. «г» п. 31 Положения. </a:t>
            </a:r>
          </a:p>
          <a:p>
            <a:r>
              <a:rPr lang="ru-RU" dirty="0"/>
              <a:t>Следовательно, Заказчик, исключив контракты по капитальному ремонту объекта капитального строительства (в том числе линейного объекта), соответствующие предмету закупки, нарушил положения п. 4 ч. 1 ст. 32, п. 11 ч. 1 ст. 42 Закона о контрактной системе. </a:t>
            </a:r>
          </a:p>
          <a:p>
            <a:r>
              <a:rPr lang="ru-RU" dirty="0">
                <a:solidFill>
                  <a:srgbClr val="FF0000"/>
                </a:solidFill>
              </a:rPr>
              <a:t>Допущенные нарушения содержат признаки административного правонарушения, предусмотренного ч. 1.4 ст. 7.30 КоАП РФ. Жалоба обоснована</a:t>
            </a:r>
          </a:p>
          <a:p>
            <a:endParaRPr lang="ru-RU" dirty="0"/>
          </a:p>
          <a:p>
            <a:endParaRPr lang="ru-RU" dirty="0"/>
          </a:p>
        </p:txBody>
      </p:sp>
    </p:spTree>
    <p:extLst>
      <p:ext uri="{BB962C8B-B14F-4D97-AF65-F5344CB8AC3E}">
        <p14:creationId xmlns:p14="http://schemas.microsoft.com/office/powerpoint/2010/main" val="670961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C9EDAB-854B-4072-D1E5-3BD6B1AAB0E9}"/>
              </a:ext>
            </a:extLst>
          </p:cNvPr>
          <p:cNvSpPr>
            <a:spLocks noGrp="1"/>
          </p:cNvSpPr>
          <p:nvPr>
            <p:ph type="title"/>
          </p:nvPr>
        </p:nvSpPr>
        <p:spPr>
          <a:xfrm>
            <a:off x="838200" y="185028"/>
            <a:ext cx="10515600" cy="605085"/>
          </a:xfrm>
        </p:spPr>
        <p:txBody>
          <a:bodyPr>
            <a:noAutofit/>
          </a:bodyPr>
          <a:lstStyle/>
          <a:p>
            <a:pPr algn="ctr"/>
            <a:r>
              <a:rPr lang="ru-RU" sz="2400" dirty="0">
                <a:solidFill>
                  <a:srgbClr val="FF0000"/>
                </a:solidFill>
              </a:rPr>
              <a:t>Решение ФАС России от 12.02.2024 по делу N 28/06/105-204/2024 (1 из 2)</a:t>
            </a:r>
            <a:br>
              <a:rPr lang="ru-RU" sz="2400" dirty="0">
                <a:solidFill>
                  <a:srgbClr val="FF0000"/>
                </a:solidFill>
              </a:rPr>
            </a:br>
            <a:endParaRPr lang="ru-RU" sz="2400" dirty="0">
              <a:solidFill>
                <a:srgbClr val="FF0000"/>
              </a:solidFill>
            </a:endParaRPr>
          </a:p>
        </p:txBody>
      </p:sp>
      <p:sp>
        <p:nvSpPr>
          <p:cNvPr id="3" name="Объект 2">
            <a:extLst>
              <a:ext uri="{FF2B5EF4-FFF2-40B4-BE49-F238E27FC236}">
                <a16:creationId xmlns:a16="http://schemas.microsoft.com/office/drawing/2014/main" id="{1BD5A872-BD44-466F-C4EC-90A642CFCBBC}"/>
              </a:ext>
            </a:extLst>
          </p:cNvPr>
          <p:cNvSpPr>
            <a:spLocks noGrp="1"/>
          </p:cNvSpPr>
          <p:nvPr>
            <p:ph idx="1"/>
          </p:nvPr>
        </p:nvSpPr>
        <p:spPr>
          <a:xfrm>
            <a:off x="625136" y="790113"/>
            <a:ext cx="10515600" cy="4351338"/>
          </a:xfrm>
        </p:spPr>
        <p:txBody>
          <a:bodyPr>
            <a:normAutofit fontScale="25000" lnSpcReduction="20000"/>
          </a:bodyPr>
          <a:lstStyle/>
          <a:p>
            <a:r>
              <a:rPr lang="ru-RU" sz="6400" b="1" dirty="0"/>
              <a:t>Проект контракта, размещенный в единой информационной системе в сфере закупок, должен содержать все приложения, являющиеся неотъемлемой частью такого контракта.</a:t>
            </a:r>
          </a:p>
          <a:p>
            <a:r>
              <a:rPr lang="ru-RU" sz="6400" dirty="0"/>
              <a:t>В ФАС России поступила жалоба ООО (далее - Заявитель) на действия Администрации (далее - Заказчик) при проведении электронного аукциона в электронной форме на право заключения муниципального контракта на выполнение работ по строительству здания и благоустройству к прилегающей территории (далее - Аукцион).</a:t>
            </a:r>
          </a:p>
          <a:p>
            <a:r>
              <a:rPr lang="ru-RU" sz="6400" dirty="0"/>
              <a:t>В ходе проведения внеплановой проверки Комиссией ФАС России установлено, что п. 14.8 проекта муниципального контракта (далее - Проект контракта) указано, что приложением N 2 Проекта контракта является смета контракта (далее - Смета). Вместе с тем в составе извещения об осуществлении закупки Смета отсутствовала.</a:t>
            </a:r>
          </a:p>
          <a:p>
            <a:r>
              <a:rPr lang="ru-RU" sz="6400" dirty="0"/>
              <a:t>В силу </a:t>
            </a:r>
            <a:r>
              <a:rPr lang="ru-RU" sz="6400" dirty="0" err="1"/>
              <a:t>пп</a:t>
            </a:r>
            <a:r>
              <a:rPr lang="ru-RU" sz="6400" dirty="0"/>
              <a:t>. 1, 5 ч. 2 ст. 42 Закона о контрактной системе извещение об осуществлении закупки, если иное не предусмотрено Законом о контрактной системе, должно содержать в том числе описание объекта закупки в соответствии со ст. 33 Закона о контрактной системе, а также проект контракта.</a:t>
            </a:r>
          </a:p>
          <a:p>
            <a:r>
              <a:rPr lang="ru-RU" sz="6400" dirty="0"/>
              <a:t>В соответствии с п. 8 ч. 1 ст. 33 Закона о контрактной системе описание объекта закупки при осуществлении закупки работ по строительству, реконструкции, капитальному ремонту, сносу объекта капитального строительства должно содержать, в том числе смету на капитальный ремонт объекта капитального строительства, за исключением случая, если подготовка сметы в соответствии с законодательством о градостроительной деятельности не требуется, а также случаев осуществления закупки в соответствии с </a:t>
            </a:r>
            <a:r>
              <a:rPr lang="ru-RU" sz="6400" dirty="0" err="1"/>
              <a:t>чч</a:t>
            </a:r>
            <a:r>
              <a:rPr lang="ru-RU" sz="6400" dirty="0"/>
              <a:t>. 16 и 16.1 ст. 34 Закона о контрактной системе.</a:t>
            </a:r>
          </a:p>
          <a:p>
            <a:r>
              <a:rPr lang="ru-RU" sz="6400" dirty="0"/>
              <a:t>При этом согласно ч. 1 ст. 34 Закона о контрактной системе контракт заключается на условиях, предусмотренных извещением об осуществлении закупки, заявкой участника закупки, с которым заключается контракт, за исключением случаев, в которых в соответствии с Законом о контрактной системе извещение об осуществлении закупки, заявка не предусмотрены.</a:t>
            </a:r>
          </a:p>
          <a:p>
            <a:r>
              <a:rPr lang="ru-RU" sz="6400" dirty="0"/>
              <a:t>В соответствии с ч. 7 ст. 110.2 Закона о контрактной системе методики составления сметы контракта, графика оплаты выполненных по контракту работ, графика выполнения строительно-монтажных работ утверждаются уполномоченным Правительством Российской Федерации федеральным органом исполнительной власти.</a:t>
            </a:r>
          </a:p>
          <a:p>
            <a:endParaRPr lang="ru-RU" dirty="0"/>
          </a:p>
        </p:txBody>
      </p:sp>
    </p:spTree>
    <p:extLst>
      <p:ext uri="{BB962C8B-B14F-4D97-AF65-F5344CB8AC3E}">
        <p14:creationId xmlns:p14="http://schemas.microsoft.com/office/powerpoint/2010/main" val="2560632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C9EDAB-854B-4072-D1E5-3BD6B1AAB0E9}"/>
              </a:ext>
            </a:extLst>
          </p:cNvPr>
          <p:cNvSpPr>
            <a:spLocks noGrp="1"/>
          </p:cNvSpPr>
          <p:nvPr>
            <p:ph type="title"/>
          </p:nvPr>
        </p:nvSpPr>
        <p:spPr>
          <a:xfrm>
            <a:off x="838200" y="185028"/>
            <a:ext cx="10515600" cy="605085"/>
          </a:xfrm>
        </p:spPr>
        <p:txBody>
          <a:bodyPr>
            <a:noAutofit/>
          </a:bodyPr>
          <a:lstStyle/>
          <a:p>
            <a:pPr algn="ctr"/>
            <a:r>
              <a:rPr lang="ru-RU" sz="2400" dirty="0">
                <a:solidFill>
                  <a:srgbClr val="FF0000"/>
                </a:solidFill>
              </a:rPr>
              <a:t>Решение ФАС России от 12.02.2024 по делу N 28/06/105-204/2024 (2 из 2)</a:t>
            </a:r>
            <a:br>
              <a:rPr lang="ru-RU" sz="2400" dirty="0">
                <a:solidFill>
                  <a:srgbClr val="FF0000"/>
                </a:solidFill>
              </a:rPr>
            </a:br>
            <a:endParaRPr lang="ru-RU" sz="2400" dirty="0">
              <a:solidFill>
                <a:srgbClr val="FF0000"/>
              </a:solidFill>
            </a:endParaRPr>
          </a:p>
        </p:txBody>
      </p:sp>
      <p:sp>
        <p:nvSpPr>
          <p:cNvPr id="3" name="Объект 2">
            <a:extLst>
              <a:ext uri="{FF2B5EF4-FFF2-40B4-BE49-F238E27FC236}">
                <a16:creationId xmlns:a16="http://schemas.microsoft.com/office/drawing/2014/main" id="{1BD5A872-BD44-466F-C4EC-90A642CFCBBC}"/>
              </a:ext>
            </a:extLst>
          </p:cNvPr>
          <p:cNvSpPr>
            <a:spLocks noGrp="1"/>
          </p:cNvSpPr>
          <p:nvPr>
            <p:ph idx="1"/>
          </p:nvPr>
        </p:nvSpPr>
        <p:spPr>
          <a:xfrm>
            <a:off x="625136" y="790112"/>
            <a:ext cx="10515600" cy="5644243"/>
          </a:xfrm>
        </p:spPr>
        <p:txBody>
          <a:bodyPr>
            <a:normAutofit fontScale="25000" lnSpcReduction="20000"/>
          </a:bodyPr>
          <a:lstStyle/>
          <a:p>
            <a:r>
              <a:rPr lang="ru-RU" sz="6400" dirty="0"/>
              <a:t>Приказом Министерства строительства и жилищно-коммунального хозяйства Российской Федерации от 23.12.2019 N 841/</a:t>
            </a:r>
            <a:r>
              <a:rPr lang="ru-RU" sz="6400" dirty="0" err="1"/>
              <a:t>пр</a:t>
            </a:r>
            <a:r>
              <a:rPr lang="ru-RU" sz="6400" dirty="0"/>
              <a:t> "Об утверждении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в сфере градостроительной деятельности (за исключением территориального планирования) и методики составления сметы контракта, предметом которого являются строительство, реконструкция объектов капитального строительства" утверждена Методика составления сметы контракта, предметом которого являются строительство, реконструкция объектов капитального строительства (далее - Методика).</a:t>
            </a:r>
          </a:p>
          <a:p>
            <a:r>
              <a:rPr lang="ru-RU" sz="6400" dirty="0"/>
              <a:t>Пунктом 1 Методики установлено, что Методика определяет общие правила составления сметы контракта, предметом которого являются строительство, реконструкция объектов капитального строительства, при его заключении и внесении изменений в такой контракт в соответствии с законодательством Российской Федерации о контрактной системе в сфере закупок товаров, работ, услуг для обеспечения государственных и муниципальных нужд.</a:t>
            </a:r>
          </a:p>
          <a:p>
            <a:r>
              <a:rPr lang="ru-RU" sz="6400" dirty="0"/>
              <a:t>В п. 14.8 Проекта контракта указано, что приложением N 2 Проекта контракта является Смета. В соответствии с приложением N 2 Проекта контракта Смета размещается отдельным файлом.</a:t>
            </a:r>
          </a:p>
          <a:p>
            <a:r>
              <a:rPr lang="ru-RU" sz="6400" dirty="0"/>
              <a:t>Вместе с тем на заседании Комиссии ФАС России установлено, что в составе извещения об осуществлении закупки Смета отсутствует.</a:t>
            </a:r>
          </a:p>
          <a:p>
            <a:r>
              <a:rPr lang="ru-RU" sz="6400" dirty="0">
                <a:solidFill>
                  <a:srgbClr val="FF0000"/>
                </a:solidFill>
              </a:rPr>
              <a:t>Таким образом, действия Заказчика, не включившего в Проект контракта Смету, нарушают ч. 7 ст. 110.2 Закона о контрактной системе и содержат признаки состава административного правонарушения, ответственность за совершение, которого предусмотрено ч. 1.4 ст. 7.30 Кодекса Российской Федерации об административных правонарушениях.</a:t>
            </a:r>
          </a:p>
          <a:p>
            <a:endParaRPr lang="ru-RU" sz="6400" dirty="0">
              <a:solidFill>
                <a:srgbClr val="FF0000"/>
              </a:solidFill>
            </a:endParaRPr>
          </a:p>
          <a:p>
            <a:endParaRPr lang="ru-RU" sz="6400" dirty="0">
              <a:solidFill>
                <a:srgbClr val="FF0000"/>
              </a:solidFill>
            </a:endParaRPr>
          </a:p>
          <a:p>
            <a:endParaRPr lang="ru-RU" dirty="0"/>
          </a:p>
        </p:txBody>
      </p:sp>
    </p:spTree>
    <p:extLst>
      <p:ext uri="{BB962C8B-B14F-4D97-AF65-F5344CB8AC3E}">
        <p14:creationId xmlns:p14="http://schemas.microsoft.com/office/powerpoint/2010/main" val="366442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A74643-63C4-7023-94A4-FB1169F68616}"/>
              </a:ext>
            </a:extLst>
          </p:cNvPr>
          <p:cNvSpPr>
            <a:spLocks noGrp="1"/>
          </p:cNvSpPr>
          <p:nvPr>
            <p:ph type="title"/>
          </p:nvPr>
        </p:nvSpPr>
        <p:spPr>
          <a:xfrm>
            <a:off x="838200" y="158395"/>
            <a:ext cx="10515600" cy="522642"/>
          </a:xfrm>
        </p:spPr>
        <p:txBody>
          <a:bodyPr>
            <a:noAutofit/>
          </a:bodyPr>
          <a:lstStyle/>
          <a:p>
            <a:pPr algn="ctr"/>
            <a:r>
              <a:rPr lang="ru-RU" sz="2400" dirty="0">
                <a:solidFill>
                  <a:srgbClr val="FF0000"/>
                </a:solidFill>
              </a:rPr>
              <a:t>Решение ФАС России от 19.03.2024 по делу N 28/06/105-669/2024, предписание от 19.03.2024 по делу N 28/06/105-669/2024</a:t>
            </a:r>
          </a:p>
        </p:txBody>
      </p:sp>
      <p:sp>
        <p:nvSpPr>
          <p:cNvPr id="3" name="Объект 2">
            <a:extLst>
              <a:ext uri="{FF2B5EF4-FFF2-40B4-BE49-F238E27FC236}">
                <a16:creationId xmlns:a16="http://schemas.microsoft.com/office/drawing/2014/main" id="{340C1C02-CC10-7B50-AFA6-96969CD942EC}"/>
              </a:ext>
            </a:extLst>
          </p:cNvPr>
          <p:cNvSpPr>
            <a:spLocks noGrp="1"/>
          </p:cNvSpPr>
          <p:nvPr>
            <p:ph idx="1"/>
          </p:nvPr>
        </p:nvSpPr>
        <p:spPr>
          <a:xfrm>
            <a:off x="549306" y="804694"/>
            <a:ext cx="11093388" cy="4351338"/>
          </a:xfrm>
        </p:spPr>
        <p:txBody>
          <a:bodyPr>
            <a:normAutofit fontScale="25000" lnSpcReduction="20000"/>
          </a:bodyPr>
          <a:lstStyle/>
          <a:p>
            <a:r>
              <a:rPr lang="ru-RU" sz="6400" b="1" dirty="0"/>
              <a:t>Установление в описании объекта закупки требования о согласовании с заказчиком оборудования и отделочных материалов, применяемых при выполнении работ по реконструкции объекта капитального строительства, является неправомерным и ставит потенциального подрядчика в зависимость от волеизъявления заказчика.</a:t>
            </a:r>
          </a:p>
          <a:p>
            <a:r>
              <a:rPr lang="ru-RU" sz="6400" dirty="0"/>
              <a:t>В ФАС России поступила жалоба ООО (далее - Заявитель) на действия МУП (далее - Заказчик), МКУ (далее - Уполномоченный орган) при проведении Заказчиком, Уполномоченным органом, оператором электронной площадки открытого конкурса в электронной форме на право заключения государственного контракта на выполнение работ по реконструкции очистных сооружений.</a:t>
            </a:r>
          </a:p>
          <a:p>
            <a:r>
              <a:rPr lang="ru-RU" sz="6400" dirty="0"/>
              <a:t>В ходе проведения внеплановой проверки комиссией ФАС России установлено, что Заказчиком, Уполномоченным органом в описании объекта закупки неправомерно установлено требование о необходимости согласования с Заказчиком оборудования и отделочных материалов применяемых при выполнении работ.</a:t>
            </a:r>
          </a:p>
          <a:p>
            <a:r>
              <a:rPr lang="ru-RU" sz="6400" dirty="0"/>
              <a:t>Частью 6 ст. 31 Закона о контрактной системе установлено, что заказчики не вправе устанавливать требования к участникам закупок в нарушение требований Закона о контрактной системе.</a:t>
            </a:r>
          </a:p>
          <a:p>
            <a:r>
              <a:rPr lang="ru-RU" sz="6400" dirty="0"/>
              <a:t>В соответствии с п. 1 ч. 2 ст. 42 Закона о контрактной системе извещение об осуществлении закупки, если иное не предусмотрено Законом о контрактной системе, должно содержать описание объекта закупки в соответствии со ст. 33 Закона о контрактной системе.</a:t>
            </a:r>
          </a:p>
          <a:p>
            <a:r>
              <a:rPr lang="ru-RU" sz="6400" dirty="0"/>
              <a:t>В соответствии с описанием объекта закупки подрядчик обязуется согласовывать с Заказчиком за 15 рабочих дней до начала работ оборудование и отделочные материалы, применяемые при выполнении работ, для определения их качества и внешнего вида. Образцы этих материалов подлежат представлению Заказчику.</a:t>
            </a:r>
          </a:p>
          <a:p>
            <a:r>
              <a:rPr lang="ru-RU" sz="6400" dirty="0"/>
              <a:t>Комиссией ФАС России в ходе рассмотрения материалов дела установлено, что согласно описанию объекта закупки работы, в рамках исполнения государственного контракта, должны осуществляться в соответствии с ГОСТ, в связи с чем требование о согласовании с Заказчиком оборудования и отделочных материалов, применяемых при выполнении работ, является неправомерным.</a:t>
            </a:r>
          </a:p>
          <a:p>
            <a:r>
              <a:rPr lang="ru-RU" sz="6400" dirty="0"/>
              <a:t>Кроме того, такое требование ставит подрядчика в зависимость от волеизъявления Заказчика, что не соответствует положениям Закона о контрактной системе и может привести к невозможности исполнения контракта подрядчиком.</a:t>
            </a:r>
          </a:p>
          <a:p>
            <a:r>
              <a:rPr lang="ru-RU" sz="6400" dirty="0"/>
              <a:t>Таким образом, Комиссия ФАС России пришла к выводу, что вышеуказанные действия Заказчика, Уполномоченного органа, установивших в описании объекта закупки требование о необходимости согласования с Заказчиком оборудования и отделочных материалов применяемых при выполнении работ, нарушают п. 1 ч. 2 ст. 42 Закона о контрактной системе и содержат признаки административного правонарушения</a:t>
            </a:r>
            <a:r>
              <a:rPr lang="ru-RU" sz="6400" b="1" dirty="0">
                <a:solidFill>
                  <a:srgbClr val="FF0000"/>
                </a:solidFill>
              </a:rPr>
              <a:t>, ответственность за совершение которого предусмотрена ч. 1.4 ст. 7.30 Кодекса Российской Федерации об административных правонарушениях.</a:t>
            </a:r>
          </a:p>
          <a:p>
            <a:endParaRPr lang="ru-RU" dirty="0"/>
          </a:p>
        </p:txBody>
      </p:sp>
    </p:spTree>
    <p:extLst>
      <p:ext uri="{BB962C8B-B14F-4D97-AF65-F5344CB8AC3E}">
        <p14:creationId xmlns:p14="http://schemas.microsoft.com/office/powerpoint/2010/main" val="3234777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F729565-EB00-4366-BD6A-D4FD6CDA3E52}"/>
              </a:ext>
            </a:extLst>
          </p:cNvPr>
          <p:cNvSpPr>
            <a:spLocks noGrp="1"/>
          </p:cNvSpPr>
          <p:nvPr>
            <p:ph idx="1"/>
          </p:nvPr>
        </p:nvSpPr>
        <p:spPr>
          <a:xfrm>
            <a:off x="385895" y="234893"/>
            <a:ext cx="11224468" cy="6467912"/>
          </a:xfrm>
        </p:spPr>
        <p:txBody>
          <a:bodyPr>
            <a:normAutofit/>
          </a:bodyPr>
          <a:lstStyle/>
          <a:p>
            <a:r>
              <a:rPr lang="ru-RU" sz="1600" b="1" dirty="0"/>
              <a:t>Извещение о проведении открытого конкурса в электронной форме № 0172200004922000245 на оказание услуг по оформлению территории Приморского района Санкт-Петербурга к Новому году и Рождеству Христову</a:t>
            </a:r>
          </a:p>
          <a:p>
            <a:r>
              <a:rPr lang="ru-RU" sz="1600" dirty="0"/>
              <a:t>Согласно пункту 3 Приложение № 1 «Описания объекта закупки» к извещению, исполнителем должны быть оказаны следующие услуги:</a:t>
            </a:r>
          </a:p>
          <a:p>
            <a:r>
              <a:rPr lang="ru-RU" sz="1600" dirty="0"/>
              <a:t>- предоставление оборудования во временное пользование в соответствии с Адресной программой (Приложение № 3 к Описанию объекта закупки), Ресурсной ведомостью (Приложение № 1 к Описанию объекта закупки) и Требованиями к оборудованию, предоставляемому во временное пользование (Приложение № 2.1 к Описанию объекта закупки);</a:t>
            </a:r>
          </a:p>
          <a:p>
            <a:r>
              <a:rPr lang="ru-RU" sz="1600" dirty="0"/>
              <a:t>- монтаж оборудования в соответствии с Адресной программой (Приложение № 3 к Описанию объекта закупки), Ресурсной ведомостью (Приложение № 4 к Описанию объекта закупки)</a:t>
            </a:r>
          </a:p>
          <a:p>
            <a:r>
              <a:rPr lang="ru-RU" sz="1600" dirty="0"/>
              <a:t>- подключение оборудования к сетям наружного освещения в соответствии с Адресной программой (Приложение № 3 к Описанию объекта закупки) и Ресурсной ведомостью (Приложение № 1 к Описанию объекта закупки).</a:t>
            </a:r>
          </a:p>
          <a:p>
            <a:r>
              <a:rPr lang="ru-RU" sz="1600" dirty="0"/>
              <a:t>Однако в приложенном к извещению описании объекта закупки Заказчиком не установлены функциональные, технические и качественные характеристики по ряду позиций, составляющих объект закупки и безусловно влияющих на возможности участия в закупки потенциальных исполнителей и цену требуемых услуг. Так, например, Заказчиком не установлен срок, на который должно быть предоставлено Исполнителем оборудование во временное пользование, не определен порядок возврата предоставленного оборудования.</a:t>
            </a:r>
          </a:p>
          <a:p>
            <a:r>
              <a:rPr lang="ru-RU" sz="1600" dirty="0">
                <a:solidFill>
                  <a:srgbClr val="FF0000"/>
                </a:solidFill>
              </a:rPr>
              <a:t>Таким образом, Заказчиком допущено нарушение пункта 1 части 2 статьи 42 Закона о контрактной системе во взаимосвязи с пунктом 1 части 1 статьи 33 Закона о контрактной системе. </a:t>
            </a:r>
          </a:p>
          <a:p>
            <a:r>
              <a:rPr lang="ru-RU" sz="1600" dirty="0">
                <a:solidFill>
                  <a:srgbClr val="FF0000"/>
                </a:solidFill>
              </a:rPr>
              <a:t>При таких обстоятельствах, в действиях заказчика усматриваются признаки состава административного правонарушения, предусмотренного частью 1.4 статьи 7.30 Кодекса Российской Федерации об административных правонарушениях.</a:t>
            </a:r>
          </a:p>
          <a:p>
            <a:endParaRPr lang="ru-RU" sz="19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 результатам проверки органа внутреннего финансового контроля Комитета государственного финансового контроля Санкт‑Петербурга </a:t>
            </a:r>
          </a:p>
          <a:p>
            <a:endParaRPr lang="ru-RU" sz="1900" dirty="0"/>
          </a:p>
          <a:p>
            <a:endParaRPr lang="ru-RU" dirty="0"/>
          </a:p>
        </p:txBody>
      </p:sp>
    </p:spTree>
    <p:extLst>
      <p:ext uri="{BB962C8B-B14F-4D97-AF65-F5344CB8AC3E}">
        <p14:creationId xmlns:p14="http://schemas.microsoft.com/office/powerpoint/2010/main" val="4260181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D0B5F-3D53-CECE-0F71-F93356242F3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98803B-835D-5FFD-D2AB-34C38D557A27}"/>
              </a:ext>
            </a:extLst>
          </p:cNvPr>
          <p:cNvSpPr>
            <a:spLocks noGrp="1"/>
          </p:cNvSpPr>
          <p:nvPr>
            <p:ph type="title"/>
          </p:nvPr>
        </p:nvSpPr>
        <p:spPr>
          <a:xfrm>
            <a:off x="696157" y="98796"/>
            <a:ext cx="10515600" cy="584786"/>
          </a:xfrm>
        </p:spPr>
        <p:txBody>
          <a:bodyPr>
            <a:normAutofit/>
          </a:bodyPr>
          <a:lstStyle/>
          <a:p>
            <a:r>
              <a:rPr lang="ru-RU" sz="2800" dirty="0">
                <a:solidFill>
                  <a:srgbClr val="0070C0"/>
                </a:solidFill>
              </a:rPr>
              <a:t>Начнем с «матчасти»</a:t>
            </a:r>
          </a:p>
        </p:txBody>
      </p:sp>
      <p:sp>
        <p:nvSpPr>
          <p:cNvPr id="3" name="Объект 2">
            <a:extLst>
              <a:ext uri="{FF2B5EF4-FFF2-40B4-BE49-F238E27FC236}">
                <a16:creationId xmlns:a16="http://schemas.microsoft.com/office/drawing/2014/main" id="{378824E4-F10B-1267-169D-7F4AE0EA6C0A}"/>
              </a:ext>
            </a:extLst>
          </p:cNvPr>
          <p:cNvSpPr>
            <a:spLocks noGrp="1"/>
          </p:cNvSpPr>
          <p:nvPr>
            <p:ph idx="1"/>
          </p:nvPr>
        </p:nvSpPr>
        <p:spPr>
          <a:xfrm>
            <a:off x="514905" y="683582"/>
            <a:ext cx="11248008" cy="4978478"/>
          </a:xfrm>
        </p:spPr>
        <p:txBody>
          <a:bodyPr>
            <a:normAutofit fontScale="25000" lnSpcReduction="20000"/>
          </a:bodyPr>
          <a:lstStyle/>
          <a:p>
            <a:pPr marL="0" indent="0" algn="ctr">
              <a:buNone/>
            </a:pPr>
            <a:r>
              <a:rPr lang="ru-RU" sz="7200" b="1" dirty="0">
                <a:solidFill>
                  <a:srgbClr val="0070C0"/>
                </a:solidFill>
              </a:rPr>
              <a:t>Федеральный закон от 26 июля 2006 г. N 135-ФЗ "О защите конкуренции"</a:t>
            </a:r>
            <a:br>
              <a:rPr lang="ru-RU" sz="7200" b="1" dirty="0">
                <a:solidFill>
                  <a:srgbClr val="0070C0"/>
                </a:solidFill>
              </a:rPr>
            </a:br>
            <a:endParaRPr lang="ru-RU" sz="7200" dirty="0">
              <a:solidFill>
                <a:srgbClr val="0070C0"/>
              </a:solidFill>
            </a:endParaRPr>
          </a:p>
          <a:p>
            <a:pPr marL="0" indent="0" algn="ctr">
              <a:buNone/>
            </a:pPr>
            <a:r>
              <a:rPr lang="ru-RU" sz="7200" b="1" dirty="0"/>
              <a:t>Статья 17. Запрет на ограничивающие конкуренцию соглашения хозяйствующих субъектов (извлечение)</a:t>
            </a:r>
          </a:p>
          <a:p>
            <a:pPr marL="0" indent="0">
              <a:buNone/>
            </a:pPr>
            <a:r>
              <a:rPr lang="ru-RU" sz="7200" dirty="0"/>
              <a:t>2. Наряду с установленными частью 1 настоящей статьи запретами при проведении торгов, запроса котировок, запроса предложений, если организаторами торгов, запроса котировок, запроса предложений или заказчиками являются федеральные органы исполнительной власти, органы исполнительной власти субъектов Российской Федерации, органы местного самоуправления, государственные внебюджетные фонды, </a:t>
            </a:r>
            <a:r>
              <a:rPr lang="ru-RU" sz="7200" u="sng" dirty="0"/>
              <a:t>а также при проведении торгов, запроса котировок, запроса предложений в случае закупок товаров, работ, услуг для обеспечения государственных и муниципальных нужд запрещается не предусмотренное федеральными законами или иными нормативными правовыми актами ограничение доступа к участию в торгах, запросе котировок, запросе предложений.</a:t>
            </a:r>
          </a:p>
          <a:p>
            <a:pPr marL="0" indent="0">
              <a:buNone/>
            </a:pPr>
            <a:endParaRPr lang="ru-RU" sz="7200" dirty="0"/>
          </a:p>
          <a:p>
            <a:pPr marL="0" indent="0">
              <a:buNone/>
            </a:pPr>
            <a:r>
              <a:rPr lang="ru-RU" sz="7200" dirty="0"/>
              <a:t>3. Наряду с установленными частями 1 и 2 настоящей статьи запретами при проведении торгов, запроса котировок, запроса предложений </a:t>
            </a:r>
            <a:r>
              <a:rPr lang="ru-RU" sz="7200" u="sng" dirty="0"/>
              <a:t>в случае закупок товаров, работ, услуг для обеспечения государственных и муниципальных нужд запрещается ограничение конкуренции между участниками торгов, участниками запроса котировок, участниками запроса предложений путем включения в состав лотов товаров, работ, услуг, технологически и функционально не связанных с товарами, работами, услугами, поставки, выполнение, оказание которых являются предметом торгов, запроса котировок, запроса предложений.</a:t>
            </a:r>
          </a:p>
          <a:p>
            <a:pPr marL="0" indent="0">
              <a:buNone/>
            </a:pPr>
            <a:endParaRPr lang="ru-RU" sz="7200" dirty="0"/>
          </a:p>
          <a:p>
            <a:pPr marL="0" indent="0">
              <a:buNone/>
            </a:pPr>
            <a:r>
              <a:rPr lang="ru-RU" sz="7200" dirty="0"/>
              <a:t>4. Нарушение правил, установленных настоящей статьей, </a:t>
            </a:r>
            <a:r>
              <a:rPr lang="ru-RU" sz="7200" u="sng" dirty="0"/>
              <a:t>является основанием для признания судом соответствующих торгов, запроса котировок, запроса предложений и заключенных по результатам таких торгов, запроса котировок, запроса предложений сделок недействительными</a:t>
            </a:r>
            <a:r>
              <a:rPr lang="ru-RU" sz="7200" dirty="0"/>
              <a:t>, в том числе по иску антимонопольного органа. Антимонопольный орган в соответствии с настоящей частью вправе обратиться в суд с иском о признании торгов, запроса котировок, запроса предложений и заключенных по результатам таких торгов, запроса котировок, запроса предложений сделок недействительными при условии, что проведение таких торгов, запроса котировок, запроса предложений является обязательным в соответствии с законодательством Российской Федерации.</a:t>
            </a:r>
          </a:p>
        </p:txBody>
      </p:sp>
    </p:spTree>
    <p:extLst>
      <p:ext uri="{BB962C8B-B14F-4D97-AF65-F5344CB8AC3E}">
        <p14:creationId xmlns:p14="http://schemas.microsoft.com/office/powerpoint/2010/main" val="1281327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7AB019-6777-68DB-CF7F-CA63ADDE239A}"/>
              </a:ext>
            </a:extLst>
          </p:cNvPr>
          <p:cNvSpPr>
            <a:spLocks noGrp="1"/>
          </p:cNvSpPr>
          <p:nvPr>
            <p:ph type="title" idx="4294967295"/>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6" name="Содержимое 5">
            <a:extLst>
              <a:ext uri="{FF2B5EF4-FFF2-40B4-BE49-F238E27FC236}">
                <a16:creationId xmlns:a16="http://schemas.microsoft.com/office/drawing/2014/main" id="{424B598B-CE73-135C-EDBA-7E7CBE2E4F26}"/>
              </a:ext>
            </a:extLst>
          </p:cNvPr>
          <p:cNvGraphicFramePr>
            <a:graphicFrameLocks noGrp="1"/>
          </p:cNvGraphicFramePr>
          <p:nvPr>
            <p:ph idx="4294967295"/>
          </p:nvPr>
        </p:nvGraphicFramePr>
        <p:xfrm>
          <a:off x="685800" y="2003540"/>
          <a:ext cx="10318459" cy="2655335"/>
        </p:xfrm>
        <a:graphic>
          <a:graphicData uri="http://schemas.openxmlformats.org/drawingml/2006/table">
            <a:tbl>
              <a:tblPr firstRow="1" bandRow="1">
                <a:tableStyleId>{5C22544A-7EE6-4342-B048-85BDC9FD1C3A}</a:tableStyleId>
              </a:tblPr>
              <a:tblGrid>
                <a:gridCol w="4173953">
                  <a:extLst>
                    <a:ext uri="{9D8B030D-6E8A-4147-A177-3AD203B41FA5}">
                      <a16:colId xmlns:a16="http://schemas.microsoft.com/office/drawing/2014/main" val="20000"/>
                    </a:ext>
                  </a:extLst>
                </a:gridCol>
                <a:gridCol w="2149694">
                  <a:extLst>
                    <a:ext uri="{9D8B030D-6E8A-4147-A177-3AD203B41FA5}">
                      <a16:colId xmlns:a16="http://schemas.microsoft.com/office/drawing/2014/main" val="20001"/>
                    </a:ext>
                  </a:extLst>
                </a:gridCol>
                <a:gridCol w="2060123">
                  <a:extLst>
                    <a:ext uri="{9D8B030D-6E8A-4147-A177-3AD203B41FA5}">
                      <a16:colId xmlns:a16="http://schemas.microsoft.com/office/drawing/2014/main" val="20002"/>
                    </a:ext>
                  </a:extLst>
                </a:gridCol>
                <a:gridCol w="1934689">
                  <a:extLst>
                    <a:ext uri="{9D8B030D-6E8A-4147-A177-3AD203B41FA5}">
                      <a16:colId xmlns:a16="http://schemas.microsoft.com/office/drawing/2014/main" val="20003"/>
                    </a:ext>
                  </a:extLst>
                </a:gridCol>
              </a:tblGrid>
              <a:tr h="857105">
                <a:tc>
                  <a:txBody>
                    <a:bodyPr/>
                    <a:lstStyle/>
                    <a:p>
                      <a:pPr algn="ctr"/>
                      <a:r>
                        <a:rPr lang="ru-RU" sz="1400" strike="noStrike" dirty="0">
                          <a:solidFill>
                            <a:schemeClr val="tx1"/>
                          </a:solidFill>
                        </a:rPr>
                        <a:t>ВИДЫ правонарушений</a:t>
                      </a:r>
                      <a:r>
                        <a:rPr lang="ru-RU" sz="1400" strike="noStrike" baseline="0" dirty="0">
                          <a:solidFill>
                            <a:schemeClr val="tx1"/>
                          </a:solidFill>
                        </a:rPr>
                        <a:t> </a:t>
                      </a:r>
                      <a:endParaRPr lang="ru-RU" sz="1400" strike="noStrike" dirty="0">
                        <a:solidFill>
                          <a:schemeClr val="tx1"/>
                        </a:solidFill>
                      </a:endParaRPr>
                    </a:p>
                  </a:txBody>
                  <a:tcPr marT="45712" marB="457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400" strike="noStrike" dirty="0">
                          <a:solidFill>
                            <a:schemeClr val="tx1"/>
                          </a:solidFill>
                        </a:rPr>
                        <a:t>Субъекты</a:t>
                      </a:r>
                      <a:r>
                        <a:rPr lang="ru-RU" sz="1400" strike="noStrike" baseline="0" dirty="0">
                          <a:solidFill>
                            <a:schemeClr val="tx1"/>
                          </a:solidFill>
                        </a:rPr>
                        <a:t> ответственности </a:t>
                      </a:r>
                      <a:endParaRPr lang="ru-RU" sz="1400" strike="noStrike" dirty="0">
                        <a:solidFill>
                          <a:schemeClr val="tx1"/>
                        </a:solidFill>
                      </a:endParaRPr>
                    </a:p>
                  </a:txBody>
                  <a:tcPr marT="45712" marB="457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400" strike="noStrike" dirty="0">
                          <a:solidFill>
                            <a:schemeClr val="tx1"/>
                          </a:solidFill>
                        </a:rPr>
                        <a:t>Размер штрафа, рублей</a:t>
                      </a:r>
                    </a:p>
                  </a:txBody>
                  <a:tcPr marT="45712" marB="457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ru-RU" sz="1400" strike="noStrike" dirty="0">
                          <a:solidFill>
                            <a:schemeClr val="tx1"/>
                          </a:solidFill>
                        </a:rPr>
                        <a:t>Основание </a:t>
                      </a:r>
                    </a:p>
                  </a:txBody>
                  <a:tcPr marT="45712" marB="457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798230">
                <a:tc>
                  <a:txBody>
                    <a:bodyPr/>
                    <a:lstStyle/>
                    <a:p>
                      <a:r>
                        <a:rPr lang="ru-RU" sz="1400" strike="noStrike" dirty="0"/>
                        <a:t>Неразмещение</a:t>
                      </a:r>
                      <a:r>
                        <a:rPr lang="ru-RU" sz="1400" strike="noStrike" baseline="0" dirty="0"/>
                        <a:t>  в ЕИС  информации и документов, размещение которых предусмотрено в соответствии с законодательством о КС</a:t>
                      </a:r>
                      <a:endParaRPr lang="ru-RU" sz="1400" b="1" strike="noStrike" dirty="0">
                        <a:solidFill>
                          <a:srgbClr val="FF0000"/>
                        </a:solidFill>
                      </a:endParaRPr>
                    </a:p>
                  </a:txBody>
                  <a:tcPr marT="45712" marB="45712">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dirty="0"/>
                        <a:t>Должностное лицо</a:t>
                      </a:r>
                      <a:r>
                        <a:rPr lang="ru-RU" sz="1400" strike="noStrike" baseline="0" dirty="0"/>
                        <a:t> заказчика, должностное лицо УО,  должностное лицо УУ, специализированная организация</a:t>
                      </a:r>
                      <a:endParaRPr lang="ru-RU" sz="1400" strike="noStrike" dirty="0"/>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baseline="0" dirty="0"/>
                        <a:t> 50 000 (для должностных лиц)</a:t>
                      </a:r>
                    </a:p>
                    <a:p>
                      <a:endParaRPr lang="ru-RU" sz="1400" strike="noStrike" baseline="0" dirty="0"/>
                    </a:p>
                    <a:p>
                      <a:r>
                        <a:rPr lang="ru-RU" sz="1400" strike="noStrike" baseline="0" dirty="0"/>
                        <a:t>500 000 (для юридических лиц)</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ru-RU" sz="1400" strike="noStrike" dirty="0"/>
                        <a:t>ч. 3  ст. 7.30 </a:t>
                      </a:r>
                      <a:r>
                        <a:rPr lang="ru-RU" sz="1400" strike="noStrike" dirty="0" err="1"/>
                        <a:t>КоАП</a:t>
                      </a:r>
                      <a:endParaRPr lang="ru-RU" sz="1400" strike="noStrike" dirty="0"/>
                    </a:p>
                  </a:txBody>
                  <a:tcPr marT="45712" marB="45712">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EE51E7AF-7B2B-14E0-B8C7-C35C39FFA350}"/>
              </a:ext>
            </a:extLst>
          </p:cNvPr>
          <p:cNvSpPr txBox="1"/>
          <p:nvPr/>
        </p:nvSpPr>
        <p:spPr>
          <a:xfrm>
            <a:off x="685800" y="1064214"/>
            <a:ext cx="107841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Статья 7.30. Нарушение порядка осуществления закупок товаров, работ, услуг для обеспечения государственных и муниципальных нужд</a:t>
            </a:r>
          </a:p>
        </p:txBody>
      </p:sp>
    </p:spTree>
    <p:extLst>
      <p:ext uri="{BB962C8B-B14F-4D97-AF65-F5344CB8AC3E}">
        <p14:creationId xmlns:p14="http://schemas.microsoft.com/office/powerpoint/2010/main" val="20707307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627BD5-2C1B-A04E-6787-C587E1499868}"/>
              </a:ext>
            </a:extLst>
          </p:cNvPr>
          <p:cNvSpPr>
            <a:spLocks noGrp="1"/>
          </p:cNvSpPr>
          <p:nvPr>
            <p:ph type="title"/>
          </p:nvPr>
        </p:nvSpPr>
        <p:spPr>
          <a:xfrm>
            <a:off x="838200" y="0"/>
            <a:ext cx="10515600" cy="984280"/>
          </a:xfrm>
        </p:spPr>
        <p:txBody>
          <a:bodyPr>
            <a:normAutofit/>
          </a:bodyPr>
          <a:lstStyle/>
          <a:p>
            <a:pPr algn="ctr"/>
            <a:r>
              <a:rPr lang="ru-RU" sz="2400" b="1" dirty="0">
                <a:solidFill>
                  <a:srgbClr val="FF0000"/>
                </a:solidFill>
              </a:rPr>
              <a:t>РЕШЕНИЕ Санкт-Петербургского УФАС по делу 44-3294/24 о нарушении законодательства о контрактной системе 28.08.2024 </a:t>
            </a:r>
          </a:p>
        </p:txBody>
      </p:sp>
      <p:sp>
        <p:nvSpPr>
          <p:cNvPr id="3" name="Объект 2">
            <a:extLst>
              <a:ext uri="{FF2B5EF4-FFF2-40B4-BE49-F238E27FC236}">
                <a16:creationId xmlns:a16="http://schemas.microsoft.com/office/drawing/2014/main" id="{82A6146C-2A86-3444-3014-9449DFCE480F}"/>
              </a:ext>
            </a:extLst>
          </p:cNvPr>
          <p:cNvSpPr>
            <a:spLocks noGrp="1"/>
          </p:cNvSpPr>
          <p:nvPr>
            <p:ph idx="1"/>
          </p:nvPr>
        </p:nvSpPr>
        <p:spPr>
          <a:xfrm>
            <a:off x="838200" y="870012"/>
            <a:ext cx="10515600" cy="5306951"/>
          </a:xfrm>
        </p:spPr>
        <p:txBody>
          <a:bodyPr>
            <a:normAutofit/>
          </a:bodyPr>
          <a:lstStyle/>
          <a:p>
            <a:r>
              <a:rPr lang="ru-RU" sz="1800" dirty="0"/>
              <a:t>Жалуется ИП  на действия Заказчика ФГКУ Невский Краснознаменный ордена Жукова спасательный центр МЧС России им. Ленсовета  при определении (подрядчика, исполнителя) путем электронного аукциона на поставку системы видеонаблюдения и охраны (извещение № 0372100049524000112).</a:t>
            </a:r>
          </a:p>
          <a:p>
            <a:r>
              <a:rPr lang="ru-RU" sz="1800" dirty="0"/>
              <a:t>В жалобе ИП указывает на неправомерные Заказчика, выразившиеся, по мнению Заявителя, в нарушении правил описания объекта закупки.</a:t>
            </a:r>
          </a:p>
          <a:p>
            <a:r>
              <a:rPr lang="ru-RU" sz="1800" dirty="0"/>
              <a:t>Анализ электронного документа «Приложение №1 к Техническому заданию.pdf» показал, что Заказчиком не опубликована проектная документация в полном объеме, что нарушает положения ч. 3 ст. 7 Закона о контрактной системе.</a:t>
            </a:r>
          </a:p>
          <a:p>
            <a:r>
              <a:rPr lang="ru-RU" sz="1800" dirty="0">
                <a:solidFill>
                  <a:srgbClr val="FF0000"/>
                </a:solidFill>
              </a:rPr>
              <a:t>Жалоба обоснована.</a:t>
            </a:r>
          </a:p>
          <a:p>
            <a:endParaRPr lang="ru-RU" dirty="0"/>
          </a:p>
        </p:txBody>
      </p:sp>
    </p:spTree>
    <p:extLst>
      <p:ext uri="{BB962C8B-B14F-4D97-AF65-F5344CB8AC3E}">
        <p14:creationId xmlns:p14="http://schemas.microsoft.com/office/powerpoint/2010/main" val="35661427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E3D293-F7BA-732B-0501-EA00F4F1EF22}"/>
              </a:ext>
            </a:extLst>
          </p:cNvPr>
          <p:cNvSpPr>
            <a:spLocks noGrp="1"/>
          </p:cNvSpPr>
          <p:nvPr>
            <p:ph type="title"/>
          </p:nvPr>
        </p:nvSpPr>
        <p:spPr>
          <a:xfrm>
            <a:off x="838200" y="122884"/>
            <a:ext cx="10515600" cy="969069"/>
          </a:xfrm>
        </p:spPr>
        <p:txBody>
          <a:bodyPr>
            <a:normAutofit fontScale="90000"/>
          </a:bodyPr>
          <a:lstStyle/>
          <a:p>
            <a:pPr algn="ctr"/>
            <a:r>
              <a:rPr lang="ru-RU" sz="2400" b="1" dirty="0">
                <a:solidFill>
                  <a:srgbClr val="FF0000"/>
                </a:solidFill>
              </a:rPr>
              <a:t>Постановление Управления Федеральной антимонопольной службы по Ярославской области N 076/04/7.30-170/2022 (1 из 2) – еще до отмены документации</a:t>
            </a:r>
          </a:p>
        </p:txBody>
      </p:sp>
      <p:sp>
        <p:nvSpPr>
          <p:cNvPr id="3" name="Объект 2">
            <a:extLst>
              <a:ext uri="{FF2B5EF4-FFF2-40B4-BE49-F238E27FC236}">
                <a16:creationId xmlns:a16="http://schemas.microsoft.com/office/drawing/2014/main" id="{A3C34BDE-2E0C-7935-7980-D16F837CEA17}"/>
              </a:ext>
            </a:extLst>
          </p:cNvPr>
          <p:cNvSpPr>
            <a:spLocks noGrp="1"/>
          </p:cNvSpPr>
          <p:nvPr>
            <p:ph idx="1"/>
          </p:nvPr>
        </p:nvSpPr>
        <p:spPr>
          <a:xfrm>
            <a:off x="275208" y="1180730"/>
            <a:ext cx="11078592" cy="5554386"/>
          </a:xfrm>
        </p:spPr>
        <p:txBody>
          <a:bodyPr>
            <a:noAutofit/>
          </a:bodyPr>
          <a:lstStyle/>
          <a:p>
            <a:r>
              <a:rPr lang="ru-RU" sz="1600" dirty="0"/>
              <a:t>Заместитель руководителя - начальник отдела контроля закупок Управления Федеральной антимонопольной службы по Ярославской области ...,</a:t>
            </a:r>
          </a:p>
          <a:p>
            <a:r>
              <a:rPr lang="ru-RU" sz="1600" dirty="0"/>
              <a:t>установил:</a:t>
            </a:r>
          </a:p>
          <a:p>
            <a:r>
              <a:rPr lang="ru-RU" sz="1600" dirty="0"/>
              <a:t>Объектом закупки является благоустройство дворовой территории по адресу: ул. Набережная, д. N 23 </a:t>
            </a:r>
            <a:r>
              <a:rPr lang="ru-RU" sz="1600" dirty="0" err="1"/>
              <a:t>р.п</a:t>
            </a:r>
            <a:r>
              <a:rPr lang="ru-RU" sz="1600" dirty="0"/>
              <a:t>. Красный Профинтерн, Некрасовского МР, Ярославской области.</a:t>
            </a:r>
          </a:p>
          <a:p>
            <a:r>
              <a:rPr lang="ru-RU" sz="1600" dirty="0"/>
              <a:t>Исходя из пункта 4 извещения N 0171300012721000133 подробное описание объекта закупки содержится в разделе 2 "Описание объекта закупки".</a:t>
            </a:r>
          </a:p>
          <a:p>
            <a:r>
              <a:rPr lang="ru-RU" sz="1600" dirty="0"/>
              <a:t>Вместе с тем, данный раздел отсутствует в прикрепленных к извещению N 0171300012721000133 файлах, соответственно, извещение и аукционная документация в нарушение пункта 2 статьи 42, пункта 1 части 1 статьи 64 Федерального закона от 05.04.2013 N 44-ФЗ не содержат описания объекта закупки (данное положение сохранено в пункте 1 части 2 статьи 42 действующей редакции данного Федерального закона).</a:t>
            </a:r>
          </a:p>
          <a:p>
            <a:r>
              <a:rPr lang="ru-RU" sz="1600" dirty="0"/>
              <a:t>Кроме того, изучив извещение N 0171300012721000133 и прикрепленные к нему файлы, Ярославским УФАС России установлено, что в единой информационной системе помимо описания объекта закупки </a:t>
            </a:r>
            <a:r>
              <a:rPr lang="ru-RU" sz="1600" b="1" dirty="0"/>
              <a:t>не размещены проект муниципального контракта, обоснование начальной (максимальной) цены контракта, требования к содержанию, составу заявки на участие в аукционе, инструкции по ее заполнению</a:t>
            </a:r>
            <a:r>
              <a:rPr lang="ru-RU" sz="1600" dirty="0"/>
              <a:t>, что является нарушением пунктов 1 и 2 части 1 статьи 64, части 4 статьи 64 Федерального закона от 05.04.2013 N 44-ФЗ (данные положения сохранены в пунктах 2, 3 и 5 части 2 статьи 42 действующей редакции данного Федерального закона).</a:t>
            </a:r>
          </a:p>
        </p:txBody>
      </p:sp>
    </p:spTree>
    <p:extLst>
      <p:ext uri="{BB962C8B-B14F-4D97-AF65-F5344CB8AC3E}">
        <p14:creationId xmlns:p14="http://schemas.microsoft.com/office/powerpoint/2010/main" val="455659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DD87-DDD6-2CD5-068B-2EE9F19223C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182FC8-6448-EB06-47FA-243B350BF153}"/>
              </a:ext>
            </a:extLst>
          </p:cNvPr>
          <p:cNvSpPr>
            <a:spLocks noGrp="1"/>
          </p:cNvSpPr>
          <p:nvPr>
            <p:ph type="title"/>
          </p:nvPr>
        </p:nvSpPr>
        <p:spPr>
          <a:xfrm>
            <a:off x="838200" y="122884"/>
            <a:ext cx="10515600" cy="969069"/>
          </a:xfrm>
        </p:spPr>
        <p:txBody>
          <a:bodyPr>
            <a:normAutofit/>
          </a:bodyPr>
          <a:lstStyle/>
          <a:p>
            <a:pPr algn="ctr"/>
            <a:r>
              <a:rPr lang="ru-RU" sz="2400" b="1" dirty="0">
                <a:solidFill>
                  <a:srgbClr val="FF0000"/>
                </a:solidFill>
              </a:rPr>
              <a:t>Постановление Управления Федеральной антимонопольной службы по Ярославской области N 076/04/7.30-170/2022 (2 из 2)</a:t>
            </a:r>
          </a:p>
        </p:txBody>
      </p:sp>
      <p:sp>
        <p:nvSpPr>
          <p:cNvPr id="3" name="Объект 2">
            <a:extLst>
              <a:ext uri="{FF2B5EF4-FFF2-40B4-BE49-F238E27FC236}">
                <a16:creationId xmlns:a16="http://schemas.microsoft.com/office/drawing/2014/main" id="{1A0BF830-89C5-C5DE-5D91-3368A716A536}"/>
              </a:ext>
            </a:extLst>
          </p:cNvPr>
          <p:cNvSpPr>
            <a:spLocks noGrp="1"/>
          </p:cNvSpPr>
          <p:nvPr>
            <p:ph idx="1"/>
          </p:nvPr>
        </p:nvSpPr>
        <p:spPr>
          <a:xfrm>
            <a:off x="275208" y="1180730"/>
            <a:ext cx="11078592" cy="5554386"/>
          </a:xfrm>
        </p:spPr>
        <p:txBody>
          <a:bodyPr>
            <a:noAutofit/>
          </a:bodyPr>
          <a:lstStyle/>
          <a:p>
            <a:r>
              <a:rPr lang="ru-RU" sz="1600" dirty="0"/>
              <a:t>Вместе с тем, как указывает уполномоченный орган в своих письменных пояснениях при размещении в единой информационной системе информации и документов по закупке N 0171300012721000133 была допущена техническая ошибка вместо файла, содержащего аукционную документацию (в составе которой содержались описание объекта закупки; проект муниципального контракта; обоснование начальной (максимальной) цены контракта; требования к содержанию, составу заявки на участие в аукционе, инструкция по ее заполнению), был повторно прикреплен файл с извещением.</a:t>
            </a:r>
          </a:p>
          <a:p>
            <a:r>
              <a:rPr lang="ru-RU" sz="1600" dirty="0"/>
              <a:t>Учитывая вышеизложенное, нарушения, выразившиеся в неразмещении уполномоченным органом в единой информационной системе информации и документов, подлежащих размещению в соответствии с законодательством о контрактной системе (описание объекта закупки; проект муниципального контракта; обоснование начальной (максимальной) цены контракта; требования к содержанию, составу заявки на участие в аукционе, инструкция по ее заполнению), содержат в себе признаки состава административного правонарушения, предусмотренного частью 3 статьи 7.30 Кодекса Российской Федерации об административных правонарушениях.</a:t>
            </a:r>
          </a:p>
          <a:p>
            <a:r>
              <a:rPr lang="ru-RU" sz="1600" dirty="0"/>
              <a:t>Нарушение ... требований Федерального закона от 05.04.2013 N 44-ФЗ противоречит базовым принципам обеспечения гласности и прозрачности закупок, предотвращения коррупции и других злоупотреблений в сфере таких закупок, закрепленных в части 1 статьи 1 Федерального закона от 05.04.2013 N 44-ФЗ.</a:t>
            </a:r>
          </a:p>
          <a:p>
            <a:r>
              <a:rPr lang="ru-RU" sz="1600" dirty="0"/>
              <a:t>ПОСТАНОВИЛ:</a:t>
            </a:r>
          </a:p>
          <a:p>
            <a:r>
              <a:rPr lang="ru-RU" sz="1600" dirty="0"/>
              <a:t>привлечь должностное лицо заказчика - Главу администрации Некрасовского муниципального района Ярославской области ..., за совершение административного правонарушения, предусмотренного частью 3 статьи 7.30 КоАП РФ, выразившегося в неразмещении в единой информационной системе по закупке N 0171300012721000133 информации и документов, подлежащих размещению в соответствии с законодательством о контрактной системе (описание объекта закупки; проект муниципального контракта; обоснование начальной (максимальной) цены контракта; требования к содержанию, составу заявки на участие в аукционе, инструкция по ее заполнению), к административной ответственности в виде административного </a:t>
            </a:r>
            <a:r>
              <a:rPr lang="ru-RU" sz="1600" b="1" dirty="0">
                <a:solidFill>
                  <a:srgbClr val="FF0000"/>
                </a:solidFill>
              </a:rPr>
              <a:t>штрафа в размере 25 000 (двадцати пяти тысяч) рублей.</a:t>
            </a:r>
          </a:p>
        </p:txBody>
      </p:sp>
    </p:spTree>
    <p:extLst>
      <p:ext uri="{BB962C8B-B14F-4D97-AF65-F5344CB8AC3E}">
        <p14:creationId xmlns:p14="http://schemas.microsoft.com/office/powerpoint/2010/main" val="1904553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DCC268CD-FC90-986F-5609-8E027D285908}"/>
              </a:ext>
            </a:extLst>
          </p:cNvPr>
          <p:cNvGraphicFramePr>
            <a:graphicFrameLocks noGrp="1"/>
          </p:cNvGraphicFramePr>
          <p:nvPr>
            <p:ph idx="1"/>
          </p:nvPr>
        </p:nvGraphicFramePr>
        <p:xfrm>
          <a:off x="678399" y="121112"/>
          <a:ext cx="11013491" cy="741680"/>
        </p:xfrm>
        <a:graphic>
          <a:graphicData uri="http://schemas.openxmlformats.org/drawingml/2006/table">
            <a:tbl>
              <a:tblPr firstRow="1" bandRow="1">
                <a:tableStyleId>{E8B1032C-EA38-4F05-BA0D-38AFFFC7BED3}</a:tableStyleId>
              </a:tblPr>
              <a:tblGrid>
                <a:gridCol w="11013491">
                  <a:extLst>
                    <a:ext uri="{9D8B030D-6E8A-4147-A177-3AD203B41FA5}">
                      <a16:colId xmlns:a16="http://schemas.microsoft.com/office/drawing/2014/main" val="933104365"/>
                    </a:ext>
                  </a:extLst>
                </a:gridCol>
              </a:tblGrid>
              <a:tr h="370840">
                <a:tc>
                  <a:txBody>
                    <a:bodyPr/>
                    <a:lstStyle/>
                    <a:p>
                      <a:pPr algn="ctr"/>
                      <a:r>
                        <a:rPr lang="ru-RU" dirty="0"/>
                        <a:t>Ошибка заказчика</a:t>
                      </a:r>
                    </a:p>
                  </a:txBody>
                  <a:tcPr/>
                </a:tc>
                <a:extLst>
                  <a:ext uri="{0D108BD9-81ED-4DB2-BD59-A6C34878D82A}">
                    <a16:rowId xmlns:a16="http://schemas.microsoft.com/office/drawing/2014/main" val="2839824838"/>
                  </a:ext>
                </a:extLst>
              </a:tr>
              <a:tr h="370840">
                <a:tc>
                  <a:txBody>
                    <a:bodyPr/>
                    <a:lstStyle/>
                    <a:p>
                      <a:pPr algn="ctr"/>
                      <a:r>
                        <a:rPr lang="ru-RU" sz="1800" dirty="0"/>
                        <a:t>В форме извещения не указать о применении национального режима (616 ПП)</a:t>
                      </a:r>
                    </a:p>
                  </a:txBody>
                  <a:tcPr/>
                </a:tc>
                <a:extLst>
                  <a:ext uri="{0D108BD9-81ED-4DB2-BD59-A6C34878D82A}">
                    <a16:rowId xmlns:a16="http://schemas.microsoft.com/office/drawing/2014/main" val="785916668"/>
                  </a:ext>
                </a:extLst>
              </a:tr>
            </a:tbl>
          </a:graphicData>
        </a:graphic>
      </p:graphicFrame>
      <p:graphicFrame>
        <p:nvGraphicFramePr>
          <p:cNvPr id="5" name="Таблица 4">
            <a:extLst>
              <a:ext uri="{FF2B5EF4-FFF2-40B4-BE49-F238E27FC236}">
                <a16:creationId xmlns:a16="http://schemas.microsoft.com/office/drawing/2014/main" id="{56B4545A-B04D-C2D7-06B4-DF36CEF344B7}"/>
              </a:ext>
            </a:extLst>
          </p:cNvPr>
          <p:cNvGraphicFramePr>
            <a:graphicFrameLocks noGrp="1"/>
          </p:cNvGraphicFramePr>
          <p:nvPr>
            <p:extLst>
              <p:ext uri="{D42A27DB-BD31-4B8C-83A1-F6EECF244321}">
                <p14:modId xmlns:p14="http://schemas.microsoft.com/office/powerpoint/2010/main" val="2914967803"/>
              </p:ext>
            </p:extLst>
          </p:nvPr>
        </p:nvGraphicFramePr>
        <p:xfrm>
          <a:off x="134645" y="1270081"/>
          <a:ext cx="11922710" cy="4572000"/>
        </p:xfrm>
        <a:graphic>
          <a:graphicData uri="http://schemas.openxmlformats.org/drawingml/2006/table">
            <a:tbl>
              <a:tblPr firstRow="1" bandRow="1">
                <a:tableStyleId>{93296810-A885-4BE3-A3E7-6D5BEEA58F35}</a:tableStyleId>
              </a:tblPr>
              <a:tblGrid>
                <a:gridCol w="8450062">
                  <a:extLst>
                    <a:ext uri="{9D8B030D-6E8A-4147-A177-3AD203B41FA5}">
                      <a16:colId xmlns:a16="http://schemas.microsoft.com/office/drawing/2014/main" val="2829705442"/>
                    </a:ext>
                  </a:extLst>
                </a:gridCol>
                <a:gridCol w="3472648">
                  <a:extLst>
                    <a:ext uri="{9D8B030D-6E8A-4147-A177-3AD203B41FA5}">
                      <a16:colId xmlns:a16="http://schemas.microsoft.com/office/drawing/2014/main" val="1808511047"/>
                    </a:ext>
                  </a:extLst>
                </a:gridCol>
              </a:tblGrid>
              <a:tr h="370840">
                <a:tc>
                  <a:txBody>
                    <a:bodyPr/>
                    <a:lstStyle/>
                    <a:p>
                      <a:r>
                        <a:rPr lang="ru-RU" sz="1600" dirty="0"/>
                        <a:t>Постановление Арбитражного суда Северо-Западного округа от 9 апреля 2024 г. N Ф07-3622/24 по делу N А56-57332/2023</a:t>
                      </a:r>
                    </a:p>
                  </a:txBody>
                  <a:tcPr/>
                </a:tc>
                <a:tc>
                  <a:txBody>
                    <a:bodyPr/>
                    <a:lstStyle/>
                    <a:p>
                      <a:pPr algn="ctr"/>
                      <a:r>
                        <a:rPr lang="ru-RU" sz="1600" dirty="0"/>
                        <a:t>Фабула и резюме</a:t>
                      </a:r>
                    </a:p>
                  </a:txBody>
                  <a:tcPr/>
                </a:tc>
                <a:extLst>
                  <a:ext uri="{0D108BD9-81ED-4DB2-BD59-A6C34878D82A}">
                    <a16:rowId xmlns:a16="http://schemas.microsoft.com/office/drawing/2014/main" val="1218211828"/>
                  </a:ext>
                </a:extLst>
              </a:tr>
              <a:tr h="370840">
                <a:tc>
                  <a:txBody>
                    <a:bodyPr/>
                    <a:lstStyle/>
                    <a:p>
                      <a:pPr marL="285750" indent="-285750">
                        <a:buFont typeface="Arial" panose="020B0604020202020204" pitchFamily="34" charset="0"/>
                        <a:buChar char="•"/>
                      </a:pPr>
                      <a:r>
                        <a:rPr lang="ru-RU" sz="1600" dirty="0"/>
                        <a:t>Заказчик закупает  бумагу офисную.</a:t>
                      </a:r>
                      <a:endParaRPr lang="ru-RU" sz="1600" i="1" dirty="0"/>
                    </a:p>
                    <a:p>
                      <a:pPr marL="285750" indent="-285750">
                        <a:buFont typeface="Arial" panose="020B0604020202020204" pitchFamily="34" charset="0"/>
                        <a:buChar char="•"/>
                      </a:pPr>
                      <a:r>
                        <a:rPr lang="ru-RU" sz="1600" i="0" dirty="0"/>
                        <a:t>В извещении указано: Ограничения – Не установлены.</a:t>
                      </a:r>
                      <a:endParaRPr lang="ru-RU" sz="1600" i="1" dirty="0"/>
                    </a:p>
                    <a:p>
                      <a:pPr marL="285750" indent="-285750">
                        <a:buFont typeface="Arial" panose="020B0604020202020204" pitchFamily="34" charset="0"/>
                        <a:buChar char="•"/>
                      </a:pPr>
                      <a:r>
                        <a:rPr lang="ru-RU" sz="1600" dirty="0"/>
                        <a:t>Судами установлено, что пункт 8.2 Технического задания "Описание объекта закупки" содержит лишь указание на необходимость в соответствии с Постановлением N 616 представить для подтверждения соответствия закупки промышленных товаров выписку из реестра российской промышленной продукции или реестра евразийской промышленной продукции с указанием номеров реестровых записей соответствующих реестров.</a:t>
                      </a:r>
                    </a:p>
                    <a:p>
                      <a:pPr marL="285750" indent="-285750">
                        <a:buFont typeface="Arial" panose="020B0604020202020204" pitchFamily="34" charset="0"/>
                        <a:buChar char="•"/>
                      </a:pPr>
                      <a:r>
                        <a:rPr lang="ru-RU" sz="1600" dirty="0"/>
                        <a:t>Аналогичное требование содержится в пункте 3.1 Приложения N 4 к извещению об осуществлении закупки "Требование к содержанию, составу заявки на участие в закупке, инструкции по ее заполнению".</a:t>
                      </a:r>
                    </a:p>
                    <a:p>
                      <a:pPr marL="285750" indent="-285750">
                        <a:buFont typeface="Arial" panose="020B0604020202020204" pitchFamily="34" charset="0"/>
                        <a:buChar char="•"/>
                      </a:pPr>
                      <a:r>
                        <a:rPr lang="ru-RU" sz="1600" dirty="0"/>
                        <a:t>Как указали суды, содержащиеся в пункте 8.2 Технического задания и пункте 3.1 Приложения N 4 к извещению об осуществлении закупки </a:t>
                      </a:r>
                      <a:r>
                        <a:rPr lang="ru-RU" sz="1600" b="1" dirty="0"/>
                        <a:t>требования к закупаемым товарам изложены таким образом, что не предполагают однозначного толкования, как устанавливающие запрет на поставку товаров, происходящих из иностранных государств, что могло ввести в заблуждение добросовестных участников закупки.</a:t>
                      </a:r>
                    </a:p>
                  </a:txBody>
                  <a:tcPr/>
                </a:tc>
                <a:tc>
                  <a:txBody>
                    <a:bodyPr/>
                    <a:lstStyle/>
                    <a:p>
                      <a:pPr marL="285750" indent="-285750">
                        <a:buFont typeface="Arial" panose="020B0604020202020204" pitchFamily="34" charset="0"/>
                        <a:buChar char="•"/>
                      </a:pPr>
                      <a:r>
                        <a:rPr lang="ru-RU" sz="1600" dirty="0"/>
                        <a:t>Судится Заказчик с Санкт-Петербургским УФАС о признании недействительным решения, на основании которого выдано предписание об отмене протоколов, внесения изменений в извещение о проведении аукциона, продления срока окончания подачи заявок на участие в аукционе, завершения процедуры закупки в соответствии с законодательством.</a:t>
                      </a:r>
                    </a:p>
                    <a:p>
                      <a:pPr marL="285750" indent="-285750">
                        <a:buFont typeface="Arial" panose="020B0604020202020204" pitchFamily="34" charset="0"/>
                        <a:buChar char="•"/>
                      </a:pPr>
                      <a:endParaRPr lang="ru-RU" sz="1600" dirty="0"/>
                    </a:p>
                    <a:p>
                      <a:pPr marL="285750" indent="-285750">
                        <a:buFont typeface="Arial" panose="020B0604020202020204" pitchFamily="34" charset="0"/>
                        <a:buChar char="•"/>
                      </a:pPr>
                      <a:r>
                        <a:rPr lang="ru-RU" sz="1600" dirty="0"/>
                        <a:t>Кассационную жалобу Заказчика оставить без удовлетворения.</a:t>
                      </a:r>
                    </a:p>
                  </a:txBody>
                  <a:tcPr/>
                </a:tc>
                <a:extLst>
                  <a:ext uri="{0D108BD9-81ED-4DB2-BD59-A6C34878D82A}">
                    <a16:rowId xmlns:a16="http://schemas.microsoft.com/office/drawing/2014/main" val="1085605016"/>
                  </a:ext>
                </a:extLst>
              </a:tr>
            </a:tbl>
          </a:graphicData>
        </a:graphic>
      </p:graphicFrame>
    </p:spTree>
    <p:extLst>
      <p:ext uri="{BB962C8B-B14F-4D97-AF65-F5344CB8AC3E}">
        <p14:creationId xmlns:p14="http://schemas.microsoft.com/office/powerpoint/2010/main" val="29002750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9FBA65-2053-D4E9-0252-EEFBC03524F0}"/>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5634" name="Group 34">
            <a:extLst>
              <a:ext uri="{FF2B5EF4-FFF2-40B4-BE49-F238E27FC236}">
                <a16:creationId xmlns:a16="http://schemas.microsoft.com/office/drawing/2014/main" id="{D572DB46-C8AD-2AB8-D7D6-2A343365AA04}"/>
              </a:ext>
            </a:extLst>
          </p:cNvPr>
          <p:cNvGraphicFramePr>
            <a:graphicFrameLocks noGrp="1"/>
          </p:cNvGraphicFramePr>
          <p:nvPr>
            <p:ph idx="1"/>
          </p:nvPr>
        </p:nvGraphicFramePr>
        <p:xfrm>
          <a:off x="339884" y="1605448"/>
          <a:ext cx="11434194" cy="4754860"/>
        </p:xfrm>
        <a:graphic>
          <a:graphicData uri="http://schemas.openxmlformats.org/drawingml/2006/table">
            <a:tbl>
              <a:tblPr/>
              <a:tblGrid>
                <a:gridCol w="6526635">
                  <a:extLst>
                    <a:ext uri="{9D8B030D-6E8A-4147-A177-3AD203B41FA5}">
                      <a16:colId xmlns:a16="http://schemas.microsoft.com/office/drawing/2014/main" val="20000"/>
                    </a:ext>
                  </a:extLst>
                </a:gridCol>
                <a:gridCol w="1954634">
                  <a:extLst>
                    <a:ext uri="{9D8B030D-6E8A-4147-A177-3AD203B41FA5}">
                      <a16:colId xmlns:a16="http://schemas.microsoft.com/office/drawing/2014/main" val="20001"/>
                    </a:ext>
                  </a:extLst>
                </a:gridCol>
                <a:gridCol w="1622434">
                  <a:extLst>
                    <a:ext uri="{9D8B030D-6E8A-4147-A177-3AD203B41FA5}">
                      <a16:colId xmlns:a16="http://schemas.microsoft.com/office/drawing/2014/main" val="20002"/>
                    </a:ext>
                  </a:extLst>
                </a:gridCol>
                <a:gridCol w="1330491">
                  <a:extLst>
                    <a:ext uri="{9D8B030D-6E8A-4147-A177-3AD203B41FA5}">
                      <a16:colId xmlns:a16="http://schemas.microsoft.com/office/drawing/2014/main" val="20003"/>
                    </a:ext>
                  </a:extLst>
                </a:gridCol>
              </a:tblGrid>
              <a:tr h="535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ВИДЫ правонарушений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Субъекты ответственности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Размер штрафа, рублей</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Основание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8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Отклонение заявки на участие в конкурсе, отказ в допуске к участию в аукционе, признание заявки на участие в закупке товара, работы или услуги не соответствующей требованиям конкурсной документации, документации об аукционе, отстранение участника закупки от участия в конкурсе, аукционе (далее в настоящей части - отказ в допуске к участию в закупке) по основаниям, не предусмотренным законодательством Российской Федерации о контрактной системе в сфере закупок, признание заявки на участие в конкурсе надлежащей, соответствующей требованиям конкурсной документации, признание заявки на участие в аукционе надлежащей, соответствующей требованиям документации об аукционе, в случае, если участнику, подавшему такую заявку, должно быть отказано в допуске к участию в закупке в соответствии с требованиями законодательства Российской Федерации о контрактной системе в сфере закупок, или нарушение порядка вскрытия конвертов с заявками на участие в конкурсе, закрытом аукционе и (или) открытия доступа к таким заявкам, поданным в форме электронных документов, нарушение порядка рассмотрения и оценки таких заявок, окончательных предложений участников закупки, установленного конкурсной документацией</a:t>
                      </a: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Должностные лица</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1 % НМЦК,</a:t>
                      </a:r>
                      <a:br>
                        <a:rPr kumimoji="0" lang="ru-RU" sz="1600" b="0" i="0" u="none" strike="noStrike" cap="none" normalizeH="0" baseline="0" dirty="0">
                          <a:ln>
                            <a:noFill/>
                          </a:ln>
                          <a:solidFill>
                            <a:srgbClr val="000000"/>
                          </a:solidFill>
                          <a:effectLst/>
                          <a:latin typeface="Arial" pitchFamily="34" charset="0"/>
                          <a:ea typeface="ＭＳ Ｐゴシック" pitchFamily="34" charset="-128"/>
                        </a:rPr>
                      </a:br>
                      <a:r>
                        <a:rPr kumimoji="0" lang="ru-RU" sz="1600" b="0" i="0" u="none" strike="noStrike" cap="none" normalizeH="0" baseline="0" dirty="0">
                          <a:ln>
                            <a:noFill/>
                          </a:ln>
                          <a:solidFill>
                            <a:srgbClr val="000000"/>
                          </a:solidFill>
                          <a:effectLst/>
                          <a:latin typeface="Arial" pitchFamily="34" charset="0"/>
                          <a:ea typeface="ＭＳ Ｐゴシック" pitchFamily="34" charset="-128"/>
                        </a:rPr>
                        <a:t>но не менее </a:t>
                      </a:r>
                      <a:br>
                        <a:rPr kumimoji="0" lang="ru-RU" sz="1600" b="0" i="0" u="none" strike="noStrike" cap="none" normalizeH="0" baseline="0" dirty="0">
                          <a:ln>
                            <a:noFill/>
                          </a:ln>
                          <a:solidFill>
                            <a:srgbClr val="000000"/>
                          </a:solidFill>
                          <a:effectLst/>
                          <a:latin typeface="Arial" pitchFamily="34" charset="0"/>
                          <a:ea typeface="ＭＳ Ｐゴシック" pitchFamily="34" charset="-128"/>
                        </a:rPr>
                      </a:br>
                      <a:r>
                        <a:rPr kumimoji="0" lang="ru-RU" sz="1600" b="0" i="0" u="none" strike="noStrike" cap="none" normalizeH="0" baseline="0" dirty="0">
                          <a:ln>
                            <a:noFill/>
                          </a:ln>
                          <a:solidFill>
                            <a:srgbClr val="000000"/>
                          </a:solidFill>
                          <a:effectLst/>
                          <a:latin typeface="Arial" pitchFamily="34" charset="0"/>
                          <a:ea typeface="ＭＳ Ｐゴシック" pitchFamily="34" charset="-128"/>
                        </a:rPr>
                        <a:t>5 000 рублей и не более </a:t>
                      </a:r>
                      <a:br>
                        <a:rPr kumimoji="0" lang="ru-RU" sz="1600" b="0" i="0" u="none" strike="noStrike" cap="none" normalizeH="0" baseline="0" dirty="0">
                          <a:ln>
                            <a:noFill/>
                          </a:ln>
                          <a:solidFill>
                            <a:srgbClr val="000000"/>
                          </a:solidFill>
                          <a:effectLst/>
                          <a:latin typeface="Arial" pitchFamily="34" charset="0"/>
                          <a:ea typeface="ＭＳ Ｐゴシック" pitchFamily="34" charset="-128"/>
                        </a:rPr>
                      </a:br>
                      <a:r>
                        <a:rPr kumimoji="0" lang="ru-RU" sz="1600" b="0" i="0" u="none" strike="noStrike" cap="none" normalizeH="0" baseline="0" dirty="0">
                          <a:ln>
                            <a:noFill/>
                          </a:ln>
                          <a:solidFill>
                            <a:srgbClr val="000000"/>
                          </a:solidFill>
                          <a:effectLst/>
                          <a:latin typeface="Arial" pitchFamily="34" charset="0"/>
                          <a:ea typeface="ＭＳ Ｐゴシック" pitchFamily="34" charset="-128"/>
                        </a:rPr>
                        <a:t>30 000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ч. 2 ст. 7.30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F0394E1C-F962-5C4A-AC37-80BADDB07B7C}"/>
              </a:ext>
            </a:extLst>
          </p:cNvPr>
          <p:cNvSpPr txBox="1"/>
          <p:nvPr/>
        </p:nvSpPr>
        <p:spPr>
          <a:xfrm>
            <a:off x="378902" y="959117"/>
            <a:ext cx="1169683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kern="1200" cap="none" spc="0" normalizeH="0" baseline="0" noProof="0" dirty="0">
                <a:ln>
                  <a:noFill/>
                </a:ln>
                <a:solidFill>
                  <a:srgbClr val="000000"/>
                </a:solidFill>
                <a:effectLst/>
                <a:uLnTx/>
                <a:uFillTx/>
                <a:latin typeface="Arial"/>
                <a:ea typeface="+mn-ea"/>
                <a:cs typeface="+mn-cs"/>
              </a:rPr>
              <a:t>Статья 7.30. Нарушение порядка осуществления закупок товаров, работ, услуг для обеспечения государственных и муниципальных нужд</a:t>
            </a:r>
          </a:p>
        </p:txBody>
      </p:sp>
    </p:spTree>
    <p:extLst>
      <p:ext uri="{BB962C8B-B14F-4D97-AF65-F5344CB8AC3E}">
        <p14:creationId xmlns:p14="http://schemas.microsoft.com/office/powerpoint/2010/main" val="1155367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B2EF2D-6736-1B02-4EA7-5829785A0F49}"/>
              </a:ext>
            </a:extLst>
          </p:cNvPr>
          <p:cNvSpPr>
            <a:spLocks noGrp="1"/>
          </p:cNvSpPr>
          <p:nvPr>
            <p:ph type="title"/>
          </p:nvPr>
        </p:nvSpPr>
        <p:spPr>
          <a:xfrm>
            <a:off x="215153" y="221690"/>
            <a:ext cx="11761694" cy="315912"/>
          </a:xfrm>
        </p:spPr>
        <p:txBody>
          <a:bodyPr>
            <a:normAutofit fontScale="90000"/>
          </a:bodyPr>
          <a:lstStyle/>
          <a:p>
            <a:pPr algn="ctr"/>
            <a:r>
              <a:rPr lang="ru-RU" dirty="0"/>
              <a:t> </a:t>
            </a:r>
            <a:br>
              <a:rPr lang="ru-RU" dirty="0"/>
            </a:br>
            <a:br>
              <a:rPr lang="ru-RU" dirty="0"/>
            </a:br>
            <a:br>
              <a:rPr lang="ru-RU" dirty="0"/>
            </a:br>
            <a:r>
              <a:rPr lang="ru-RU" sz="2700" dirty="0">
                <a:solidFill>
                  <a:srgbClr val="FF0000"/>
                </a:solidFill>
              </a:rPr>
              <a:t>РЕШЕНИЕ Свердловского УФАС по жалобе № 066/06/99-830/2024 от  13.03.2024 г. (1 из 2)</a:t>
            </a:r>
            <a:br>
              <a:rPr lang="ru-RU" sz="2700" dirty="0">
                <a:solidFill>
                  <a:srgbClr val="FF0000"/>
                </a:solidFill>
              </a:rPr>
            </a:br>
            <a:br>
              <a:rPr lang="ru-RU" sz="2700" dirty="0">
                <a:solidFill>
                  <a:srgbClr val="FF0000"/>
                </a:solidFill>
                <a:highlight>
                  <a:srgbClr val="FFFF00"/>
                </a:highlight>
              </a:rPr>
            </a:br>
            <a:br>
              <a:rPr lang="ru-RU" sz="2700" dirty="0"/>
            </a:br>
            <a:br>
              <a:rPr lang="ru-RU" dirty="0"/>
            </a:br>
            <a:endParaRPr lang="ru-RU" dirty="0"/>
          </a:p>
        </p:txBody>
      </p:sp>
      <p:sp>
        <p:nvSpPr>
          <p:cNvPr id="3" name="Объект 2">
            <a:extLst>
              <a:ext uri="{FF2B5EF4-FFF2-40B4-BE49-F238E27FC236}">
                <a16:creationId xmlns:a16="http://schemas.microsoft.com/office/drawing/2014/main" id="{15E715CD-26E2-077C-9E64-C377E8E3736E}"/>
              </a:ext>
            </a:extLst>
          </p:cNvPr>
          <p:cNvSpPr>
            <a:spLocks noGrp="1"/>
          </p:cNvSpPr>
          <p:nvPr>
            <p:ph idx="1"/>
          </p:nvPr>
        </p:nvSpPr>
        <p:spPr>
          <a:xfrm>
            <a:off x="739588" y="914400"/>
            <a:ext cx="10515600" cy="5721910"/>
          </a:xfrm>
        </p:spPr>
        <p:txBody>
          <a:bodyPr>
            <a:normAutofit fontScale="92500"/>
          </a:bodyPr>
          <a:lstStyle/>
          <a:p>
            <a:r>
              <a:rPr lang="ru-RU" sz="1600" dirty="0"/>
              <a:t>Жалуется ИП Лаппа Е.Г. о нарушении закупочной комиссией ФКУ «Исправительная колония № 6 Главного управления Федеральной службы исполнения наказаний по Свердловской области» при осуществлении закупки путем проведения электронного аукциона на полиграфическую продукцию в ассортименте (извещение № 0362100021424000026).</a:t>
            </a:r>
          </a:p>
          <a:p>
            <a:r>
              <a:rPr lang="ru-RU" sz="1600" dirty="0"/>
              <a:t>В своей жалобе заявитель указал, что заявка ИП неправомерно, по его мнению, была отклонена закупочной комиссией от участия в данной закупочной процедуре по причине несоответствия требованиям, установленным извещением электронного аукциона. Заявитель в своей жалобе указал, что при подаче заявки на участие в закупке ИП Лаппа Екатерина Геннадьевна указала характеристики товаров, предлагаемых к поставке в соответствии с структурированной формой Описания объекта закупки, ввиду чего, отклонение заявки участника закупки является необоснованным.</a:t>
            </a:r>
          </a:p>
          <a:p>
            <a:r>
              <a:rPr lang="ru-RU" sz="1600" dirty="0"/>
              <a:t>Для целей проведения указанной закупочной процедуры Заказчиком определены следующие коды позиций КТРУ:</a:t>
            </a:r>
          </a:p>
          <a:p>
            <a:r>
              <a:rPr lang="ru-RU" sz="1600" dirty="0"/>
              <a:t>- 32.99.53.190-00000014 «Стенд информационный».</a:t>
            </a:r>
          </a:p>
          <a:p>
            <a:r>
              <a:rPr lang="ru-RU" sz="1600" dirty="0"/>
              <a:t>Структурированная форма извещения содержит характеристики товара, работы, услуги в соответствии с выбранной позицией КТРУ.</a:t>
            </a:r>
          </a:p>
          <a:p>
            <a:r>
              <a:rPr lang="ru-RU" sz="1600" u="sng" dirty="0"/>
              <a:t>Кроме того, извещение электронного аукциона содержит документ «Описание объекта», в котором указаны уточненные (конкретные показатели) и дополнительные характеристики к закупаемому товару, которые отсутствуют в описании объекта закупки структурированной формы извещения.</a:t>
            </a:r>
          </a:p>
          <a:p>
            <a:r>
              <a:rPr lang="ru-RU" sz="1600" dirty="0"/>
              <a:t>Комиссия, изучив представленную на рассмотрение жалобы заявку, установила, что заявка участника закупки с идентификационным номером № 115973727 (ИП) была заполнена в структурированном виде в форме цифрового документа. Такая заявка с помощью функционала электронной торговой площадки была направлена Заказчику и содержала функциональные, технические и качественные характеристики объекта закупки, полностью соответствующие описанию объекта закупки структурированной формы извещения. </a:t>
            </a:r>
            <a:r>
              <a:rPr lang="ru-RU" sz="1600" dirty="0">
                <a:solidFill>
                  <a:srgbClr val="FF0000"/>
                </a:solidFill>
              </a:rPr>
              <a:t>В этой части жалоба обоснована.</a:t>
            </a:r>
          </a:p>
          <a:p>
            <a:r>
              <a:rPr lang="ru-RU" sz="1600" dirty="0">
                <a:solidFill>
                  <a:srgbClr val="FF0000"/>
                </a:solidFill>
              </a:rPr>
              <a:t>В данных действиях закупочной комиссии содержатся признаки события административного правонарушения, предусмотренного ч. 2 ст. 7.30 КоАП РФ.</a:t>
            </a:r>
          </a:p>
        </p:txBody>
      </p:sp>
    </p:spTree>
    <p:extLst>
      <p:ext uri="{BB962C8B-B14F-4D97-AF65-F5344CB8AC3E}">
        <p14:creationId xmlns:p14="http://schemas.microsoft.com/office/powerpoint/2010/main" val="23286429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B2EF2D-6736-1B02-4EA7-5829785A0F49}"/>
              </a:ext>
            </a:extLst>
          </p:cNvPr>
          <p:cNvSpPr>
            <a:spLocks noGrp="1"/>
          </p:cNvSpPr>
          <p:nvPr>
            <p:ph type="title"/>
          </p:nvPr>
        </p:nvSpPr>
        <p:spPr>
          <a:xfrm>
            <a:off x="215153" y="221690"/>
            <a:ext cx="11761694" cy="315912"/>
          </a:xfrm>
        </p:spPr>
        <p:txBody>
          <a:bodyPr>
            <a:normAutofit fontScale="90000"/>
          </a:bodyPr>
          <a:lstStyle/>
          <a:p>
            <a:pPr algn="ctr"/>
            <a:r>
              <a:rPr lang="ru-RU" dirty="0"/>
              <a:t> </a:t>
            </a:r>
            <a:br>
              <a:rPr lang="ru-RU" dirty="0"/>
            </a:br>
            <a:br>
              <a:rPr lang="ru-RU" dirty="0"/>
            </a:br>
            <a:br>
              <a:rPr lang="ru-RU" dirty="0"/>
            </a:br>
            <a:r>
              <a:rPr lang="ru-RU" sz="2700" dirty="0">
                <a:solidFill>
                  <a:srgbClr val="FF0000"/>
                </a:solidFill>
              </a:rPr>
              <a:t>РЕШЕНИЕ Свердловского УФАС по жалобе № 066/06/99-830/2024 от  13.03.2024 г. (2 из 2)</a:t>
            </a:r>
            <a:br>
              <a:rPr lang="ru-RU" sz="2700" dirty="0">
                <a:solidFill>
                  <a:srgbClr val="FF0000"/>
                </a:solidFill>
              </a:rPr>
            </a:br>
            <a:br>
              <a:rPr lang="ru-RU" sz="2700" dirty="0">
                <a:solidFill>
                  <a:srgbClr val="FF0000"/>
                </a:solidFill>
              </a:rPr>
            </a:br>
            <a:br>
              <a:rPr lang="ru-RU" sz="2700" dirty="0"/>
            </a:br>
            <a:br>
              <a:rPr lang="ru-RU" dirty="0"/>
            </a:br>
            <a:endParaRPr lang="ru-RU" dirty="0"/>
          </a:p>
        </p:txBody>
      </p:sp>
      <p:sp>
        <p:nvSpPr>
          <p:cNvPr id="3" name="Объект 2">
            <a:extLst>
              <a:ext uri="{FF2B5EF4-FFF2-40B4-BE49-F238E27FC236}">
                <a16:creationId xmlns:a16="http://schemas.microsoft.com/office/drawing/2014/main" id="{15E715CD-26E2-077C-9E64-C377E8E3736E}"/>
              </a:ext>
            </a:extLst>
          </p:cNvPr>
          <p:cNvSpPr>
            <a:spLocks noGrp="1"/>
          </p:cNvSpPr>
          <p:nvPr>
            <p:ph idx="1"/>
          </p:nvPr>
        </p:nvSpPr>
        <p:spPr>
          <a:xfrm>
            <a:off x="739588" y="681318"/>
            <a:ext cx="10515600" cy="5710798"/>
          </a:xfrm>
        </p:spPr>
        <p:txBody>
          <a:bodyPr>
            <a:normAutofit/>
          </a:bodyPr>
          <a:lstStyle/>
          <a:p>
            <a:r>
              <a:rPr lang="ru-RU" sz="1600" dirty="0"/>
              <a:t>Кроме того, в ходе проведения внеплановой проверки Комиссией установлено следующее.</a:t>
            </a:r>
          </a:p>
          <a:p>
            <a:r>
              <a:rPr lang="ru-RU" sz="1600" dirty="0"/>
              <a:t>Согласно п. 7 Правил, утв. постановлением Правительства РФ № 145, в случае осуществления закупки товара, работы, услуги, в отношении которых в каталоге отсутствуют соответствующие позиции, заказчик осуществляет описание товара, работы, услуги в соответствии с требованиями статьи 33 Федерального закона. При проведении предусмотренных Федеральным законом электронных процедур, закрытых электронных процедур характеристики объекта закупки, предусмотренные пунктом 1 части 1 статьи 33 Федерального закона</a:t>
            </a:r>
            <a:r>
              <a:rPr lang="ru-RU" sz="1600" u="sng" dirty="0"/>
              <a:t>, указываются с использованием единой информационной системы</a:t>
            </a:r>
            <a:r>
              <a:rPr lang="ru-RU" sz="1600" dirty="0"/>
              <a:t> при формировании извещения об осуществлении закупки, приглашения принять участие в определении поставщика (подрядчика, исполнителя) в соответствии с частью 1 статьи 42, пунктом 1 части 1 статьи 75 Федерального закона соответственно.</a:t>
            </a:r>
          </a:p>
          <a:p>
            <a:endParaRPr lang="ru-RU" sz="1600" dirty="0"/>
          </a:p>
          <a:p>
            <a:r>
              <a:rPr lang="ru-RU" sz="1600" dirty="0"/>
              <a:t> На основании имеющейся информации, Комиссия приходит к выводу, что Заказчиком в документе «Описание объекта», являющегося приложением к извещению, установлена уточненная (конкретные значения) и дополнительная информация относительно характеристик закупаемого товара, не указанная в структурированной форме извещения, что </a:t>
            </a:r>
            <a:r>
              <a:rPr lang="ru-RU" sz="1600" dirty="0">
                <a:solidFill>
                  <a:srgbClr val="FF0000"/>
                </a:solidFill>
              </a:rPr>
              <a:t>вводит участников закупки в заблуждение и не позволяет надлежащим образом заполнить заявку на участие в электронном аукционе, что нарушает ч. 3 ст. 7, п. 5 ч. 1 ст. 42, п. 1 ч. 2 ст. 42, п. 1, 2 ч. 1 ст. 33 Закона о контрактной системе.</a:t>
            </a:r>
          </a:p>
          <a:p>
            <a:r>
              <a:rPr lang="ru-RU" sz="1600" dirty="0">
                <a:solidFill>
                  <a:srgbClr val="FF0000"/>
                </a:solidFill>
              </a:rPr>
              <a:t>В данных действиях заказчика содержатся признаки события административного правонарушения, предусмотренного ч. 1.4 ст. 7.30 КоАП РФ.</a:t>
            </a:r>
          </a:p>
        </p:txBody>
      </p:sp>
    </p:spTree>
    <p:extLst>
      <p:ext uri="{BB962C8B-B14F-4D97-AF65-F5344CB8AC3E}">
        <p14:creationId xmlns:p14="http://schemas.microsoft.com/office/powerpoint/2010/main" val="34572430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C224C9-0A95-AB4F-4471-CB6966C8ECBC}"/>
              </a:ext>
            </a:extLst>
          </p:cNvPr>
          <p:cNvSpPr>
            <a:spLocks noGrp="1"/>
          </p:cNvSpPr>
          <p:nvPr>
            <p:ph type="title"/>
          </p:nvPr>
        </p:nvSpPr>
        <p:spPr>
          <a:xfrm>
            <a:off x="838200" y="79900"/>
            <a:ext cx="10515600" cy="939892"/>
          </a:xfrm>
        </p:spPr>
        <p:txBody>
          <a:bodyPr>
            <a:normAutofit/>
          </a:bodyPr>
          <a:lstStyle/>
          <a:p>
            <a:pPr algn="ctr"/>
            <a:r>
              <a:rPr lang="ru-RU" sz="2400" dirty="0">
                <a:solidFill>
                  <a:srgbClr val="FF0000"/>
                </a:solidFill>
              </a:rPr>
              <a:t>Решение ФАС России от 03.04.2024 по делу N 28/06/105-864/2024, предписание от 03.04.2024 по делу N 28/06/105-864/2024</a:t>
            </a:r>
          </a:p>
        </p:txBody>
      </p:sp>
      <p:sp>
        <p:nvSpPr>
          <p:cNvPr id="3" name="Объект 2">
            <a:extLst>
              <a:ext uri="{FF2B5EF4-FFF2-40B4-BE49-F238E27FC236}">
                <a16:creationId xmlns:a16="http://schemas.microsoft.com/office/drawing/2014/main" id="{1A4712C0-F737-2B5C-6972-92D2CD8739F1}"/>
              </a:ext>
            </a:extLst>
          </p:cNvPr>
          <p:cNvSpPr>
            <a:spLocks noGrp="1"/>
          </p:cNvSpPr>
          <p:nvPr>
            <p:ph idx="1"/>
          </p:nvPr>
        </p:nvSpPr>
        <p:spPr>
          <a:xfrm>
            <a:off x="707966" y="942938"/>
            <a:ext cx="11196011" cy="4351338"/>
          </a:xfrm>
        </p:spPr>
        <p:txBody>
          <a:bodyPr>
            <a:normAutofit fontScale="25000" lnSpcReduction="20000"/>
          </a:bodyPr>
          <a:lstStyle/>
          <a:p>
            <a:r>
              <a:rPr lang="ru-RU" sz="6400" b="1" dirty="0"/>
              <a:t>Отказ в приеме к оценке представленных участниками закупки в составе заявки контрактов без приложений при наличии в заявке дополнительных соглашений, изменяющих суть этих приложений к контрактам, неправомерен.</a:t>
            </a:r>
          </a:p>
          <a:p>
            <a:r>
              <a:rPr lang="ru-RU" sz="6400" dirty="0"/>
              <a:t>В ФАС России поступила жалоба ООО (далее - Заявитель) на действия комиссии по осуществлению закупок управления архитектуры и ЖКХ (далее - Заказчик), ГКУ (далее - Уполномоченный орган) при проведении открытого конкурса в электронной форме на право заключения контракта на выполнение подрядных работ по строительству объекта (далее - Конкурс).</a:t>
            </a:r>
          </a:p>
          <a:p>
            <a:r>
              <a:rPr lang="ru-RU" sz="6400" dirty="0"/>
              <a:t>Согласно доводу жалобы Заявителя комиссией по осуществлению закупок Заказчика ненадлежащим образом применен порядок рассмотрения и оценки заявок на участие в Конкурсе (далее - Порядок оценки) в отношении заявки Заявителя по детализирующему показателю "Общая цена исполненных участником закупки договоров" (далее - Детализирующий показатель) показателя "Наличие у участников закупки опыта оказания услуги, связанного с предметом контракта" критерия "Квалификация участников закупки, в том числе наличие у них финансовых ресурсов, оборудования и других материальных ресурсов на праве собственности или ином законном основании, опыта работы, связанного с предметом контракта, и деловой репутации, специалистов и иных работников определенного уровня квалификации" (далее - Критерий).</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6400" b="0" i="0" u="none" strike="noStrike" kern="1200" cap="none" spc="0" normalizeH="0" baseline="0" noProof="0" dirty="0">
                <a:ln>
                  <a:noFill/>
                </a:ln>
                <a:solidFill>
                  <a:prstClr val="black"/>
                </a:solidFill>
                <a:effectLst/>
                <a:uLnTx/>
                <a:uFillTx/>
                <a:latin typeface="Calibri" panose="020F0502020204030204"/>
                <a:ea typeface="+mn-ea"/>
                <a:cs typeface="+mn-cs"/>
              </a:rPr>
              <a:t>Заявителем в целях оценки по Детализирующему показателю Критерия в заявке на участие в Конкурсе представлен контракт на выполнение работ по строительству водозабора и водовода (далее - Контракт).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6400" b="0" i="0" u="none" strike="noStrike" kern="1200" cap="none" spc="0" normalizeH="0" baseline="0" noProof="0" dirty="0">
                <a:ln>
                  <a:noFill/>
                </a:ln>
                <a:solidFill>
                  <a:prstClr val="black"/>
                </a:solidFill>
                <a:effectLst/>
                <a:uLnTx/>
                <a:uFillTx/>
                <a:latin typeface="Calibri" panose="020F0502020204030204"/>
                <a:ea typeface="+mn-ea"/>
                <a:cs typeface="+mn-cs"/>
              </a:rPr>
              <a:t>Комиссией ФАС России установлено, что комиссией по осуществлению закупок Заказчика не принят Контракт к оценке, поскольку в составе заявки Заявителя не представлены приложения NN 1, 2, 3, 4 к Контракту.</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6400" b="0" i="0" u="none" strike="noStrike" kern="1200" cap="none" spc="0" normalizeH="0" baseline="0" noProof="0" dirty="0">
                <a:ln>
                  <a:noFill/>
                </a:ln>
                <a:solidFill>
                  <a:prstClr val="black"/>
                </a:solidFill>
                <a:effectLst/>
                <a:uLnTx/>
                <a:uFillTx/>
                <a:latin typeface="Calibri" panose="020F0502020204030204"/>
                <a:ea typeface="+mn-ea"/>
                <a:cs typeface="+mn-cs"/>
              </a:rPr>
              <a:t>При этом Заявителем в составе заявки представлены дополнительные соглашения к Контракту, изменяющие приложения NN 1, 2, 3, 4 к Контракту </a:t>
            </a:r>
            <a:r>
              <a:rPr kumimoji="0" lang="ru-RU" sz="6400" b="1" i="0" u="none" strike="noStrike" kern="1200" cap="none" spc="0" normalizeH="0" baseline="0" noProof="0" dirty="0">
                <a:ln>
                  <a:noFill/>
                </a:ln>
                <a:solidFill>
                  <a:prstClr val="black"/>
                </a:solidFill>
                <a:effectLst/>
                <a:uLnTx/>
                <a:uFillTx/>
                <a:latin typeface="Calibri" panose="020F0502020204030204"/>
                <a:ea typeface="+mn-ea"/>
                <a:cs typeface="+mn-cs"/>
              </a:rPr>
              <a:t>в полном объеме.</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64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представление утративших силу приложений NN 1, 2, 3, 4 к Контракту N 1 в целях проведения оценки не требуется.</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6400" b="0" i="0" u="none" strike="noStrike" kern="1200" cap="none" spc="0" normalizeH="0" baseline="0" noProof="0" dirty="0">
                <a:ln>
                  <a:noFill/>
                </a:ln>
                <a:solidFill>
                  <a:prstClr val="black"/>
                </a:solidFill>
                <a:effectLst/>
                <a:uLnTx/>
                <a:uFillTx/>
                <a:latin typeface="Calibri" panose="020F0502020204030204"/>
                <a:ea typeface="+mn-ea"/>
                <a:cs typeface="+mn-cs"/>
              </a:rPr>
              <a:t>С учетом изложенного, представленные Заявителем в заявке на участие в Конкурсе документы подлежали оценке.</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6400" b="0" i="0" u="none" strike="noStrike" kern="1200" cap="none" spc="0" normalizeH="0" baseline="0" noProof="0" dirty="0">
                <a:ln>
                  <a:noFill/>
                </a:ln>
                <a:solidFill>
                  <a:prstClr val="black"/>
                </a:solidFill>
                <a:effectLst/>
                <a:uLnTx/>
                <a:uFillTx/>
                <a:latin typeface="Calibri" panose="020F0502020204030204"/>
                <a:ea typeface="+mn-ea"/>
                <a:cs typeface="+mn-cs"/>
              </a:rPr>
              <a:t>Изучив представленные документы, Комиссия ФАС России пришла к выводу, что действия комиссии по осуществлению закупок Заказчика, ненадлежащим образом осуществившей оценку заявки Заявителя по Детализирующему показателю Критерия, нарушают подп. "б" п. 1 ч. 11 ст. 48 Закона о контрактной системе и содержат признаки административного правонарушения</a:t>
            </a:r>
            <a:r>
              <a:rPr kumimoji="0" lang="ru-RU" sz="6400" b="1" i="0" u="none" strike="noStrike" kern="1200" cap="none" spc="0" normalizeH="0" baseline="0" noProof="0" dirty="0">
                <a:ln>
                  <a:noFill/>
                </a:ln>
                <a:solidFill>
                  <a:srgbClr val="FF0000"/>
                </a:solidFill>
                <a:effectLst/>
                <a:uLnTx/>
                <a:uFillTx/>
                <a:latin typeface="Calibri" panose="020F0502020204030204"/>
                <a:ea typeface="+mn-ea"/>
                <a:cs typeface="+mn-cs"/>
              </a:rPr>
              <a:t>, ответственность за совершение которого предусмотрена ч. 2 ст. 7.30 Кодекса Российской Федерации об административных правонарушениях.</a:t>
            </a:r>
          </a:p>
          <a:p>
            <a:endParaRPr lang="ru-RU" dirty="0"/>
          </a:p>
        </p:txBody>
      </p:sp>
    </p:spTree>
    <p:extLst>
      <p:ext uri="{BB962C8B-B14F-4D97-AF65-F5344CB8AC3E}">
        <p14:creationId xmlns:p14="http://schemas.microsoft.com/office/powerpoint/2010/main" val="11680950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C224C9-0A95-AB4F-4471-CB6966C8ECBC}"/>
              </a:ext>
            </a:extLst>
          </p:cNvPr>
          <p:cNvSpPr>
            <a:spLocks noGrp="1"/>
          </p:cNvSpPr>
          <p:nvPr>
            <p:ph type="title"/>
          </p:nvPr>
        </p:nvSpPr>
        <p:spPr>
          <a:xfrm>
            <a:off x="838200" y="89918"/>
            <a:ext cx="10515600" cy="939892"/>
          </a:xfrm>
        </p:spPr>
        <p:txBody>
          <a:bodyPr>
            <a:normAutofit/>
          </a:bodyPr>
          <a:lstStyle/>
          <a:p>
            <a:pPr algn="ctr"/>
            <a:r>
              <a:rPr lang="ru-RU" sz="2400" dirty="0">
                <a:solidFill>
                  <a:srgbClr val="FF0000"/>
                </a:solidFill>
              </a:rPr>
              <a:t>Решение ФАС России от 03.04.2024 по делу N 28/06/105-864/2024, предписание от 03.04.2024 по делу N 28/06/105-864/2024 (2 из 2)</a:t>
            </a:r>
          </a:p>
        </p:txBody>
      </p:sp>
      <p:sp>
        <p:nvSpPr>
          <p:cNvPr id="3" name="Объект 2">
            <a:extLst>
              <a:ext uri="{FF2B5EF4-FFF2-40B4-BE49-F238E27FC236}">
                <a16:creationId xmlns:a16="http://schemas.microsoft.com/office/drawing/2014/main" id="{1A4712C0-F737-2B5C-6972-92D2CD8739F1}"/>
              </a:ext>
            </a:extLst>
          </p:cNvPr>
          <p:cNvSpPr>
            <a:spLocks noGrp="1"/>
          </p:cNvSpPr>
          <p:nvPr>
            <p:ph idx="1"/>
          </p:nvPr>
        </p:nvSpPr>
        <p:spPr>
          <a:xfrm>
            <a:off x="758301" y="1253331"/>
            <a:ext cx="10515600" cy="4351338"/>
          </a:xfrm>
        </p:spPr>
        <p:txBody>
          <a:bodyPr>
            <a:normAutofit fontScale="25000" lnSpcReduction="20000"/>
          </a:bodyPr>
          <a:lstStyle/>
          <a:p>
            <a:r>
              <a:rPr lang="ru-RU" sz="6400" dirty="0"/>
              <a:t>Подпунктом "в" п. 24 Положения установлено, что для оценки заявок по критерию оценки "Квалификация участников закупки" применяется показатель оценки "наличие у участников закупки опыта поставки товара, выполнения работы, оказания услуги, связанного с предметом контракта".</a:t>
            </a:r>
          </a:p>
          <a:p>
            <a:r>
              <a:rPr lang="ru-RU" sz="6400" dirty="0"/>
              <a:t>Согласно подп. "е" п. 28 Положения в случае применения показателя оценки, предусмотренного подп. "в" п. 24 Положения, к оценке принимаются документы, предусмотренные абзацем третьим подп. "в" п. 28 Положения, в случае их представления в заявке в полном объеме и со всеми приложениями, за исключением случаев, предусмотренных подп. "д" п. 31, подп. "г" п. 32 и подп. "г" п. 33 Положения.</a:t>
            </a:r>
          </a:p>
          <a:p>
            <a:r>
              <a:rPr lang="ru-RU" sz="6400" dirty="0"/>
              <a:t>Заявителем в целях оценки по Детализирующему показателю Критерия в заявке на участие в Конкурсе представлен контракт на выполнение работ по строительству водозабора и водовода (далее - Контракт).</a:t>
            </a:r>
          </a:p>
          <a:p>
            <a:r>
              <a:rPr lang="ru-RU" sz="6400" dirty="0"/>
              <a:t>Комиссией ФАС России установлено, что комиссией по осуществлению закупок Заказчика не принят Контракт к оценке, поскольку в составе заявки Заявителя не представлены приложения NN 1, 2, 3, 4 к Контракту.</a:t>
            </a:r>
          </a:p>
          <a:p>
            <a:r>
              <a:rPr lang="ru-RU" sz="6400" dirty="0"/>
              <a:t>При этом Заявителем в составе заявки представлены дополнительные соглашения к Контракту, изменяющие приложения NN 1, 2, 3, 4 к Контракту в полном объеме.</a:t>
            </a:r>
          </a:p>
          <a:p>
            <a:r>
              <a:rPr lang="ru-RU" sz="6400" dirty="0"/>
              <a:t>Таким образом, представление утративших силу приложений NN 1, 2, 3, 4 к Контракту N 1 в целях проведения оценки не требуется.</a:t>
            </a:r>
          </a:p>
          <a:p>
            <a:r>
              <a:rPr lang="ru-RU" sz="6400" dirty="0"/>
              <a:t>С учетом изложенного, представленные Заявителем в заявке на участие в Конкурсе документы подлежали оценке.</a:t>
            </a:r>
          </a:p>
          <a:p>
            <a:endParaRPr lang="ru-RU" sz="6400" dirty="0"/>
          </a:p>
          <a:p>
            <a:r>
              <a:rPr lang="ru-RU" sz="6400" dirty="0"/>
              <a:t>Изучив представленные документы, Комиссия ФАС России пришла к выводу, что действия комиссии по осуществлению закупок Заказчика, ненадлежащим образом осуществившей оценку заявки Заявителя по Детализирующему показателю Критерия, нарушают подп. "б" п. 1 ч. 11 ст. 48 Закона о контрактной системе и содержат признаки административного правонарушения</a:t>
            </a:r>
            <a:r>
              <a:rPr lang="ru-RU" sz="6400" b="1" dirty="0">
                <a:solidFill>
                  <a:srgbClr val="FF0000"/>
                </a:solidFill>
              </a:rPr>
              <a:t>, ответственность за совершение которого предусмотрена ч. 2 ст. 7.30 Кодекса Российской Федерации об административных правонарушениях.</a:t>
            </a:r>
          </a:p>
          <a:p>
            <a:endParaRPr lang="ru-RU" dirty="0"/>
          </a:p>
        </p:txBody>
      </p:sp>
    </p:spTree>
    <p:extLst>
      <p:ext uri="{BB962C8B-B14F-4D97-AF65-F5344CB8AC3E}">
        <p14:creationId xmlns:p14="http://schemas.microsoft.com/office/powerpoint/2010/main" val="341520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82943-8138-60DC-146B-6856A2637E5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AED201-42F0-1BAA-8FA8-6E628B89DB50}"/>
              </a:ext>
            </a:extLst>
          </p:cNvPr>
          <p:cNvSpPr>
            <a:spLocks noGrp="1"/>
          </p:cNvSpPr>
          <p:nvPr>
            <p:ph type="title"/>
          </p:nvPr>
        </p:nvSpPr>
        <p:spPr>
          <a:xfrm>
            <a:off x="598504" y="168676"/>
            <a:ext cx="10515600" cy="643122"/>
          </a:xfrm>
        </p:spPr>
        <p:txBody>
          <a:bodyPr>
            <a:normAutofit/>
          </a:bodyPr>
          <a:lstStyle/>
          <a:p>
            <a:r>
              <a:rPr lang="ru-RU" sz="2800" dirty="0">
                <a:solidFill>
                  <a:srgbClr val="FF0000"/>
                </a:solidFill>
              </a:rPr>
              <a:t>Ответственность за нарушение 135-ФЗ</a:t>
            </a:r>
          </a:p>
        </p:txBody>
      </p:sp>
      <p:graphicFrame>
        <p:nvGraphicFramePr>
          <p:cNvPr id="4" name="Объект 3">
            <a:extLst>
              <a:ext uri="{FF2B5EF4-FFF2-40B4-BE49-F238E27FC236}">
                <a16:creationId xmlns:a16="http://schemas.microsoft.com/office/drawing/2014/main" id="{A4B1448E-0449-075F-2190-FF37239C7682}"/>
              </a:ext>
            </a:extLst>
          </p:cNvPr>
          <p:cNvGraphicFramePr>
            <a:graphicFrameLocks noGrp="1"/>
          </p:cNvGraphicFramePr>
          <p:nvPr>
            <p:ph idx="1"/>
            <p:extLst>
              <p:ext uri="{D42A27DB-BD31-4B8C-83A1-F6EECF244321}">
                <p14:modId xmlns:p14="http://schemas.microsoft.com/office/powerpoint/2010/main" val="2550537862"/>
              </p:ext>
            </p:extLst>
          </p:nvPr>
        </p:nvGraphicFramePr>
        <p:xfrm>
          <a:off x="378782" y="953843"/>
          <a:ext cx="11558724" cy="3200400"/>
        </p:xfrm>
        <a:graphic>
          <a:graphicData uri="http://schemas.openxmlformats.org/drawingml/2006/table">
            <a:tbl>
              <a:tblPr/>
              <a:tblGrid>
                <a:gridCol w="4859043">
                  <a:extLst>
                    <a:ext uri="{9D8B030D-6E8A-4147-A177-3AD203B41FA5}">
                      <a16:colId xmlns:a16="http://schemas.microsoft.com/office/drawing/2014/main" val="3222885243"/>
                    </a:ext>
                  </a:extLst>
                </a:gridCol>
                <a:gridCol w="1811045">
                  <a:extLst>
                    <a:ext uri="{9D8B030D-6E8A-4147-A177-3AD203B41FA5}">
                      <a16:colId xmlns:a16="http://schemas.microsoft.com/office/drawing/2014/main" val="1604294120"/>
                    </a:ext>
                  </a:extLst>
                </a:gridCol>
                <a:gridCol w="4888636">
                  <a:extLst>
                    <a:ext uri="{9D8B030D-6E8A-4147-A177-3AD203B41FA5}">
                      <a16:colId xmlns:a16="http://schemas.microsoft.com/office/drawing/2014/main" val="2293869607"/>
                    </a:ext>
                  </a:extLst>
                </a:gridCol>
              </a:tblGrid>
              <a:tr h="337549">
                <a:tc>
                  <a:txBody>
                    <a:bodyPr/>
                    <a:lstStyle/>
                    <a:p>
                      <a:pPr algn="ctr">
                        <a:spcBef>
                          <a:spcPts val="375"/>
                        </a:spcBef>
                        <a:spcAft>
                          <a:spcPts val="375"/>
                        </a:spcAft>
                      </a:pPr>
                      <a:r>
                        <a:rPr lang="ru-RU" b="1" dirty="0">
                          <a:solidFill>
                            <a:schemeClr val="tx1"/>
                          </a:solidFill>
                          <a:effectLst/>
                        </a:rPr>
                        <a:t>Правонарушение</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375"/>
                        </a:spcBef>
                        <a:spcAft>
                          <a:spcPts val="375"/>
                        </a:spcAft>
                      </a:pPr>
                      <a:r>
                        <a:rPr lang="ru-RU" b="1" dirty="0">
                          <a:solidFill>
                            <a:schemeClr val="tx1"/>
                          </a:solidFill>
                          <a:effectLst/>
                        </a:rPr>
                        <a:t>Нормы права</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375"/>
                        </a:spcBef>
                        <a:spcAft>
                          <a:spcPts val="375"/>
                        </a:spcAft>
                      </a:pPr>
                      <a:r>
                        <a:rPr lang="ru-RU" b="1" dirty="0">
                          <a:solidFill>
                            <a:schemeClr val="tx1"/>
                          </a:solidFill>
                          <a:effectLst/>
                        </a:rPr>
                        <a:t>Санкции</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9730070"/>
                  </a:ext>
                </a:extLst>
              </a:tr>
              <a:tr h="2773003">
                <a:tc>
                  <a:txBody>
                    <a:bodyPr/>
                    <a:lstStyle/>
                    <a:p>
                      <a:pPr>
                        <a:spcBef>
                          <a:spcPts val="375"/>
                        </a:spcBef>
                        <a:spcAft>
                          <a:spcPts val="375"/>
                        </a:spcAft>
                      </a:pPr>
                      <a:r>
                        <a:rPr lang="ru-RU" sz="1600" dirty="0">
                          <a:effectLst/>
                        </a:rPr>
                        <a:t>…заключение недопустимого в соответствии с антимонопольным законодательством РФ соглашения между организаторами торгов и (или) заказчиками с участниками этих торгов, если такое соглашение имеет своей целью либо приводит или может привести к ограничению конкуренции и (или) созданию преимущественных условий для каких-либо участников, либо участие в них</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spcBef>
                          <a:spcPts val="375"/>
                        </a:spcBef>
                        <a:spcAft>
                          <a:spcPts val="375"/>
                        </a:spcAft>
                      </a:pPr>
                      <a:r>
                        <a:rPr lang="ru-RU" sz="1600" u="none" strike="noStrike" dirty="0">
                          <a:solidFill>
                            <a:srgbClr val="3272C0"/>
                          </a:solidFill>
                          <a:effectLst/>
                          <a:hlinkClick r:id="rId2"/>
                        </a:rPr>
                        <a:t>ч. 2 ст. 14.32</a:t>
                      </a:r>
                      <a:r>
                        <a:rPr lang="ru-RU" sz="1600" dirty="0">
                          <a:effectLst/>
                        </a:rPr>
                        <a:t> КоАП;</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spcBef>
                          <a:spcPts val="375"/>
                        </a:spcBef>
                        <a:spcAft>
                          <a:spcPts val="375"/>
                        </a:spcAft>
                      </a:pPr>
                      <a:r>
                        <a:rPr lang="ru-RU" sz="1600" b="1" dirty="0">
                          <a:solidFill>
                            <a:srgbClr val="FF0000"/>
                          </a:solidFill>
                          <a:effectLst/>
                        </a:rPr>
                        <a:t>Должностные лица:</a:t>
                      </a:r>
                      <a:endParaRPr lang="ru-RU" sz="1600" dirty="0">
                        <a:solidFill>
                          <a:srgbClr val="FF0000"/>
                        </a:solidFill>
                        <a:effectLst/>
                      </a:endParaRPr>
                    </a:p>
                    <a:p>
                      <a:pPr>
                        <a:spcBef>
                          <a:spcPts val="375"/>
                        </a:spcBef>
                        <a:spcAft>
                          <a:spcPts val="375"/>
                        </a:spcAft>
                      </a:pPr>
                      <a:r>
                        <a:rPr lang="ru-RU" sz="1600" dirty="0">
                          <a:solidFill>
                            <a:srgbClr val="FF0000"/>
                          </a:solidFill>
                          <a:effectLst/>
                        </a:rPr>
                        <a:t>Административный штраф в размере от 20 тыс. до 50 тыс. рублей.</a:t>
                      </a:r>
                    </a:p>
                    <a:p>
                      <a:r>
                        <a:rPr lang="ru-RU" sz="1600" dirty="0">
                          <a:effectLst/>
                        </a:rPr>
                        <a:t> </a:t>
                      </a:r>
                    </a:p>
                    <a:p>
                      <a:pPr>
                        <a:spcBef>
                          <a:spcPts val="375"/>
                        </a:spcBef>
                        <a:spcAft>
                          <a:spcPts val="375"/>
                        </a:spcAft>
                      </a:pPr>
                      <a:r>
                        <a:rPr lang="ru-RU" sz="1600" b="1" dirty="0">
                          <a:solidFill>
                            <a:srgbClr val="22272F"/>
                          </a:solidFill>
                          <a:effectLst/>
                        </a:rPr>
                        <a:t>Юридические лица:</a:t>
                      </a:r>
                      <a:endParaRPr lang="ru-RU" sz="1600" dirty="0">
                        <a:effectLst/>
                      </a:endParaRPr>
                    </a:p>
                    <a:p>
                      <a:pPr>
                        <a:spcBef>
                          <a:spcPts val="375"/>
                        </a:spcBef>
                        <a:spcAft>
                          <a:spcPts val="375"/>
                        </a:spcAft>
                      </a:pPr>
                      <a:r>
                        <a:rPr lang="ru-RU" sz="1600" dirty="0">
                          <a:effectLst/>
                        </a:rPr>
                        <a:t>От 0,1 до 0,5 начальной стоимости предмета торгов, но не более одной двадцать пятой совокупного размера суммы выручки правонарушителя от реализации всех товаров (работ, услуг) и не менее 100 тыс. рублей.</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6729161"/>
                  </a:ext>
                </a:extLst>
              </a:tr>
            </a:tbl>
          </a:graphicData>
        </a:graphic>
      </p:graphicFrame>
    </p:spTree>
    <p:extLst>
      <p:ext uri="{BB962C8B-B14F-4D97-AF65-F5344CB8AC3E}">
        <p14:creationId xmlns:p14="http://schemas.microsoft.com/office/powerpoint/2010/main" val="2680594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DCC268CD-FC90-986F-5609-8E027D285908}"/>
              </a:ext>
            </a:extLst>
          </p:cNvPr>
          <p:cNvGraphicFramePr>
            <a:graphicFrameLocks noGrp="1"/>
          </p:cNvGraphicFramePr>
          <p:nvPr>
            <p:ph idx="1"/>
          </p:nvPr>
        </p:nvGraphicFramePr>
        <p:xfrm>
          <a:off x="206777" y="121112"/>
          <a:ext cx="11778078" cy="741680"/>
        </p:xfrm>
        <a:graphic>
          <a:graphicData uri="http://schemas.openxmlformats.org/drawingml/2006/table">
            <a:tbl>
              <a:tblPr firstRow="1" bandRow="1">
                <a:tableStyleId>{8799B23B-EC83-4686-B30A-512413B5E67A}</a:tableStyleId>
              </a:tblPr>
              <a:tblGrid>
                <a:gridCol w="11778078">
                  <a:extLst>
                    <a:ext uri="{9D8B030D-6E8A-4147-A177-3AD203B41FA5}">
                      <a16:colId xmlns:a16="http://schemas.microsoft.com/office/drawing/2014/main" val="933104365"/>
                    </a:ext>
                  </a:extLst>
                </a:gridCol>
              </a:tblGrid>
              <a:tr h="370840">
                <a:tc>
                  <a:txBody>
                    <a:bodyPr/>
                    <a:lstStyle/>
                    <a:p>
                      <a:pPr algn="ctr"/>
                      <a:r>
                        <a:rPr lang="ru-RU" dirty="0"/>
                        <a:t>Ошибка Комиссии заказчика </a:t>
                      </a:r>
                    </a:p>
                  </a:txBody>
                  <a:tcPr/>
                </a:tc>
                <a:extLst>
                  <a:ext uri="{0D108BD9-81ED-4DB2-BD59-A6C34878D82A}">
                    <a16:rowId xmlns:a16="http://schemas.microsoft.com/office/drawing/2014/main" val="2839824838"/>
                  </a:ext>
                </a:extLst>
              </a:tr>
              <a:tr h="370840">
                <a:tc>
                  <a:txBody>
                    <a:bodyPr/>
                    <a:lstStyle/>
                    <a:p>
                      <a:pPr algn="ctr"/>
                      <a:r>
                        <a:rPr lang="ru-RU" sz="1700" dirty="0"/>
                        <a:t>Не проверять достоверность сведений о стране происхождения товара, содержащихся в заявках участника (616 ПП + 126н)</a:t>
                      </a:r>
                    </a:p>
                  </a:txBody>
                  <a:tcPr/>
                </a:tc>
                <a:extLst>
                  <a:ext uri="{0D108BD9-81ED-4DB2-BD59-A6C34878D82A}">
                    <a16:rowId xmlns:a16="http://schemas.microsoft.com/office/drawing/2014/main" val="1468240945"/>
                  </a:ext>
                </a:extLst>
              </a:tr>
            </a:tbl>
          </a:graphicData>
        </a:graphic>
      </p:graphicFrame>
      <p:graphicFrame>
        <p:nvGraphicFramePr>
          <p:cNvPr id="5" name="Таблица 4">
            <a:extLst>
              <a:ext uri="{FF2B5EF4-FFF2-40B4-BE49-F238E27FC236}">
                <a16:creationId xmlns:a16="http://schemas.microsoft.com/office/drawing/2014/main" id="{56B4545A-B04D-C2D7-06B4-DF36CEF344B7}"/>
              </a:ext>
            </a:extLst>
          </p:cNvPr>
          <p:cNvGraphicFramePr>
            <a:graphicFrameLocks noGrp="1"/>
          </p:cNvGraphicFramePr>
          <p:nvPr/>
        </p:nvGraphicFramePr>
        <p:xfrm>
          <a:off x="134645" y="969705"/>
          <a:ext cx="11922710" cy="5059680"/>
        </p:xfrm>
        <a:graphic>
          <a:graphicData uri="http://schemas.openxmlformats.org/drawingml/2006/table">
            <a:tbl>
              <a:tblPr firstRow="1" bandRow="1">
                <a:tableStyleId>{F5AB1C69-6EDB-4FF4-983F-18BD219EF322}</a:tableStyleId>
              </a:tblPr>
              <a:tblGrid>
                <a:gridCol w="9275685">
                  <a:extLst>
                    <a:ext uri="{9D8B030D-6E8A-4147-A177-3AD203B41FA5}">
                      <a16:colId xmlns:a16="http://schemas.microsoft.com/office/drawing/2014/main" val="2829705442"/>
                    </a:ext>
                  </a:extLst>
                </a:gridCol>
                <a:gridCol w="2647025">
                  <a:extLst>
                    <a:ext uri="{9D8B030D-6E8A-4147-A177-3AD203B41FA5}">
                      <a16:colId xmlns:a16="http://schemas.microsoft.com/office/drawing/2014/main" val="1808511047"/>
                    </a:ext>
                  </a:extLst>
                </a:gridCol>
              </a:tblGrid>
              <a:tr h="370840">
                <a:tc>
                  <a:txBody>
                    <a:bodyPr/>
                    <a:lstStyle/>
                    <a:p>
                      <a:pPr algn="l"/>
                      <a:r>
                        <a:rPr lang="ru-RU" sz="1600" b="1" dirty="0">
                          <a:solidFill>
                            <a:srgbClr val="FFFFFF"/>
                          </a:solidFill>
                        </a:rPr>
                        <a:t>Постановление  АС Северо-Кавказского округа от 27 июля 2023 г. N Ф08-7051/23 по делу N А32-25267/2022 </a:t>
                      </a:r>
                    </a:p>
                  </a:txBody>
                  <a:tcPr/>
                </a:tc>
                <a:tc>
                  <a:txBody>
                    <a:bodyPr/>
                    <a:lstStyle/>
                    <a:p>
                      <a:pPr algn="ctr"/>
                      <a:r>
                        <a:rPr lang="ru-RU" sz="1600" dirty="0"/>
                        <a:t>Фабула и резюме</a:t>
                      </a:r>
                    </a:p>
                  </a:txBody>
                  <a:tcPr/>
                </a:tc>
                <a:extLst>
                  <a:ext uri="{0D108BD9-81ED-4DB2-BD59-A6C34878D82A}">
                    <a16:rowId xmlns:a16="http://schemas.microsoft.com/office/drawing/2014/main" val="1218211828"/>
                  </a:ext>
                </a:extLst>
              </a:tr>
              <a:tr h="370840">
                <a:tc>
                  <a:txBody>
                    <a:bodyPr/>
                    <a:lstStyle/>
                    <a:p>
                      <a:pPr marL="285750" indent="-285750">
                        <a:buFont typeface="Arial" panose="020B0604020202020204" pitchFamily="34" charset="0"/>
                        <a:buChar char="•"/>
                      </a:pPr>
                      <a:r>
                        <a:rPr lang="ru-RU" sz="1600" b="0" dirty="0"/>
                        <a:t>УУ закупает световое оборудование.</a:t>
                      </a:r>
                    </a:p>
                    <a:p>
                      <a:pPr marL="285750" indent="-285750">
                        <a:buFont typeface="Arial" panose="020B0604020202020204" pitchFamily="34" charset="0"/>
                        <a:buChar char="•"/>
                      </a:pPr>
                      <a:r>
                        <a:rPr lang="ru-RU" sz="1600" b="0" dirty="0"/>
                        <a:t>В извещении – 616 ПП (с указанием, что не применяется, т.к. «дешевая» закупка) + 126н.</a:t>
                      </a:r>
                    </a:p>
                    <a:p>
                      <a:pPr marL="285750" indent="-285750">
                        <a:buFont typeface="Arial" panose="020B0604020202020204" pitchFamily="34" charset="0"/>
                        <a:buChar char="•"/>
                      </a:pPr>
                      <a:r>
                        <a:rPr lang="ru-RU" sz="1600" b="0" dirty="0"/>
                        <a:t>Победителю снизили цену договора на 15%, т.к. один из участников продекларировал РФ.</a:t>
                      </a:r>
                    </a:p>
                    <a:p>
                      <a:pPr marL="285750" indent="-285750">
                        <a:buFont typeface="Arial" panose="020B0604020202020204" pitchFamily="34" charset="0"/>
                        <a:buChar char="•"/>
                      </a:pPr>
                      <a:r>
                        <a:rPr lang="ru-RU" sz="1600" b="0" dirty="0"/>
                        <a:t>Согласно описанию объекта спорной закупки к поставке требовался товар - светодиодный прибор. ИП 1 в заявке предложила к поставке светодиодный прибор Silver Star SS662SC PLUTO 250, страна производитель Китай; ИП 2 в заявке предложила к поставке светодиодный прибор </a:t>
                      </a:r>
                      <a:r>
                        <a:rPr lang="ru-RU" sz="1600" b="0" dirty="0" err="1"/>
                        <a:t>Showlee</a:t>
                      </a:r>
                      <a:r>
                        <a:rPr lang="ru-RU" sz="1600" b="0" dirty="0"/>
                        <a:t>, страна производитель Китай; ООО в заявке предложило к поставке светодиодный прибор </a:t>
                      </a:r>
                      <a:r>
                        <a:rPr lang="ru-RU" sz="1600" b="0" dirty="0" err="1"/>
                        <a:t>Showlee</a:t>
                      </a:r>
                      <a:r>
                        <a:rPr lang="ru-RU" sz="1600" b="0" dirty="0"/>
                        <a:t>, </a:t>
                      </a:r>
                      <a:r>
                        <a:rPr lang="ru-RU" sz="1600" b="1" dirty="0"/>
                        <a:t>страна производитель Россия</a:t>
                      </a:r>
                      <a:r>
                        <a:rPr lang="ru-RU" sz="1600" b="0" dirty="0"/>
                        <a:t>. Таким образом, все участники в заявках указали товар (световое оборудование) торговой марки "</a:t>
                      </a:r>
                      <a:r>
                        <a:rPr lang="ru-RU" sz="1600" b="0" dirty="0" err="1"/>
                        <a:t>Showlee</a:t>
                      </a:r>
                      <a:r>
                        <a:rPr lang="ru-RU" sz="1600" b="0" dirty="0"/>
                        <a:t>", которое производится в Китае, однако в заявке ООО в качестве производителя товара указана Россия.</a:t>
                      </a:r>
                    </a:p>
                    <a:p>
                      <a:pPr marL="285750" indent="-285750">
                        <a:buFont typeface="Arial" panose="020B0604020202020204" pitchFamily="34" charset="0"/>
                        <a:buChar char="•"/>
                      </a:pPr>
                      <a:r>
                        <a:rPr lang="ru-RU" sz="1600" b="0" dirty="0"/>
                        <a:t>Установив указанные обстоятельства, сославшись на декларации соответствия с сайта pub.fsa.gov.ru/</a:t>
                      </a:r>
                      <a:r>
                        <a:rPr lang="ru-RU" sz="1600" b="0" dirty="0" err="1"/>
                        <a:t>rds</a:t>
                      </a:r>
                      <a:r>
                        <a:rPr lang="ru-RU" sz="1600" b="0" dirty="0"/>
                        <a:t>/</a:t>
                      </a:r>
                      <a:r>
                        <a:rPr lang="ru-RU" sz="1600" b="0" dirty="0" err="1"/>
                        <a:t>declaratioN</a:t>
                      </a:r>
                      <a:r>
                        <a:rPr lang="ru-RU" sz="1600" b="0" dirty="0"/>
                        <a:t> о том, что световое оборудование торговой марки "</a:t>
                      </a:r>
                      <a:r>
                        <a:rPr lang="ru-RU" sz="1600" b="0" dirty="0" err="1"/>
                        <a:t>Showlee</a:t>
                      </a:r>
                      <a:r>
                        <a:rPr lang="ru-RU" sz="1600" b="0" dirty="0"/>
                        <a:t>" производится в Китае, суд апелляционной инстанции согласился с доводом управления о том, что комиссия учреждения имела возможность установить недостоверность представленных в заявке ООО сведений относительно объекта закупки в части страны происхождения товара (вместо страны производителя Китай указана страна производитель Россия) и обоснованно указал, что допуск заявки ООО согласно протоколу подведения итогов определения поставщика (подрядчика, исполнителя) нарушает п. 3) ч. 5 ст. 48, ч. 12 ст. 48 Закона N 44-ФЗ.</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Судится УУ с Краснодарским </a:t>
                      </a:r>
                      <a:r>
                        <a:rPr kumimoji="0" lang="ru-RU" sz="1600" b="0" i="0" u="none" strike="noStrike" kern="1200" cap="none" spc="0" normalizeH="0" baseline="0" noProof="0" dirty="0">
                          <a:ln>
                            <a:noFill/>
                          </a:ln>
                          <a:solidFill>
                            <a:schemeClr val="tx1"/>
                          </a:solidFill>
                          <a:effectLst/>
                          <a:uLnTx/>
                          <a:uFillTx/>
                          <a:latin typeface="+mn-lt"/>
                          <a:ea typeface="+mn-ea"/>
                          <a:cs typeface="+mn-cs"/>
                        </a:rPr>
                        <a:t>УФАС</a:t>
                      </a:r>
                      <a:r>
                        <a:rPr kumimoji="0" lang="ru-RU" sz="1600" b="0" i="0" u="none" strike="noStrike" kern="1200" cap="none" spc="0" normalizeH="0" baseline="0" noProof="0" dirty="0">
                          <a:ln>
                            <a:noFill/>
                          </a:ln>
                          <a:solidFill>
                            <a:prstClr val="black"/>
                          </a:solidFill>
                          <a:effectLst/>
                          <a:uLnTx/>
                          <a:uFillTx/>
                          <a:latin typeface="+mn-lt"/>
                          <a:ea typeface="+mn-ea"/>
                          <a:cs typeface="+mn-cs"/>
                        </a:rPr>
                        <a:t> о признании незаконным решения и предписания об отмене итогового протокола и пересмотре заявок.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Изначально у победителя цена договора снижена заказчиком на 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1" i="0" u="none" strike="noStrike" kern="1200" cap="none" spc="0" normalizeH="0" baseline="0" noProof="0" dirty="0">
                          <a:ln>
                            <a:noFill/>
                          </a:ln>
                          <a:solidFill>
                            <a:prstClr val="black"/>
                          </a:solidFill>
                          <a:effectLst/>
                          <a:uLnTx/>
                          <a:uFillTx/>
                          <a:latin typeface="+mn-lt"/>
                          <a:ea typeface="+mn-ea"/>
                          <a:cs typeface="+mn-cs"/>
                        </a:rPr>
                        <a:t>Жалоба обоснована.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Кассационную жалобу Заказчика оставить без удовлетворения.</a:t>
                      </a:r>
                      <a:endParaRPr lang="ru-RU" sz="1600" dirty="0"/>
                    </a:p>
                    <a:p>
                      <a:endParaRPr lang="ru-RU" sz="1600" dirty="0"/>
                    </a:p>
                  </a:txBody>
                  <a:tcPr/>
                </a:tc>
                <a:extLst>
                  <a:ext uri="{0D108BD9-81ED-4DB2-BD59-A6C34878D82A}">
                    <a16:rowId xmlns:a16="http://schemas.microsoft.com/office/drawing/2014/main" val="1085605016"/>
                  </a:ext>
                </a:extLst>
              </a:tr>
            </a:tbl>
          </a:graphicData>
        </a:graphic>
      </p:graphicFrame>
      <p:sp>
        <p:nvSpPr>
          <p:cNvPr id="3" name="TextBox 2">
            <a:extLst>
              <a:ext uri="{FF2B5EF4-FFF2-40B4-BE49-F238E27FC236}">
                <a16:creationId xmlns:a16="http://schemas.microsoft.com/office/drawing/2014/main" id="{0AA34437-0D9F-8D47-2880-C8BD4C92EEB0}"/>
              </a:ext>
            </a:extLst>
          </p:cNvPr>
          <p:cNvSpPr txBox="1"/>
          <p:nvPr/>
        </p:nvSpPr>
        <p:spPr>
          <a:xfrm>
            <a:off x="206776" y="6057781"/>
            <a:ext cx="11636406" cy="8002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FF0000"/>
                </a:solidFill>
                <a:effectLst/>
                <a:uLnTx/>
                <a:uFillTx/>
                <a:latin typeface="Calibri" panose="020F0502020204030204"/>
                <a:ea typeface="+mn-ea"/>
                <a:cs typeface="+mn-cs"/>
              </a:rPr>
              <a:t>Аналогичные решения см.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Постановление АС Дальневосточного округа от 5 апреля 2024 г. N Ф03-754/24 по делу N А73-11343/2023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0389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F7DF4-52BE-8733-6AEE-23D9800C371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A373F0-11B3-1885-B723-15ADE6471332}"/>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25634" name="Group 34">
            <a:extLst>
              <a:ext uri="{FF2B5EF4-FFF2-40B4-BE49-F238E27FC236}">
                <a16:creationId xmlns:a16="http://schemas.microsoft.com/office/drawing/2014/main" id="{73221F5D-C3D7-0E14-2718-7F36CE69C040}"/>
              </a:ext>
            </a:extLst>
          </p:cNvPr>
          <p:cNvGraphicFramePr>
            <a:graphicFrameLocks noGrp="1"/>
          </p:cNvGraphicFramePr>
          <p:nvPr>
            <p:ph idx="1"/>
            <p:extLst>
              <p:ext uri="{D42A27DB-BD31-4B8C-83A1-F6EECF244321}">
                <p14:modId xmlns:p14="http://schemas.microsoft.com/office/powerpoint/2010/main" val="2577273740"/>
              </p:ext>
            </p:extLst>
          </p:nvPr>
        </p:nvGraphicFramePr>
        <p:xfrm>
          <a:off x="339884" y="1605448"/>
          <a:ext cx="11434194" cy="4541500"/>
        </p:xfrm>
        <a:graphic>
          <a:graphicData uri="http://schemas.openxmlformats.org/drawingml/2006/table">
            <a:tbl>
              <a:tblPr/>
              <a:tblGrid>
                <a:gridCol w="6526635">
                  <a:extLst>
                    <a:ext uri="{9D8B030D-6E8A-4147-A177-3AD203B41FA5}">
                      <a16:colId xmlns:a16="http://schemas.microsoft.com/office/drawing/2014/main" val="20000"/>
                    </a:ext>
                  </a:extLst>
                </a:gridCol>
                <a:gridCol w="1954634">
                  <a:extLst>
                    <a:ext uri="{9D8B030D-6E8A-4147-A177-3AD203B41FA5}">
                      <a16:colId xmlns:a16="http://schemas.microsoft.com/office/drawing/2014/main" val="20001"/>
                    </a:ext>
                  </a:extLst>
                </a:gridCol>
                <a:gridCol w="1622434">
                  <a:extLst>
                    <a:ext uri="{9D8B030D-6E8A-4147-A177-3AD203B41FA5}">
                      <a16:colId xmlns:a16="http://schemas.microsoft.com/office/drawing/2014/main" val="20002"/>
                    </a:ext>
                  </a:extLst>
                </a:gridCol>
                <a:gridCol w="1330491">
                  <a:extLst>
                    <a:ext uri="{9D8B030D-6E8A-4147-A177-3AD203B41FA5}">
                      <a16:colId xmlns:a16="http://schemas.microsoft.com/office/drawing/2014/main" val="20003"/>
                    </a:ext>
                  </a:extLst>
                </a:gridCol>
              </a:tblGrid>
              <a:tr h="535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ВИДЫ правонарушений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Субъекты ответственности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Размер штрафа, рублей</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ＭＳ Ｐゴシック" pitchFamily="34" charset="-128"/>
                        </a:rPr>
                        <a:t>Основание </a:t>
                      </a:r>
                    </a:p>
                  </a:txBody>
                  <a:tcPr marT="45715" marB="4571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8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ＭＳ Ｐゴシック" pitchFamily="34" charset="-128"/>
                        </a:rPr>
                        <a:t>Отклонение заявки на участие в запросе котировок, отстранение участника закупки от участия в запросе предложений (далее в настоящей части - отказ в допуске к участию в запросе) по основаниям, не предусмотренным законодательством Российской Федерации о контрактной системе в сфере закупок, признание заявки на участие в запросе котировок, запросе предложений, окончательного предложения соответствующими требованиям извещения о проведении запроса котировок, документации о проведении запроса предложений в случае, если участнику закупки, подавшему такую заявку, должно быть отказано в допуске к участию в запросе в соответствии с требованиями законодательства Российской Федерации о контрактной системе в сфере закупок, или нарушение порядка вскрытия конвертов с заявками на участие в запросе котировок, запросе предложений, с окончательными предложениями и (или) открытия доступа к поданным в форме электронных документов таким заявкам, окончательным предложениям, нарушение порядка рассмотрения и оценки заявок на участие в запросе предложений, окончательных предложений, установленного документацией о проведении запроса предложений, -</a:t>
                      </a:r>
                    </a:p>
                  </a:txBody>
                  <a:tcPr marT="45715" marB="4571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Должностные лица</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5 % НМЦК, но не более </a:t>
                      </a:r>
                      <a:br>
                        <a:rPr kumimoji="0" lang="ru-RU" sz="1600" b="0" i="0" u="none" strike="noStrike" cap="none" normalizeH="0" baseline="0" dirty="0">
                          <a:ln>
                            <a:noFill/>
                          </a:ln>
                          <a:solidFill>
                            <a:srgbClr val="000000"/>
                          </a:solidFill>
                          <a:effectLst/>
                          <a:latin typeface="Arial" pitchFamily="34" charset="0"/>
                          <a:ea typeface="ＭＳ Ｐゴシック" pitchFamily="34" charset="-128"/>
                        </a:rPr>
                      </a:br>
                      <a:r>
                        <a:rPr kumimoji="0" lang="ru-RU" sz="1600" b="0" i="0" u="none" strike="noStrike" cap="none" normalizeH="0" baseline="0" dirty="0">
                          <a:ln>
                            <a:noFill/>
                          </a:ln>
                          <a:solidFill>
                            <a:srgbClr val="000000"/>
                          </a:solidFill>
                          <a:effectLst/>
                          <a:latin typeface="Arial" pitchFamily="34" charset="0"/>
                          <a:ea typeface="ＭＳ Ｐゴシック" pitchFamily="34" charset="-128"/>
                        </a:rPr>
                        <a:t>30 000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itchFamily="34" charset="0"/>
                          <a:ea typeface="ＭＳ Ｐゴシック" pitchFamily="34" charset="-128"/>
                        </a:rPr>
                        <a:t>ч. 6 ст. 7.30 КоАП</a:t>
                      </a:r>
                    </a:p>
                  </a:txBody>
                  <a:tcPr marT="45715" marB="4571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A452BF9D-5A9C-D4DF-CF5F-AEC16B213E0C}"/>
              </a:ext>
            </a:extLst>
          </p:cNvPr>
          <p:cNvSpPr txBox="1"/>
          <p:nvPr/>
        </p:nvSpPr>
        <p:spPr>
          <a:xfrm>
            <a:off x="378902" y="959117"/>
            <a:ext cx="1169683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Статья 7.30. Нарушение порядка осуществления закупок товаров, работ, услуг для обеспечения государственных и муниципальных нужд</a:t>
            </a:r>
          </a:p>
        </p:txBody>
      </p:sp>
    </p:spTree>
    <p:extLst>
      <p:ext uri="{BB962C8B-B14F-4D97-AF65-F5344CB8AC3E}">
        <p14:creationId xmlns:p14="http://schemas.microsoft.com/office/powerpoint/2010/main" val="34019193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A34437-0D9F-8D47-2880-C8BD4C92EEB0}"/>
              </a:ext>
            </a:extLst>
          </p:cNvPr>
          <p:cNvSpPr txBox="1"/>
          <p:nvPr/>
        </p:nvSpPr>
        <p:spPr>
          <a:xfrm>
            <a:off x="340060" y="217333"/>
            <a:ext cx="116364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400" b="0" i="0" u="none" strike="noStrike" kern="1200" cap="none" spc="0" normalizeH="0" baseline="0" noProof="0" dirty="0">
                <a:ln>
                  <a:noFill/>
                </a:ln>
                <a:solidFill>
                  <a:srgbClr val="FF0000"/>
                </a:solidFill>
                <a:effectLst/>
                <a:uLnTx/>
                <a:uFillTx/>
                <a:latin typeface="Calibri Light" panose="020F0302020204030204"/>
                <a:ea typeface="+mn-ea"/>
                <a:cs typeface="+mn-cs"/>
              </a:rPr>
              <a:t>Решение УФАС по Астраханской области № 030/06/50-470/2024 от 08.05.2024</a:t>
            </a:r>
          </a:p>
        </p:txBody>
      </p:sp>
      <p:sp>
        <p:nvSpPr>
          <p:cNvPr id="2" name="TextBox 1">
            <a:extLst>
              <a:ext uri="{FF2B5EF4-FFF2-40B4-BE49-F238E27FC236}">
                <a16:creationId xmlns:a16="http://schemas.microsoft.com/office/drawing/2014/main" id="{1544B61B-081C-1A20-4C27-0420D61B6D2D}"/>
              </a:ext>
            </a:extLst>
          </p:cNvPr>
          <p:cNvSpPr txBox="1"/>
          <p:nvPr/>
        </p:nvSpPr>
        <p:spPr>
          <a:xfrm>
            <a:off x="218890" y="1015051"/>
            <a:ext cx="11636406" cy="507831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Жалуется ООО «ДАР-МЕДИКАЛ» на действия комиссии по осуществлению закупок государственного заказчика ФГБОУ ВО «Астраханский государственный медицинский университет» Минздрава РФ при проведении запроса котировок в электронной форме на поставку стерилизатора парового (реестровый № 0325100013724000012) – заявка победителя неправомерно признана соответствующей требованиям извещения.</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подведения итогов определения поставщика (подрядчика, исполнителя) на участие в закупке было подано 4 заявки. Заявки всех участников закупки, принявших участие в аукционе, были признаны соответствующими требованиям извещения.</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Рассмотрев поданные на участие в закупке заявки, Комиссией УФАС установлено, что только участник с идентификационным номером заявки 26 (Заявитель) указал в составе заявки номер реестровой записи из Реестра, иные участники в составе заявок номера реестровых записей не представили, в связи с чем указанные заявки подлежали отклонению на основании пункта 4 части 12 статьи 48 Закона о контрактной системе.</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Учитывая изложенное, Комиссия УФАС констатирует, что у комиссии по осуществлению закупок Заказчика имелись достаточные основания для отклонения заявок участников закупки, не указавших в составе заявки сведения о номерах реестровых записей из Реестра или евразийского реестра промышленных товаров.</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FF0000"/>
                </a:solidFill>
                <a:effectLst/>
                <a:uLnTx/>
                <a:uFillTx/>
                <a:latin typeface="Calibri" panose="020F0502020204030204"/>
                <a:ea typeface="+mn-ea"/>
                <a:cs typeface="+mn-cs"/>
              </a:rPr>
              <a:t>Приняв оспариваемое Заявителем решение, комиссия по осуществлению закупок допустила нарушение </a:t>
            </a:r>
            <a:r>
              <a:rPr kumimoji="0" lang="ru-RU" sz="1800" b="0" i="0" u="none" strike="noStrike" kern="1200" cap="none" spc="0" normalizeH="0" baseline="0" noProof="0" dirty="0" err="1">
                <a:ln>
                  <a:noFill/>
                </a:ln>
                <a:solidFill>
                  <a:srgbClr val="FF0000"/>
                </a:solidFill>
                <a:effectLst/>
                <a:uLnTx/>
                <a:uFillTx/>
                <a:latin typeface="Calibri" panose="020F0502020204030204"/>
                <a:ea typeface="+mn-ea"/>
                <a:cs typeface="+mn-cs"/>
              </a:rPr>
              <a:t>пп</a:t>
            </a:r>
            <a:r>
              <a:rPr kumimoji="0" lang="ru-RU" sz="1800" b="0" i="0" u="none" strike="noStrike" kern="1200" cap="none" spc="0" normalizeH="0" baseline="0" noProof="0" dirty="0">
                <a:ln>
                  <a:noFill/>
                </a:ln>
                <a:solidFill>
                  <a:srgbClr val="FF0000"/>
                </a:solidFill>
                <a:effectLst/>
                <a:uLnTx/>
                <a:uFillTx/>
                <a:latin typeface="Calibri" panose="020F0502020204030204"/>
                <a:ea typeface="+mn-ea"/>
                <a:cs typeface="+mn-cs"/>
              </a:rPr>
              <a:t>. "а" п. 1 ч. 3 ст. 50, п.4 ч.12 ст.48 Закона о контрактной системе, что образует признаки состава административного правонарушения, ответственность за которое установлена ч.6 ст. 7.30 КоАП РФ.</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srgbClr val="FF0000"/>
                </a:solidFill>
                <a:effectLst/>
                <a:uLnTx/>
                <a:uFillTx/>
                <a:latin typeface="Calibri" panose="020F0502020204030204"/>
                <a:ea typeface="+mn-ea"/>
                <a:cs typeface="+mn-cs"/>
              </a:rPr>
              <a:t>Жалоба обоснована</a:t>
            </a:r>
          </a:p>
        </p:txBody>
      </p:sp>
    </p:spTree>
    <p:extLst>
      <p:ext uri="{BB962C8B-B14F-4D97-AF65-F5344CB8AC3E}">
        <p14:creationId xmlns:p14="http://schemas.microsoft.com/office/powerpoint/2010/main" val="20716964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423A7-66CA-3DB0-F604-C04257744F7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657046-83B8-7767-C021-F7002D6B87D6}"/>
              </a:ext>
            </a:extLst>
          </p:cNvPr>
          <p:cNvSpPr>
            <a:spLocks noGrp="1"/>
          </p:cNvSpPr>
          <p:nvPr>
            <p:ph type="title"/>
          </p:nvPr>
        </p:nvSpPr>
        <p:spPr>
          <a:xfrm>
            <a:off x="706256" y="749796"/>
            <a:ext cx="11350840" cy="1325563"/>
          </a:xfrm>
        </p:spPr>
        <p:txBody>
          <a:bodyPr>
            <a:normAutofit fontScale="90000"/>
          </a:bodyPr>
          <a:lstStyle/>
          <a:p>
            <a:r>
              <a:rPr lang="ru-RU" dirty="0"/>
              <a:t>На этапе исполнения договора</a:t>
            </a:r>
            <a:br>
              <a:rPr lang="ru-RU" dirty="0"/>
            </a:br>
            <a:r>
              <a:rPr lang="ru-RU" dirty="0"/>
              <a:t>(управление исполнением заказа)</a:t>
            </a:r>
            <a:br>
              <a:rPr lang="ru-RU" dirty="0"/>
            </a:br>
            <a:endParaRPr lang="ru-RU" dirty="0"/>
          </a:p>
        </p:txBody>
      </p:sp>
    </p:spTree>
    <p:extLst>
      <p:ext uri="{BB962C8B-B14F-4D97-AF65-F5344CB8AC3E}">
        <p14:creationId xmlns:p14="http://schemas.microsoft.com/office/powerpoint/2010/main" val="12473899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8C219-2BCF-1A01-C01E-DBD063040F6D}"/>
            </a:ext>
          </a:extLst>
        </p:cNvPr>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38C77D76-E04F-33B6-4422-5661D3F02C39}"/>
              </a:ext>
            </a:extLst>
          </p:cNvPr>
          <p:cNvGraphicFramePr>
            <a:graphicFrameLocks noGrp="1"/>
          </p:cNvGraphicFramePr>
          <p:nvPr>
            <p:ph idx="1"/>
            <p:extLst>
              <p:ext uri="{D42A27DB-BD31-4B8C-83A1-F6EECF244321}">
                <p14:modId xmlns:p14="http://schemas.microsoft.com/office/powerpoint/2010/main" val="2576354419"/>
              </p:ext>
            </p:extLst>
          </p:nvPr>
        </p:nvGraphicFramePr>
        <p:xfrm>
          <a:off x="359412" y="58420"/>
          <a:ext cx="11473176" cy="3876040"/>
        </p:xfrm>
        <a:graphic>
          <a:graphicData uri="http://schemas.openxmlformats.org/drawingml/2006/table">
            <a:tbl>
              <a:tblPr firstRow="1" bandRow="1">
                <a:tableStyleId>{5C22544A-7EE6-4342-B048-85BDC9FD1C3A}</a:tableStyleId>
              </a:tblPr>
              <a:tblGrid>
                <a:gridCol w="3824392">
                  <a:extLst>
                    <a:ext uri="{9D8B030D-6E8A-4147-A177-3AD203B41FA5}">
                      <a16:colId xmlns:a16="http://schemas.microsoft.com/office/drawing/2014/main" val="3929490774"/>
                    </a:ext>
                  </a:extLst>
                </a:gridCol>
                <a:gridCol w="3735403">
                  <a:extLst>
                    <a:ext uri="{9D8B030D-6E8A-4147-A177-3AD203B41FA5}">
                      <a16:colId xmlns:a16="http://schemas.microsoft.com/office/drawing/2014/main" val="3345481598"/>
                    </a:ext>
                  </a:extLst>
                </a:gridCol>
                <a:gridCol w="3913381">
                  <a:extLst>
                    <a:ext uri="{9D8B030D-6E8A-4147-A177-3AD203B41FA5}">
                      <a16:colId xmlns:a16="http://schemas.microsoft.com/office/drawing/2014/main" val="1599814850"/>
                    </a:ext>
                  </a:extLst>
                </a:gridCol>
              </a:tblGrid>
              <a:tr h="370840">
                <a:tc>
                  <a:txBody>
                    <a:bodyPr/>
                    <a:lstStyle/>
                    <a:p>
                      <a:pPr algn="ctr"/>
                      <a:r>
                        <a:rPr lang="ru-RU" dirty="0"/>
                        <a:t>Статья 44-ФЗ /НПА</a:t>
                      </a:r>
                    </a:p>
                  </a:txBody>
                  <a:tcPr/>
                </a:tc>
                <a:tc>
                  <a:txBody>
                    <a:bodyPr/>
                    <a:lstStyle/>
                    <a:p>
                      <a:pPr algn="ctr"/>
                      <a:r>
                        <a:rPr lang="ru-RU" dirty="0"/>
                        <a:t>Требования</a:t>
                      </a:r>
                    </a:p>
                  </a:txBody>
                  <a:tcPr/>
                </a:tc>
                <a:tc>
                  <a:txBody>
                    <a:bodyPr/>
                    <a:lstStyle/>
                    <a:p>
                      <a:pPr algn="ctr"/>
                      <a:r>
                        <a:rPr lang="ru-RU" dirty="0"/>
                        <a:t>Суть нарушения</a:t>
                      </a:r>
                    </a:p>
                  </a:txBody>
                  <a:tcPr/>
                </a:tc>
                <a:extLst>
                  <a:ext uri="{0D108BD9-81ED-4DB2-BD59-A6C34878D82A}">
                    <a16:rowId xmlns:a16="http://schemas.microsoft.com/office/drawing/2014/main" val="3497376829"/>
                  </a:ext>
                </a:extLst>
              </a:tr>
              <a:tr h="370840">
                <a:tc>
                  <a:txBody>
                    <a:bodyPr/>
                    <a:lstStyle/>
                    <a:p>
                      <a:pPr algn="l"/>
                      <a:r>
                        <a:rPr lang="ru-RU" sz="1600" dirty="0"/>
                        <a:t>Статья 95. Изменение, расторжение контракта</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600" dirty="0"/>
                        <a:t>1. Изменение существенных условий контракта при его исполнении не допускается, за исключением их изменения по соглашению сторон в следующих случаях: …</a:t>
                      </a:r>
                    </a:p>
                  </a:txBody>
                  <a:tcPr/>
                </a:tc>
                <a:tc>
                  <a:txBody>
                    <a:bodyPr/>
                    <a:lstStyle/>
                    <a:p>
                      <a:pPr algn="l"/>
                      <a:r>
                        <a:rPr lang="ru-RU" sz="1600" dirty="0"/>
                        <a:t>Сохранение условий государственных и муниципальных контрактов в том виде, в котором они были изложены в документации о закупке, направлены в т.ч. на обеспечение равенства участников размещения заказов, создание условий для свободной конкуренции. Это необходимо, чтобы исключить случаи обхода закона - искусственного ограничения конкуренции при проведении самой закупки и последующего создания для его победителя более выгодных условий исполнения контракта.</a:t>
                      </a:r>
                    </a:p>
                  </a:txBody>
                  <a:tcPr/>
                </a:tc>
                <a:extLst>
                  <a:ext uri="{0D108BD9-81ED-4DB2-BD59-A6C34878D82A}">
                    <a16:rowId xmlns:a16="http://schemas.microsoft.com/office/drawing/2014/main" val="2031966162"/>
                  </a:ext>
                </a:extLst>
              </a:tr>
            </a:tbl>
          </a:graphicData>
        </a:graphic>
      </p:graphicFrame>
    </p:spTree>
    <p:extLst>
      <p:ext uri="{BB962C8B-B14F-4D97-AF65-F5344CB8AC3E}">
        <p14:creationId xmlns:p14="http://schemas.microsoft.com/office/powerpoint/2010/main" val="19090460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B56B62-DB97-D3BA-7375-52BD6C629AA7}"/>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43038" name="Group 30">
            <a:extLst>
              <a:ext uri="{FF2B5EF4-FFF2-40B4-BE49-F238E27FC236}">
                <a16:creationId xmlns:a16="http://schemas.microsoft.com/office/drawing/2014/main" id="{6EC06781-A0BB-D863-2370-9906187FCA69}"/>
              </a:ext>
            </a:extLst>
          </p:cNvPr>
          <p:cNvGraphicFramePr>
            <a:graphicFrameLocks noGrp="1"/>
          </p:cNvGraphicFramePr>
          <p:nvPr>
            <p:ph idx="1"/>
          </p:nvPr>
        </p:nvGraphicFramePr>
        <p:xfrm>
          <a:off x="500543" y="1716563"/>
          <a:ext cx="11190913" cy="4780658"/>
        </p:xfrm>
        <a:graphic>
          <a:graphicData uri="http://schemas.openxmlformats.org/drawingml/2006/table">
            <a:tbl>
              <a:tblPr/>
              <a:tblGrid>
                <a:gridCol w="4849260">
                  <a:extLst>
                    <a:ext uri="{9D8B030D-6E8A-4147-A177-3AD203B41FA5}">
                      <a16:colId xmlns:a16="http://schemas.microsoft.com/office/drawing/2014/main" val="20000"/>
                    </a:ext>
                  </a:extLst>
                </a:gridCol>
                <a:gridCol w="1715342">
                  <a:extLst>
                    <a:ext uri="{9D8B030D-6E8A-4147-A177-3AD203B41FA5}">
                      <a16:colId xmlns:a16="http://schemas.microsoft.com/office/drawing/2014/main" val="20001"/>
                    </a:ext>
                  </a:extLst>
                </a:gridCol>
                <a:gridCol w="3044858">
                  <a:extLst>
                    <a:ext uri="{9D8B030D-6E8A-4147-A177-3AD203B41FA5}">
                      <a16:colId xmlns:a16="http://schemas.microsoft.com/office/drawing/2014/main" val="20002"/>
                    </a:ext>
                  </a:extLst>
                </a:gridCol>
                <a:gridCol w="1581453">
                  <a:extLst>
                    <a:ext uri="{9D8B030D-6E8A-4147-A177-3AD203B41FA5}">
                      <a16:colId xmlns:a16="http://schemas.microsoft.com/office/drawing/2014/main" val="20003"/>
                    </a:ext>
                  </a:extLst>
                </a:gridCol>
              </a:tblGrid>
              <a:tr h="451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26" marB="4572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Субъекты ответственности </a:t>
                      </a:r>
                    </a:p>
                  </a:txBody>
                  <a:tcPr marT="45726" marB="4572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Размер штрафа, рублей</a:t>
                      </a:r>
                    </a:p>
                  </a:txBody>
                  <a:tcPr marT="45726" marB="4572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n-lt"/>
                          <a:ea typeface="ＭＳ Ｐゴシック" pitchFamily="34" charset="-128"/>
                        </a:rPr>
                        <a:t>Основание </a:t>
                      </a:r>
                    </a:p>
                  </a:txBody>
                  <a:tcPr marT="45726" marB="4572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481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Заключение контракта по результатам определения поставщика (подрядчика, исполнителя) с нарушением объявленных условий определения поставщика (подрядчика, исполнителя) или условий исполнения контракта, предложенных лицом, с которым в соответствии с законодательством о КС  заключается контракт</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Должностные лица, юр. лица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 1 % НМЦК, но не менее </a:t>
                      </a:r>
                      <a:b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b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 5 000 и не более 30 000 (для должностных лиц)</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 1 % НМЦК, но не менее 50 000 и не более 300 000  (для юр. лиц)</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mn-lt"/>
                          <a:ea typeface="ＭＳ Ｐゴシック" pitchFamily="34" charset="-128"/>
                          <a:cs typeface="Times New Roman" pitchFamily="18" charset="0"/>
                        </a:rPr>
                        <a:t>ч. 1 ст. 7.32 КоАП</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26775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Заключение контракта по результатам определения поставщика (подрядчика, исполнителя) с нарушением объявленных условий определения поставщика (подрядчика, исполнителя) или условий исполнения контракта, предложенных лицом, с которым в соответствии с законодательством  о КС  заключается контракт, если такое нарушение привело к дополнительному расходованию средств соответствующих бюджетов бюджетной системы Российской Федерации или уменьшению количества поставляемых товаров, объема выполняемых работ, оказываемых услуг</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Должностные лица, юр. лица</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 двукратный размер дополнительно израсходованных средств соответствующих бюджетов бюджетной системы РФ или цен товаров, работ, услуг, количество, объем которых уменьшены и которые явились предметом административного правонарушения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ea typeface="ＭＳ Ｐゴシック" pitchFamily="34" charset="-128"/>
                          <a:cs typeface="Times New Roman" pitchFamily="18" charset="0"/>
                        </a:rPr>
                        <a:t>ч. 2  ст. 7.32 КоАП</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A9EC1BE-FBCB-26B2-3F67-5D71F4C5E667}"/>
              </a:ext>
            </a:extLst>
          </p:cNvPr>
          <p:cNvSpPr txBox="1"/>
          <p:nvPr/>
        </p:nvSpPr>
        <p:spPr>
          <a:xfrm>
            <a:off x="703732" y="1072568"/>
            <a:ext cx="109233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kern="1200" cap="none" spc="0" normalizeH="0" baseline="0" noProof="0" dirty="0">
                <a:ln>
                  <a:noFill/>
                </a:ln>
                <a:solidFill>
                  <a:srgbClr val="000000"/>
                </a:solidFill>
                <a:effectLst/>
                <a:uLnTx/>
                <a:uFillTx/>
                <a:latin typeface="Arial"/>
                <a:ea typeface="+mn-ea"/>
                <a:cs typeface="+mn-cs"/>
              </a:rPr>
              <a:t>Статья 7.32. Нарушение порядка заключения, изменения контракта</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F729565-EB00-4366-BD6A-D4FD6CDA3E52}"/>
              </a:ext>
            </a:extLst>
          </p:cNvPr>
          <p:cNvSpPr>
            <a:spLocks noGrp="1"/>
          </p:cNvSpPr>
          <p:nvPr>
            <p:ph idx="1"/>
          </p:nvPr>
        </p:nvSpPr>
        <p:spPr>
          <a:xfrm>
            <a:off x="385895" y="234893"/>
            <a:ext cx="11224468" cy="6467912"/>
          </a:xfrm>
        </p:spPr>
        <p:txBody>
          <a:bodyPr>
            <a:normAutofit fontScale="55000" lnSpcReduction="20000"/>
          </a:bodyPr>
          <a:lstStyle/>
          <a:p>
            <a:r>
              <a:rPr lang="ru-RU" sz="3300" b="1" dirty="0"/>
              <a:t>Извещение о проведении открытого конкурса в электронной форме № 0172200004922000103 на выполнение работ по специальной обработке загрязненной почвы с использованием механических методов очистки, расположенной по адресу: …размещено Заказчиком в ЕИС 08.06.2022.</a:t>
            </a:r>
          </a:p>
          <a:p>
            <a:r>
              <a:rPr lang="ru-RU" sz="3300" dirty="0"/>
              <a:t>Согласно пункту 2 части 5 статьи 93 Закона о контрактной системе, заключение контракта с единственным поставщиком (подрядчиком, исполнителем) в случае признания определения поставщика (подрядчика, исполнителя) несостоявшимся осуществляется в соответствии с пунктами 24 и 25 части 1 статьи 93 Закона о контрактной системе по цене, не превышающей начальную (максимальную) цену контракта, а также цену контракта, предложенную участником закупки (если в соответствии с настоящим Федеральным законом заявка участника закупки содержит предложение о цене контракта и (или) предусмотрена подача участником закупки такого предложения).</a:t>
            </a:r>
          </a:p>
          <a:p>
            <a:r>
              <a:rPr lang="ru-RU" sz="3300" dirty="0"/>
              <a:t>Предложение о цене контракта единственного участника электронного конкурса - общества с ограниченной ответственностью составляет 39 922 656,80 руб. однако государственный контракт от 06.07.2022 № 18 (РНК 2781400231322000030) заключен Заказчиком по цене, превышающей указанное предложение - 39 923 656,80 руб.</a:t>
            </a:r>
          </a:p>
          <a:p>
            <a:r>
              <a:rPr lang="ru-RU" sz="3300" dirty="0"/>
              <a:t>Таким образом, </a:t>
            </a:r>
            <a:r>
              <a:rPr lang="ru-RU" sz="3300" dirty="0">
                <a:solidFill>
                  <a:srgbClr val="FF0000"/>
                </a:solidFill>
              </a:rPr>
              <a:t>Заказчиком допущено нарушение пункта 6 части 2 статьи 52 Закона о контрактной системе во взаимосвязи с пунктом 2 части 5 статьи 93 Закона о контрактной системе, выразившееся в заключении контракта по цене, превышающей цену контракта, предложенную участником закупки. </a:t>
            </a:r>
          </a:p>
          <a:p>
            <a:r>
              <a:rPr lang="ru-RU" sz="3300" dirty="0"/>
              <a:t>Допущенное Заказчиком нарушение привело к дополнительному расходованию средств в сумме 1 000,00 руб., поскольку выполненные подрядчиком работы в рамках   государственного контракта от 06.07.2022 № 18 (РНК 2781400231322000030) приняты и оплачены Администрацией. </a:t>
            </a:r>
          </a:p>
          <a:p>
            <a:r>
              <a:rPr lang="ru-RU" sz="3300" dirty="0">
                <a:solidFill>
                  <a:srgbClr val="FF0000"/>
                </a:solidFill>
              </a:rPr>
              <a:t>При таких обстоятельствах, действия Заказчика содержат признаки административного правонарушения, ответственность за совершение, которого предусмотрена частью 2 статьи 7.32 Кодекса Российской Федерации об административных правонарушениях.</a:t>
            </a:r>
          </a:p>
          <a:p>
            <a:endParaRPr lang="ru-RU" sz="3300" dirty="0">
              <a:solidFill>
                <a:srgbClr val="FF0000"/>
              </a:solidFill>
            </a:endParaRPr>
          </a:p>
          <a:p>
            <a:r>
              <a:rPr lang="ru-RU" sz="3300" b="1" dirty="0"/>
              <a:t>По результатам проверки органа внутреннего финансового контроля Комитета государственного финансового контроля Санкт‑Петербурга </a:t>
            </a:r>
          </a:p>
          <a:p>
            <a:endParaRPr lang="ru-RU" sz="3300" dirty="0"/>
          </a:p>
          <a:p>
            <a:endParaRPr lang="ru-RU" sz="3400" dirty="0"/>
          </a:p>
          <a:p>
            <a:endParaRPr lang="ru-RU" sz="3400" b="1" dirty="0"/>
          </a:p>
          <a:p>
            <a:endParaRPr lang="ru-RU" sz="3600" b="1" dirty="0"/>
          </a:p>
          <a:p>
            <a:endParaRPr lang="ru-RU" dirty="0"/>
          </a:p>
          <a:p>
            <a:endParaRPr lang="ru-RU" dirty="0"/>
          </a:p>
        </p:txBody>
      </p:sp>
    </p:spTree>
    <p:extLst>
      <p:ext uri="{BB962C8B-B14F-4D97-AF65-F5344CB8AC3E}">
        <p14:creationId xmlns:p14="http://schemas.microsoft.com/office/powerpoint/2010/main" val="7069421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BA39A-04B4-275F-5C9C-F5E3D5FFD03D}"/>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44061" name="Group 29">
            <a:extLst>
              <a:ext uri="{FF2B5EF4-FFF2-40B4-BE49-F238E27FC236}">
                <a16:creationId xmlns:a16="http://schemas.microsoft.com/office/drawing/2014/main" id="{930C70E1-094C-78F7-B7BB-B3E822C26149}"/>
              </a:ext>
            </a:extLst>
          </p:cNvPr>
          <p:cNvGraphicFramePr>
            <a:graphicFrameLocks noGrp="1"/>
          </p:cNvGraphicFramePr>
          <p:nvPr>
            <p:ph idx="1"/>
          </p:nvPr>
        </p:nvGraphicFramePr>
        <p:xfrm>
          <a:off x="632863" y="1474361"/>
          <a:ext cx="11119692" cy="5185139"/>
        </p:xfrm>
        <a:graphic>
          <a:graphicData uri="http://schemas.openxmlformats.org/drawingml/2006/table">
            <a:tbl>
              <a:tblPr/>
              <a:tblGrid>
                <a:gridCol w="4498071">
                  <a:extLst>
                    <a:ext uri="{9D8B030D-6E8A-4147-A177-3AD203B41FA5}">
                      <a16:colId xmlns:a16="http://schemas.microsoft.com/office/drawing/2014/main" val="20000"/>
                    </a:ext>
                  </a:extLst>
                </a:gridCol>
                <a:gridCol w="1694072">
                  <a:extLst>
                    <a:ext uri="{9D8B030D-6E8A-4147-A177-3AD203B41FA5}">
                      <a16:colId xmlns:a16="http://schemas.microsoft.com/office/drawing/2014/main" val="20001"/>
                    </a:ext>
                  </a:extLst>
                </a:gridCol>
                <a:gridCol w="2842607">
                  <a:extLst>
                    <a:ext uri="{9D8B030D-6E8A-4147-A177-3AD203B41FA5}">
                      <a16:colId xmlns:a16="http://schemas.microsoft.com/office/drawing/2014/main" val="20002"/>
                    </a:ext>
                  </a:extLst>
                </a:gridCol>
                <a:gridCol w="2084942">
                  <a:extLst>
                    <a:ext uri="{9D8B030D-6E8A-4147-A177-3AD203B41FA5}">
                      <a16:colId xmlns:a16="http://schemas.microsoft.com/office/drawing/2014/main" val="20003"/>
                    </a:ext>
                  </a:extLst>
                </a:gridCol>
              </a:tblGrid>
              <a:tr h="8570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Субъекты ответственности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ＭＳ Ｐゴシック" pitchFamily="34" charset="-128"/>
                        </a:rPr>
                        <a:t>Размер штрафа, рублей</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ＭＳ Ｐゴシック" pitchFamily="34" charset="-128"/>
                        </a:rPr>
                        <a:t>Основание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939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mn-lt"/>
                          <a:ea typeface="ＭＳ Ｐゴシック" pitchFamily="34" charset="-128"/>
                        </a:rPr>
                        <a:t>Изменение условий контракта, в том числе увеличение цен товаров, работ, услуг, если возможность изменения условий контракта не предусмотрена законодательством о КС, ………</a:t>
                      </a:r>
                      <a:endParaRPr kumimoji="0" lang="ru-RU" sz="1600" b="1" i="0" u="none" strike="noStrike" cap="none" normalizeH="0" baseline="0" dirty="0">
                        <a:ln>
                          <a:noFill/>
                        </a:ln>
                        <a:solidFill>
                          <a:srgbClr val="FF0000"/>
                        </a:solidFill>
                        <a:effectLst/>
                        <a:latin typeface="+mn-lt"/>
                        <a:ea typeface="ＭＳ Ｐゴシック" pitchFamily="34" charset="-128"/>
                      </a:endParaRPr>
                    </a:p>
                  </a:txBody>
                  <a:tcPr marT="45707" marB="4570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Должностные лица,  юр. лица</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 20 000 (для должностных лиц)</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mn-lt"/>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200 000 (для юридических лиц)</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ч.4 ст. 7.32 КоАП</a:t>
                      </a:r>
                    </a:p>
                  </a:txBody>
                  <a:tcPr marT="45707" marB="4570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158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Действия, предусмотренные частями 4 …… настоящей статьи, если такие действия повлекли дополнительное расходование средств соответствующих бюджетов бюджетной системы Российской Федерации или уменьшение количества поставляемых товаров, объема выполняемых работ, оказываемых услуг для обеспечения государственных и муниципальных нужд,</a:t>
                      </a:r>
                      <a:endParaRPr kumimoji="0" lang="ru-RU" sz="1600" b="0" i="0" u="none" strike="noStrike" cap="none" normalizeH="0" baseline="0" dirty="0">
                        <a:ln>
                          <a:noFill/>
                        </a:ln>
                        <a:solidFill>
                          <a:srgbClr val="FF0000"/>
                        </a:solidFill>
                        <a:effectLst/>
                        <a:latin typeface="+mn-lt"/>
                        <a:ea typeface="ＭＳ Ｐゴシック" pitchFamily="34" charset="-128"/>
                        <a:cs typeface="Times New Roman"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Должностные лица, юр. лица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 двукратный размер дополнительно израсходованных средств соответствующих бюджетов бюджетной системы РФ или цен товаров, работ, услуг, количество, объем которых уменьшены и которые явились предметом административного правонарушения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ч. 5 ст. 7.32 КоАП</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58455267"/>
                  </a:ext>
                </a:extLst>
              </a:tr>
            </a:tbl>
          </a:graphicData>
        </a:graphic>
      </p:graphicFrame>
      <p:sp>
        <p:nvSpPr>
          <p:cNvPr id="6" name="TextBox 5">
            <a:extLst>
              <a:ext uri="{FF2B5EF4-FFF2-40B4-BE49-F238E27FC236}">
                <a16:creationId xmlns:a16="http://schemas.microsoft.com/office/drawing/2014/main" id="{A4D0765B-7B80-005E-16BE-B65AA9846D20}"/>
              </a:ext>
            </a:extLst>
          </p:cNvPr>
          <p:cNvSpPr txBox="1"/>
          <p:nvPr/>
        </p:nvSpPr>
        <p:spPr>
          <a:xfrm>
            <a:off x="761886" y="979032"/>
            <a:ext cx="10861645" cy="369332"/>
          </a:xfrm>
          <a:prstGeom prst="rect">
            <a:avLst/>
          </a:prstGeom>
          <a:noFill/>
        </p:spPr>
        <p:txBody>
          <a:bodyPr wrap="square">
            <a:spAutoFit/>
          </a:bodyPr>
          <a:lstStyle/>
          <a:p>
            <a:r>
              <a:rPr lang="ru-RU" dirty="0"/>
              <a:t>Статья 7.32. Нарушение порядка заключения, изменения контракта</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DCC268CD-FC90-986F-5609-8E027D285908}"/>
              </a:ext>
            </a:extLst>
          </p:cNvPr>
          <p:cNvGraphicFramePr>
            <a:graphicFrameLocks noGrp="1"/>
          </p:cNvGraphicFramePr>
          <p:nvPr>
            <p:ph idx="1"/>
          </p:nvPr>
        </p:nvGraphicFramePr>
        <p:xfrm>
          <a:off x="678400" y="121112"/>
          <a:ext cx="10995735" cy="741680"/>
        </p:xfrm>
        <a:graphic>
          <a:graphicData uri="http://schemas.openxmlformats.org/drawingml/2006/table">
            <a:tbl>
              <a:tblPr firstRow="1" bandRow="1">
                <a:tableStyleId>{BDBED569-4797-4DF1-A0F4-6AAB3CD982D8}</a:tableStyleId>
              </a:tblPr>
              <a:tblGrid>
                <a:gridCol w="10995735">
                  <a:extLst>
                    <a:ext uri="{9D8B030D-6E8A-4147-A177-3AD203B41FA5}">
                      <a16:colId xmlns:a16="http://schemas.microsoft.com/office/drawing/2014/main" val="4173891390"/>
                    </a:ext>
                  </a:extLst>
                </a:gridCol>
              </a:tblGrid>
              <a:tr h="370840">
                <a:tc>
                  <a:txBody>
                    <a:bodyPr/>
                    <a:lstStyle/>
                    <a:p>
                      <a:pPr algn="ctr"/>
                      <a:r>
                        <a:rPr lang="ru-RU" dirty="0"/>
                        <a:t>Ошибка заказчика</a:t>
                      </a:r>
                    </a:p>
                  </a:txBody>
                  <a:tcPr/>
                </a:tc>
                <a:extLst>
                  <a:ext uri="{0D108BD9-81ED-4DB2-BD59-A6C34878D82A}">
                    <a16:rowId xmlns:a16="http://schemas.microsoft.com/office/drawing/2014/main" val="2839824838"/>
                  </a:ext>
                </a:extLst>
              </a:tr>
              <a:tr h="370840">
                <a:tc>
                  <a:txBody>
                    <a:bodyPr/>
                    <a:lstStyle/>
                    <a:p>
                      <a:pPr algn="ctr"/>
                      <a:r>
                        <a:rPr lang="ru-RU" sz="1800" dirty="0"/>
                        <a:t>Изменение страны происхождения товара при исполнении договора</a:t>
                      </a:r>
                    </a:p>
                  </a:txBody>
                  <a:tcPr/>
                </a:tc>
                <a:extLst>
                  <a:ext uri="{0D108BD9-81ED-4DB2-BD59-A6C34878D82A}">
                    <a16:rowId xmlns:a16="http://schemas.microsoft.com/office/drawing/2014/main" val="1468240945"/>
                  </a:ext>
                </a:extLst>
              </a:tr>
            </a:tbl>
          </a:graphicData>
        </a:graphic>
      </p:graphicFrame>
      <p:graphicFrame>
        <p:nvGraphicFramePr>
          <p:cNvPr id="5" name="Таблица 4">
            <a:extLst>
              <a:ext uri="{FF2B5EF4-FFF2-40B4-BE49-F238E27FC236}">
                <a16:creationId xmlns:a16="http://schemas.microsoft.com/office/drawing/2014/main" id="{56B4545A-B04D-C2D7-06B4-DF36CEF344B7}"/>
              </a:ext>
            </a:extLst>
          </p:cNvPr>
          <p:cNvGraphicFramePr>
            <a:graphicFrameLocks noGrp="1"/>
          </p:cNvGraphicFramePr>
          <p:nvPr>
            <p:extLst>
              <p:ext uri="{D42A27DB-BD31-4B8C-83A1-F6EECF244321}">
                <p14:modId xmlns:p14="http://schemas.microsoft.com/office/powerpoint/2010/main" val="117300787"/>
              </p:ext>
            </p:extLst>
          </p:nvPr>
        </p:nvGraphicFramePr>
        <p:xfrm>
          <a:off x="134645" y="1153968"/>
          <a:ext cx="11922710" cy="5582920"/>
        </p:xfrm>
        <a:graphic>
          <a:graphicData uri="http://schemas.openxmlformats.org/drawingml/2006/table">
            <a:tbl>
              <a:tblPr firstRow="1" bandRow="1">
                <a:tableStyleId>{5C22544A-7EE6-4342-B048-85BDC9FD1C3A}</a:tableStyleId>
              </a:tblPr>
              <a:tblGrid>
                <a:gridCol w="9213541">
                  <a:extLst>
                    <a:ext uri="{9D8B030D-6E8A-4147-A177-3AD203B41FA5}">
                      <a16:colId xmlns:a16="http://schemas.microsoft.com/office/drawing/2014/main" val="2829705442"/>
                    </a:ext>
                  </a:extLst>
                </a:gridCol>
                <a:gridCol w="2709169">
                  <a:extLst>
                    <a:ext uri="{9D8B030D-6E8A-4147-A177-3AD203B41FA5}">
                      <a16:colId xmlns:a16="http://schemas.microsoft.com/office/drawing/2014/main" val="1808511047"/>
                    </a:ext>
                  </a:extLst>
                </a:gridCol>
              </a:tblGrid>
              <a:tr h="370840">
                <a:tc>
                  <a:txBody>
                    <a:bodyPr/>
                    <a:lstStyle/>
                    <a:p>
                      <a:r>
                        <a:rPr lang="ru-RU" sz="1600" dirty="0"/>
                        <a:t>Решение Новосибирского областного суда от 17 января 2023 г. по делу N 7-14/2023</a:t>
                      </a:r>
                    </a:p>
                  </a:txBody>
                  <a:tcPr/>
                </a:tc>
                <a:tc>
                  <a:txBody>
                    <a:bodyPr/>
                    <a:lstStyle/>
                    <a:p>
                      <a:pPr algn="ctr"/>
                      <a:r>
                        <a:rPr lang="ru-RU" sz="1600" dirty="0"/>
                        <a:t>Фабула и резюме</a:t>
                      </a:r>
                    </a:p>
                  </a:txBody>
                  <a:tcPr/>
                </a:tc>
                <a:extLst>
                  <a:ext uri="{0D108BD9-81ED-4DB2-BD59-A6C34878D82A}">
                    <a16:rowId xmlns:a16="http://schemas.microsoft.com/office/drawing/2014/main" val="1218211828"/>
                  </a:ext>
                </a:extLst>
              </a:tr>
              <a:tr h="370840">
                <a:tc>
                  <a:txBody>
                    <a:bodyPr/>
                    <a:lstStyle/>
                    <a:p>
                      <a:pPr marL="285750" indent="-285750">
                        <a:buFont typeface="Arial" panose="020B0604020202020204" pitchFamily="34" charset="0"/>
                        <a:buChar char="•"/>
                      </a:pPr>
                      <a:r>
                        <a:rPr lang="ru-RU" sz="1600" dirty="0"/>
                        <a:t>ФКУ "СОУМТС МВД России" с ООО  по результатам ЭА заключен </a:t>
                      </a:r>
                      <a:r>
                        <a:rPr lang="ru-RU" sz="1600" dirty="0" err="1"/>
                        <a:t>ГосК</a:t>
                      </a:r>
                      <a:r>
                        <a:rPr lang="ru-RU" sz="1600" dirty="0"/>
                        <a:t>-т на закупку и поставку товаров (микроскоп металлографический в соответствии с ведомостью поставки, являющейся неотъемлемой частью указанного контракта). </a:t>
                      </a:r>
                    </a:p>
                    <a:p>
                      <a:pPr marL="285750" indent="-285750">
                        <a:buFont typeface="Arial" panose="020B0604020202020204" pitchFamily="34" charset="0"/>
                        <a:buChar char="•"/>
                      </a:pPr>
                      <a:r>
                        <a:rPr lang="ru-RU" sz="1600" dirty="0"/>
                        <a:t>В соответствии с ведомостью поставки, поставке подлежит товар - микроскоп металлографический инвертированный МЕТАМ ЛВ-41 (страна происхождения товара - Россия), в комплект входит в том числе - персональный компьютер. Страна происхождения товара "персональный компьютер" в ведомости поставки при заключении контракта указана не была, из чего представляется, что указание страны происхождения товара - Россия распространяется в том числе на весь комплект поставки.</a:t>
                      </a:r>
                    </a:p>
                    <a:p>
                      <a:pPr marL="285750" indent="-285750">
                        <a:buFont typeface="Arial" panose="020B0604020202020204" pitchFamily="34" charset="0"/>
                        <a:buChar char="•"/>
                      </a:pPr>
                      <a:r>
                        <a:rPr lang="ru-RU" sz="1600" dirty="0"/>
                        <a:t>При этом, сторонами было заключено доп. соглашение к Госконтракту  в соответствии с которым необходимо было поставить микроскоп металлографический инвертированный МЕТАМ ЛВ-41 (страна происхождения товара - Россия). В комплект поставки микроскопа входит в числе прочего персональный компьютер (страна происхождения - Китай).</a:t>
                      </a:r>
                    </a:p>
                    <a:p>
                      <a:pPr marL="285750" indent="-285750">
                        <a:buFont typeface="Arial" panose="020B0604020202020204" pitchFamily="34" charset="0"/>
                        <a:buChar char="•"/>
                      </a:pPr>
                      <a:r>
                        <a:rPr lang="ru-RU" sz="1600" dirty="0"/>
                        <a:t>Должностное лицо согласилось с доводами жалобы о том, что поставляемый товар должен соответствовать условию страны происхождения, а </a:t>
                      </a:r>
                      <a:r>
                        <a:rPr lang="ru-RU" sz="1600" b="1" dirty="0"/>
                        <a:t>изменение страны происхождения</a:t>
                      </a:r>
                      <a:r>
                        <a:rPr lang="ru-RU" sz="1600" dirty="0"/>
                        <a:t>, учитывая установленные вышеуказанными нормативными актами особые условия закупки для иностранных товаров, </a:t>
                      </a:r>
                      <a:r>
                        <a:rPr lang="ru-RU" sz="1600" b="1" dirty="0"/>
                        <a:t>является изменением существенных условий договора.</a:t>
                      </a:r>
                    </a:p>
                  </a:txBody>
                  <a:tcPr/>
                </a:tc>
                <a:tc>
                  <a:txBody>
                    <a:bodyPr/>
                    <a:lstStyle/>
                    <a:p>
                      <a:pPr marL="285750" indent="-285750">
                        <a:buFont typeface="Arial" panose="020B0604020202020204" pitchFamily="34" charset="0"/>
                        <a:buChar char="•"/>
                      </a:pPr>
                      <a:r>
                        <a:rPr lang="ru-RU" sz="1600" dirty="0"/>
                        <a:t>Должностное лицо Заказчика судится  за отмену штрафа  в 50 тыс. руб</a:t>
                      </a:r>
                      <a:r>
                        <a:rPr lang="ru-RU" sz="1600" b="1" dirty="0"/>
                        <a:t>. по ч. 4.1. ст. 7.32 </a:t>
                      </a:r>
                      <a:r>
                        <a:rPr lang="ru-RU" sz="1600" i="1" dirty="0"/>
                        <a:t>(изменение условий контракта по ГОЗ, если возможность изменения условий ГК не предусмотрена законодательством) </a:t>
                      </a:r>
                      <a:r>
                        <a:rPr lang="ru-RU" sz="1600" dirty="0"/>
                        <a:t>должностное лицо заказчика.</a:t>
                      </a:r>
                    </a:p>
                    <a:p>
                      <a:pPr marL="285750" indent="-285750">
                        <a:buFont typeface="Arial" panose="020B0604020202020204" pitchFamily="34" charset="0"/>
                        <a:buChar char="•"/>
                      </a:pPr>
                      <a:endParaRPr lang="ru-RU" sz="1600" dirty="0"/>
                    </a:p>
                    <a:p>
                      <a:pPr marL="285750" indent="-285750">
                        <a:buFont typeface="Arial" panose="020B0604020202020204" pitchFamily="34" charset="0"/>
                        <a:buChar char="•"/>
                      </a:pPr>
                      <a:r>
                        <a:rPr lang="ru-RU" sz="1600" dirty="0"/>
                        <a:t>Решение нижестоящего суда отменить, производство по делу прекратить за истечением срока давности привлечения к административной ответственности</a:t>
                      </a:r>
                    </a:p>
                  </a:txBody>
                  <a:tcPr/>
                </a:tc>
                <a:extLst>
                  <a:ext uri="{0D108BD9-81ED-4DB2-BD59-A6C34878D82A}">
                    <a16:rowId xmlns:a16="http://schemas.microsoft.com/office/drawing/2014/main" val="1085605016"/>
                  </a:ext>
                </a:extLst>
              </a:tr>
            </a:tbl>
          </a:graphicData>
        </a:graphic>
      </p:graphicFrame>
    </p:spTree>
    <p:extLst>
      <p:ext uri="{BB962C8B-B14F-4D97-AF65-F5344CB8AC3E}">
        <p14:creationId xmlns:p14="http://schemas.microsoft.com/office/powerpoint/2010/main" val="10010555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DE18E-ACF6-592E-05F5-78C88E47B46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2544E3-5BFF-B0CF-B930-774A89B202CD}"/>
              </a:ext>
            </a:extLst>
          </p:cNvPr>
          <p:cNvSpPr>
            <a:spLocks noGrp="1"/>
          </p:cNvSpPr>
          <p:nvPr>
            <p:ph type="title"/>
          </p:nvPr>
        </p:nvSpPr>
        <p:spPr>
          <a:xfrm>
            <a:off x="1981200" y="1"/>
            <a:ext cx="8229600" cy="620713"/>
          </a:xfrm>
        </p:spPr>
        <p:txBody>
          <a:bodyPr/>
          <a:lstStyle/>
          <a:p>
            <a:pPr>
              <a:defRPr/>
            </a:pP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Штрафы за административные правонарушения</a:t>
            </a:r>
            <a:b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br>
            <a:r>
              <a:rPr lang="ru-RU" sz="2000" b="1" kern="1200" dirty="0">
                <a:solidFill>
                  <a:schemeClr val="tx1"/>
                </a:solidFill>
                <a:effectLst>
                  <a:outerShdw blurRad="38100" dist="38100" dir="2700000" algn="tl">
                    <a:srgbClr val="C0C0C0"/>
                  </a:outerShdw>
                </a:effectLst>
                <a:ea typeface="ＭＳ Ｐゴシック" pitchFamily="34" charset="-128"/>
                <a:cs typeface="Arial" pitchFamily="34" charset="0"/>
              </a:rPr>
              <a:t>в сфере закупок </a:t>
            </a:r>
          </a:p>
        </p:txBody>
      </p:sp>
      <p:graphicFrame>
        <p:nvGraphicFramePr>
          <p:cNvPr id="44061" name="Group 29">
            <a:extLst>
              <a:ext uri="{FF2B5EF4-FFF2-40B4-BE49-F238E27FC236}">
                <a16:creationId xmlns:a16="http://schemas.microsoft.com/office/drawing/2014/main" id="{F889F086-7759-5E28-D113-1F893D567CFE}"/>
              </a:ext>
            </a:extLst>
          </p:cNvPr>
          <p:cNvGraphicFramePr>
            <a:graphicFrameLocks noGrp="1"/>
          </p:cNvGraphicFramePr>
          <p:nvPr>
            <p:ph idx="1"/>
            <p:extLst>
              <p:ext uri="{D42A27DB-BD31-4B8C-83A1-F6EECF244321}">
                <p14:modId xmlns:p14="http://schemas.microsoft.com/office/powerpoint/2010/main" val="1678261441"/>
              </p:ext>
            </p:extLst>
          </p:nvPr>
        </p:nvGraphicFramePr>
        <p:xfrm>
          <a:off x="632863" y="1474361"/>
          <a:ext cx="11119692" cy="4849859"/>
        </p:xfrm>
        <a:graphic>
          <a:graphicData uri="http://schemas.openxmlformats.org/drawingml/2006/table">
            <a:tbl>
              <a:tblPr/>
              <a:tblGrid>
                <a:gridCol w="3326741">
                  <a:extLst>
                    <a:ext uri="{9D8B030D-6E8A-4147-A177-3AD203B41FA5}">
                      <a16:colId xmlns:a16="http://schemas.microsoft.com/office/drawing/2014/main" val="20000"/>
                    </a:ext>
                  </a:extLst>
                </a:gridCol>
                <a:gridCol w="1921079">
                  <a:extLst>
                    <a:ext uri="{9D8B030D-6E8A-4147-A177-3AD203B41FA5}">
                      <a16:colId xmlns:a16="http://schemas.microsoft.com/office/drawing/2014/main" val="20001"/>
                    </a:ext>
                  </a:extLst>
                </a:gridCol>
                <a:gridCol w="3786930">
                  <a:extLst>
                    <a:ext uri="{9D8B030D-6E8A-4147-A177-3AD203B41FA5}">
                      <a16:colId xmlns:a16="http://schemas.microsoft.com/office/drawing/2014/main" val="20002"/>
                    </a:ext>
                  </a:extLst>
                </a:gridCol>
                <a:gridCol w="2084942">
                  <a:extLst>
                    <a:ext uri="{9D8B030D-6E8A-4147-A177-3AD203B41FA5}">
                      <a16:colId xmlns:a16="http://schemas.microsoft.com/office/drawing/2014/main" val="20003"/>
                    </a:ext>
                  </a:extLst>
                </a:gridCol>
              </a:tblGrid>
              <a:tr h="8570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ВИДЫ правонарушений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mn-lt"/>
                          <a:ea typeface="ＭＳ Ｐゴシック" pitchFamily="34" charset="-128"/>
                        </a:rPr>
                        <a:t>Субъекты ответственности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ＭＳ Ｐゴシック" pitchFamily="34" charset="-128"/>
                        </a:rPr>
                        <a:t>Размер штрафа, рублей</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ＭＳ Ｐゴシック" pitchFamily="34" charset="-128"/>
                        </a:rPr>
                        <a:t>Основание </a:t>
                      </a:r>
                    </a:p>
                  </a:txBody>
                  <a:tcPr marT="45707" marB="4570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939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mn-lt"/>
                          <a:ea typeface="ＭＳ Ｐゴシック" pitchFamily="34" charset="-128"/>
                        </a:rPr>
                        <a:t>Действия (бездействие), повлекшие неисполнение обязательств, предусмотренных контрактом на поставку товаров, выполнение работ, оказание услуг для нужд заказчиков, с причинением существенного вреда охраняемым законом интересам общества и государства, если такие действия (бездействие) не влекут уголовной ответственности, ………</a:t>
                      </a:r>
                      <a:endParaRPr kumimoji="0" lang="ru-RU" sz="1600" b="1" i="0" u="none" strike="noStrike" cap="none" normalizeH="0" baseline="0" dirty="0">
                        <a:ln>
                          <a:noFill/>
                        </a:ln>
                        <a:solidFill>
                          <a:srgbClr val="FF0000"/>
                        </a:solidFill>
                        <a:effectLst/>
                        <a:latin typeface="+mn-lt"/>
                        <a:ea typeface="ＭＳ Ｐゴシック" pitchFamily="34" charset="-128"/>
                      </a:endParaRPr>
                    </a:p>
                  </a:txBody>
                  <a:tcPr marT="45707" marB="4570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Должностные лица,  ИП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mn-lt"/>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Юридические лица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Должностные лица, ИП –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от 5 до 15 процентов стоимости неисполненных обязательств, предусмотренных контрактом на поставку товаров, выполнение работ, оказание услуг, но не менее 30 000или дисквалификацию на срок до двух лет;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mn-lt"/>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Юридические лица - от однократного до трехкратного размера стоимости неисполненных обязательств, предусмотренных контрактом на поставку товаров, выполнение работ, оказание услуг, но не менее трехсот тысяч рублей.</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rPr>
                        <a:t>ч.7 ст. 7.32 КоАП</a:t>
                      </a:r>
                    </a:p>
                  </a:txBody>
                  <a:tcPr marT="45707" marB="4570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DF49EA56-63EC-E511-43E6-EF6506D818F5}"/>
              </a:ext>
            </a:extLst>
          </p:cNvPr>
          <p:cNvSpPr txBox="1"/>
          <p:nvPr/>
        </p:nvSpPr>
        <p:spPr>
          <a:xfrm>
            <a:off x="761886" y="979032"/>
            <a:ext cx="1086164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mn-ea"/>
                <a:cs typeface="+mn-cs"/>
              </a:rPr>
              <a:t>Статья 7.32. Нарушение порядка заключения, изменения контракта</a:t>
            </a:r>
          </a:p>
        </p:txBody>
      </p:sp>
    </p:spTree>
    <p:extLst>
      <p:ext uri="{BB962C8B-B14F-4D97-AF65-F5344CB8AC3E}">
        <p14:creationId xmlns:p14="http://schemas.microsoft.com/office/powerpoint/2010/main" val="271020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AB3DC7-D93F-B154-13DA-D3D3A93A8E33}"/>
              </a:ext>
            </a:extLst>
          </p:cNvPr>
          <p:cNvSpPr>
            <a:spLocks noGrp="1"/>
          </p:cNvSpPr>
          <p:nvPr>
            <p:ph type="title"/>
          </p:nvPr>
        </p:nvSpPr>
        <p:spPr>
          <a:xfrm>
            <a:off x="598503" y="116551"/>
            <a:ext cx="10515600" cy="788972"/>
          </a:xfrm>
        </p:spPr>
        <p:txBody>
          <a:bodyPr>
            <a:normAutofit/>
          </a:bodyPr>
          <a:lstStyle/>
          <a:p>
            <a:pPr algn="ctr"/>
            <a:r>
              <a:rPr lang="ru-RU" sz="2400" dirty="0">
                <a:solidFill>
                  <a:srgbClr val="0070C0"/>
                </a:solidFill>
              </a:rPr>
              <a:t>УК РФ Статья 178. Ограничение конкуренции</a:t>
            </a:r>
          </a:p>
        </p:txBody>
      </p:sp>
      <p:sp>
        <p:nvSpPr>
          <p:cNvPr id="3" name="Объект 2">
            <a:extLst>
              <a:ext uri="{FF2B5EF4-FFF2-40B4-BE49-F238E27FC236}">
                <a16:creationId xmlns:a16="http://schemas.microsoft.com/office/drawing/2014/main" id="{D9650E35-FAB9-7303-9D8F-384F8D576A3A}"/>
              </a:ext>
            </a:extLst>
          </p:cNvPr>
          <p:cNvSpPr>
            <a:spLocks noGrp="1"/>
          </p:cNvSpPr>
          <p:nvPr>
            <p:ph idx="1"/>
          </p:nvPr>
        </p:nvSpPr>
        <p:spPr>
          <a:xfrm>
            <a:off x="838200" y="905522"/>
            <a:ext cx="10515600" cy="5952478"/>
          </a:xfrm>
        </p:spPr>
        <p:txBody>
          <a:bodyPr>
            <a:normAutofit fontScale="55000" lnSpcReduction="20000"/>
          </a:bodyPr>
          <a:lstStyle/>
          <a:p>
            <a:pPr marL="0" indent="0">
              <a:buNone/>
            </a:pPr>
            <a:r>
              <a:rPr lang="ru-RU" sz="2900" dirty="0">
                <a:solidFill>
                  <a:srgbClr val="FF0000"/>
                </a:solidFill>
              </a:rPr>
              <a:t>1. Ограничение конкуренции путем заключения между хозяйствующими субъектами-конкурентами ограничивающего конкуренцию соглашения (картеля), запрещенного в соответствии с антимонопольным законодательством Российской Федерации, если это деяние причинило крупный ущерб гражданам, организациям или государству либо повлекло извлечение дохода в крупном размере</a:t>
            </a:r>
            <a:r>
              <a:rPr lang="ru-RU" sz="2900" dirty="0"/>
              <a:t>, -</a:t>
            </a:r>
          </a:p>
          <a:p>
            <a:pPr marL="0" indent="0">
              <a:buNone/>
            </a:pPr>
            <a:r>
              <a:rPr lang="ru-RU" sz="2900" dirty="0"/>
              <a:t>наказываются штрафом в размере от 300 тысяч до 500 тысяч рублей или в размере заработной платы или иного дохода осужденного за период от 1 года до 2 лет, </a:t>
            </a:r>
          </a:p>
          <a:p>
            <a:pPr marL="0" indent="0">
              <a:buNone/>
            </a:pPr>
            <a:r>
              <a:rPr lang="ru-RU" sz="2900" dirty="0"/>
              <a:t>либо принудительными работами на срок до 3 лет с лишением права занимать определенные должности или заниматься определенной деятельностью на срок до 1года или без такового, </a:t>
            </a:r>
          </a:p>
          <a:p>
            <a:pPr marL="0" indent="0">
              <a:buNone/>
            </a:pPr>
            <a:r>
              <a:rPr lang="ru-RU" sz="2900" dirty="0"/>
              <a:t>либо лишением свободы на срок до 3 лет с лишением права занимать определенные должности или заниматься определенной деятельностью до одного года либо без такового.</a:t>
            </a:r>
          </a:p>
          <a:p>
            <a:pPr marL="0" indent="0">
              <a:buNone/>
            </a:pPr>
            <a:endParaRPr lang="ru-RU" sz="2900" dirty="0"/>
          </a:p>
          <a:p>
            <a:pPr marL="0" indent="0">
              <a:buNone/>
            </a:pPr>
            <a:r>
              <a:rPr lang="ru-RU" sz="2900" b="1" dirty="0"/>
              <a:t>2. Те же деяния:</a:t>
            </a:r>
          </a:p>
          <a:p>
            <a:pPr marL="0" indent="0">
              <a:buNone/>
            </a:pPr>
            <a:r>
              <a:rPr lang="ru-RU" sz="2900" dirty="0">
                <a:solidFill>
                  <a:srgbClr val="FF0000"/>
                </a:solidFill>
              </a:rPr>
              <a:t>а) совершенные лицом с использованием своего служебного положения;</a:t>
            </a:r>
          </a:p>
          <a:p>
            <a:pPr marL="0" indent="0">
              <a:buNone/>
            </a:pPr>
            <a:r>
              <a:rPr lang="ru-RU" sz="2900" dirty="0"/>
              <a:t>б) сопряженные с уничтожением или повреждением чужого имущества либо с угрозой его уничтожения или повреждения, при отсутствии признаков вымогательства;</a:t>
            </a:r>
          </a:p>
          <a:p>
            <a:pPr marL="0" indent="0">
              <a:buNone/>
            </a:pPr>
            <a:r>
              <a:rPr lang="ru-RU" sz="2900" dirty="0"/>
              <a:t>в) причинившие особо крупный ущерб* либо повлекшие извлечение дохода в особо крупном размере, -</a:t>
            </a:r>
          </a:p>
          <a:p>
            <a:pPr marL="0" indent="0">
              <a:buNone/>
            </a:pPr>
            <a:r>
              <a:rPr lang="ru-RU" sz="2900" dirty="0"/>
              <a:t>наказываются принудительными работами на срок до 5 лет с лишением права занимать определенные должности или заниматься определенной деятельностью на срок до 3 лет или без такового </a:t>
            </a:r>
          </a:p>
          <a:p>
            <a:pPr marL="0" indent="0">
              <a:buNone/>
            </a:pPr>
            <a:r>
              <a:rPr lang="ru-RU" sz="2900" dirty="0"/>
              <a:t>либо лишением свободы на срок до 6 лет со штрафом в размере до 1 млн. рублей или в размере заработной платы или иного дохода осужденного за период до 5  лет или без такового и с лишением права занимать определенные должности или заниматься определенной деятельностью на срок от 1 года до 3лет или без такового</a:t>
            </a:r>
            <a:r>
              <a:rPr lang="ru-RU" dirty="0"/>
              <a:t>.</a:t>
            </a:r>
          </a:p>
          <a:p>
            <a:pPr marL="0" indent="0">
              <a:buNone/>
            </a:pPr>
            <a:endParaRPr lang="ru-RU" dirty="0"/>
          </a:p>
          <a:p>
            <a:pPr marL="0" indent="0">
              <a:buNone/>
            </a:pPr>
            <a:r>
              <a:rPr lang="ru-RU" dirty="0"/>
              <a:t>*2. </a:t>
            </a:r>
            <a:r>
              <a:rPr lang="ru-RU" b="1" dirty="0"/>
              <a:t>Крупным ущербом в настоящей статье признается ущерб, сумма которого превышает 16 млн. рублей, а особо крупным ущербом – 47 миллионов пятьсот тысяч рублей. </a:t>
            </a:r>
            <a:r>
              <a:rPr lang="ru-RU" dirty="0"/>
              <a:t>(до 17.04.2024  - Крупным ущербом в настоящей статье признается ущерб, сумма которого превышает 10 миллионов рублей, а особо крупным ущербом - 30 миллионов рублей.)</a:t>
            </a:r>
          </a:p>
        </p:txBody>
      </p:sp>
    </p:spTree>
    <p:extLst>
      <p:ext uri="{BB962C8B-B14F-4D97-AF65-F5344CB8AC3E}">
        <p14:creationId xmlns:p14="http://schemas.microsoft.com/office/powerpoint/2010/main" val="37003165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A34437-0D9F-8D47-2880-C8BD4C92EEB0}"/>
              </a:ext>
            </a:extLst>
          </p:cNvPr>
          <p:cNvSpPr txBox="1"/>
          <p:nvPr/>
        </p:nvSpPr>
        <p:spPr>
          <a:xfrm>
            <a:off x="277613" y="341702"/>
            <a:ext cx="116364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400" b="0" i="0" u="none" strike="noStrike" kern="1200" cap="none" spc="0" normalizeH="0" baseline="0" noProof="0" dirty="0">
                <a:ln>
                  <a:noFill/>
                </a:ln>
                <a:solidFill>
                  <a:srgbClr val="FF0000"/>
                </a:solidFill>
                <a:effectLst/>
                <a:uLnTx/>
                <a:uFillTx/>
                <a:latin typeface="Calibri Light" panose="020F0302020204030204"/>
                <a:ea typeface="+mn-ea"/>
                <a:cs typeface="+mn-cs"/>
              </a:rPr>
              <a:t>Решение ЦА ФАС по делу №  28/06/105-797/2024 от 26.03.2024 (1 из 3)</a:t>
            </a:r>
          </a:p>
        </p:txBody>
      </p:sp>
      <p:sp>
        <p:nvSpPr>
          <p:cNvPr id="2" name="TextBox 1">
            <a:extLst>
              <a:ext uri="{FF2B5EF4-FFF2-40B4-BE49-F238E27FC236}">
                <a16:creationId xmlns:a16="http://schemas.microsoft.com/office/drawing/2014/main" id="{1544B61B-081C-1A20-4C27-0420D61B6D2D}"/>
              </a:ext>
            </a:extLst>
          </p:cNvPr>
          <p:cNvSpPr txBox="1"/>
          <p:nvPr/>
        </p:nvSpPr>
        <p:spPr>
          <a:xfrm>
            <a:off x="277613" y="1272178"/>
            <a:ext cx="11636406" cy="535531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Жалуется ООО «ПСК Твой Дом» на действия Департамента строительства города Москвы (далее – Заказчик), Департамента города Москвы по конкурентной политике (далее – Уполномоченный орган) при проведении  открытого конкурса в электронной форме на право заключения государственного контракта на выполнение работ, связанных с одновременным выполнением подготовки проектной документации, выполнением инженерных изысканий и выполнением работ  по строительству объекта капитального строительства – заказчик неправомерно отказался от заключения контракта.</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заседании Комиссии установлено, что согласно Извещению начальная (максимальная) цена контракта составляет 1 679 205 565,57 руб. Согласно протоколу подведения итогов определения поставщика (подрядчика, исполнителя) заявка Заявителя признана соответствующей требованиям извещения с предложением о цене контракта в размере 1 679 205 465,57 руб.</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Представители Заказчика, Уполномоченного органа на заседании Комиссии пояснили, что решение об отказе от заключения контракта с Заявителем принято, поскольку, согласно сведениям  размещенным в ЕИС, фактический совокупный размер обязательств по договорам Заявителя составляет 1 437 983 317,71 руб., что с учетом предложения Заявителя о цене контракта,  заключаемого по итогам проведенного Конкурса, в размере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1 679 205 465,57 руб. превышает совокупный размер обязательств по заключенным договорам, и составляет более 3 млрд. руб., что  превышает уровень ответственности, в соответствии с которым Заявитель имеет право выполнения работ по строительству, реконструкции, капитальному ремонту, сносу объектов капительного строительства по договору строительного подряда с использованием конкурентных способов заключения договоров.</a:t>
            </a:r>
          </a:p>
        </p:txBody>
      </p:sp>
    </p:spTree>
    <p:extLst>
      <p:ext uri="{BB962C8B-B14F-4D97-AF65-F5344CB8AC3E}">
        <p14:creationId xmlns:p14="http://schemas.microsoft.com/office/powerpoint/2010/main" val="1433902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A34437-0D9F-8D47-2880-C8BD4C92EEB0}"/>
              </a:ext>
            </a:extLst>
          </p:cNvPr>
          <p:cNvSpPr txBox="1"/>
          <p:nvPr/>
        </p:nvSpPr>
        <p:spPr>
          <a:xfrm>
            <a:off x="366204" y="118620"/>
            <a:ext cx="116364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400" b="0" i="0" u="none" strike="noStrike" kern="1200" cap="none" spc="0" normalizeH="0" baseline="0" noProof="0" dirty="0">
                <a:ln>
                  <a:noFill/>
                </a:ln>
                <a:solidFill>
                  <a:srgbClr val="FF0000"/>
                </a:solidFill>
                <a:effectLst/>
                <a:uLnTx/>
                <a:uFillTx/>
                <a:latin typeface="Calibri Light" panose="020F0302020204030204"/>
                <a:ea typeface="+mn-ea"/>
                <a:cs typeface="+mn-cs"/>
              </a:rPr>
              <a:t>Решение ЦА ФАС по делу №  28/06/105-797/2024 от 26.03.2024 (2 из 3)</a:t>
            </a:r>
          </a:p>
        </p:txBody>
      </p:sp>
      <p:sp>
        <p:nvSpPr>
          <p:cNvPr id="2" name="TextBox 1">
            <a:extLst>
              <a:ext uri="{FF2B5EF4-FFF2-40B4-BE49-F238E27FC236}">
                <a16:creationId xmlns:a16="http://schemas.microsoft.com/office/drawing/2014/main" id="{1544B61B-081C-1A20-4C27-0420D61B6D2D}"/>
              </a:ext>
            </a:extLst>
          </p:cNvPr>
          <p:cNvSpPr txBox="1"/>
          <p:nvPr/>
        </p:nvSpPr>
        <p:spPr>
          <a:xfrm>
            <a:off x="189390" y="580285"/>
            <a:ext cx="11636406" cy="535531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Комиссией УФАС установлено, что согласно информации сайта реестра Нострой (https://reestr.nostroy.ru) (далее – Реестр) Заявитель, на дату направления Заказчиком контракта на подписание, имел третий уровень ответственности в части осуществления взносов в компенсационный фонд обеспечения договорных обязательств.</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Вместе с тем частью 4 статьи 55.8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ГрК</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РФ установлено, что член СРО ежегодно в установленном  порядке обязан уведомлять СРО о фактическом совокупном размере обязательств соответственно по договорам подряда на выполнение инженерных изысканий, подготовку проектной документации, договорам строительного подряда, договорам подряда на осуществление сноса, заключенным таким лицом в течение отчетного года с использованием конкурентных способов заключения договоров. Данное уведомление направляется членом саморегулируемой организации в срок до 1 марта года, следующего за отчетным, с приложением документов, подтверждающих такой фактический совокупный размер обязательств данного члена. Член саморегулируемой организации вправе не представлять в саморегулируемую организацию документы, содержащаяся в которых информация размещается в форме открытых данных.</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частям 5, 7 статьи 55.8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ГрК</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РФ член саморегулируемой организации обязан самостоятельно, либо при получении от саморегулируемой организации предупреждения о превышении установленного уровня ответственности члена саморегулируемой организации по обязательствам и требования о необходимости увеличения размера внесенного таким членом взноса в компенсационный фонд обеспечения договорных обязательств, вносить дополнительный взнос в компенсационный фонд обеспечения договорных обязательств в порядке, установленном внутренними документами саморегулируемой организации.</a:t>
            </a:r>
          </a:p>
        </p:txBody>
      </p:sp>
    </p:spTree>
    <p:extLst>
      <p:ext uri="{BB962C8B-B14F-4D97-AF65-F5344CB8AC3E}">
        <p14:creationId xmlns:p14="http://schemas.microsoft.com/office/powerpoint/2010/main" val="8804898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A34437-0D9F-8D47-2880-C8BD4C92EEB0}"/>
              </a:ext>
            </a:extLst>
          </p:cNvPr>
          <p:cNvSpPr txBox="1"/>
          <p:nvPr/>
        </p:nvSpPr>
        <p:spPr>
          <a:xfrm>
            <a:off x="366204" y="118620"/>
            <a:ext cx="116364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400" b="0" i="0" u="none" strike="noStrike" kern="1200" cap="none" spc="0" normalizeH="0" baseline="0" noProof="0" dirty="0">
                <a:ln>
                  <a:noFill/>
                </a:ln>
                <a:solidFill>
                  <a:srgbClr val="FF0000"/>
                </a:solidFill>
                <a:effectLst/>
                <a:uLnTx/>
                <a:uFillTx/>
                <a:latin typeface="Calibri Light" panose="020F0302020204030204"/>
                <a:ea typeface="+mn-ea"/>
                <a:cs typeface="+mn-cs"/>
              </a:rPr>
              <a:t>Решение ЦА ФАС по делу №  28/06/105-797/2024 от 26.03.2024 (3 из 3)</a:t>
            </a:r>
          </a:p>
        </p:txBody>
      </p:sp>
      <p:sp>
        <p:nvSpPr>
          <p:cNvPr id="2" name="TextBox 1">
            <a:extLst>
              <a:ext uri="{FF2B5EF4-FFF2-40B4-BE49-F238E27FC236}">
                <a16:creationId xmlns:a16="http://schemas.microsoft.com/office/drawing/2014/main" id="{1544B61B-081C-1A20-4C27-0420D61B6D2D}"/>
              </a:ext>
            </a:extLst>
          </p:cNvPr>
          <p:cNvSpPr txBox="1"/>
          <p:nvPr/>
        </p:nvSpPr>
        <p:spPr>
          <a:xfrm>
            <a:off x="189390" y="580285"/>
            <a:ext cx="11636406" cy="452431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Учитывая положения частей 4, 5, 7 статьи 55.8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ГрК</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РФ Заказчику, Уполномоченному органу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необходимо руководствоваться сведениями о размере взноса в компенсационный фонд обеспечения договорных обязательств, размещенными в реестре сведений о членах саморегулируемых организаций и их обязательствах</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при этом контроль за соответствием участника закупки требованиям о размере взноса в компенсационный фонд обеспечения договорных обязательств возлагается на саморегулируемую организацию.</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Кроме того, на заседании Комиссии установлено, что на дату рассмотрения жалобы по существу, согласно сведениям Реестра, Заявитель имеет четвертый уровень ответственности члена саморегулируемой организации.</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FF0000"/>
                </a:solidFill>
                <a:effectLst/>
                <a:uLnTx/>
                <a:uFillTx/>
                <a:latin typeface="Calibri" panose="020F0502020204030204"/>
                <a:ea typeface="+mn-ea"/>
                <a:cs typeface="+mn-cs"/>
              </a:rPr>
              <a:t>Таким образом, Комиссия приходит к выводу, что действия Заказчика, Уполномоченного органа, принявших решение об отказе Заявителю в заключении контракта, нарушают требование части 9 статьи 31 Закона о контрактной системе, а также содержат признаки административного правонарушения, ответственность за совершение которого предусмотрена частью 3 статьи 7.32 Кодекса Российской Федерации об административных правонарушениях.</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1" i="0" u="none" strike="noStrike" kern="1200" cap="none" spc="0" normalizeH="0" baseline="0" noProof="0" dirty="0">
                <a:ln>
                  <a:noFill/>
                </a:ln>
                <a:solidFill>
                  <a:srgbClr val="FF0000"/>
                </a:solidFill>
                <a:effectLst/>
                <a:uLnTx/>
                <a:uFillTx/>
                <a:latin typeface="Calibri" panose="020F0502020204030204"/>
                <a:ea typeface="+mn-ea"/>
                <a:cs typeface="+mn-cs"/>
              </a:rPr>
              <a:t>Жалоба обоснована.</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b="1" dirty="0">
              <a:solidFill>
                <a:srgbClr val="FF0000"/>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srgbClr val="FF0000"/>
                </a:solidFill>
                <a:effectLst/>
                <a:uLnTx/>
                <a:uFillTx/>
                <a:latin typeface="Calibri" panose="020F0502020204030204"/>
                <a:ea typeface="+mn-ea"/>
                <a:cs typeface="+mn-cs"/>
              </a:rPr>
              <a:t>АС г. Москвы (дело N А40-78937/24-121-349) 12.07.2024 признал отказ незаконным</a:t>
            </a:r>
          </a:p>
        </p:txBody>
      </p:sp>
    </p:spTree>
    <p:extLst>
      <p:ext uri="{BB962C8B-B14F-4D97-AF65-F5344CB8AC3E}">
        <p14:creationId xmlns:p14="http://schemas.microsoft.com/office/powerpoint/2010/main" val="7866657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12CDE-BBC4-8A76-C5B2-9D4885563772}"/>
              </a:ext>
            </a:extLst>
          </p:cNvPr>
          <p:cNvSpPr>
            <a:spLocks noGrp="1"/>
          </p:cNvSpPr>
          <p:nvPr>
            <p:ph type="title"/>
          </p:nvPr>
        </p:nvSpPr>
        <p:spPr>
          <a:xfrm>
            <a:off x="703976" y="390292"/>
            <a:ext cx="10515600" cy="582830"/>
          </a:xfrm>
        </p:spPr>
        <p:txBody>
          <a:bodyPr>
            <a:noAutofit/>
          </a:bodyPr>
          <a:lstStyle/>
          <a:p>
            <a:pPr algn="ctr"/>
            <a:r>
              <a:rPr lang="ru-RU" sz="2400" b="1" dirty="0">
                <a:solidFill>
                  <a:srgbClr val="FF0000"/>
                </a:solidFill>
              </a:rPr>
              <a:t>Иные нарушения требований к исполнению, изменению контракта, а также условий контракта, в том числе в части соответствия поставленного товара, выполненной работы (ее результата) или оказанной услуги условиям контракта </a:t>
            </a:r>
          </a:p>
        </p:txBody>
      </p:sp>
      <p:sp>
        <p:nvSpPr>
          <p:cNvPr id="3" name="Объект 2">
            <a:extLst>
              <a:ext uri="{FF2B5EF4-FFF2-40B4-BE49-F238E27FC236}">
                <a16:creationId xmlns:a16="http://schemas.microsoft.com/office/drawing/2014/main" id="{FE6F1A99-0991-B892-99BC-C1A9FA38DFA5}"/>
              </a:ext>
            </a:extLst>
          </p:cNvPr>
          <p:cNvSpPr>
            <a:spLocks noGrp="1"/>
          </p:cNvSpPr>
          <p:nvPr>
            <p:ph idx="1"/>
          </p:nvPr>
        </p:nvSpPr>
        <p:spPr>
          <a:xfrm>
            <a:off x="469085" y="1510018"/>
            <a:ext cx="11090944" cy="5251509"/>
          </a:xfrm>
        </p:spPr>
        <p:txBody>
          <a:bodyPr>
            <a:normAutofit fontScale="92500" lnSpcReduction="10000"/>
          </a:bodyPr>
          <a:lstStyle/>
          <a:p>
            <a:r>
              <a:rPr lang="ru-RU" sz="1800" b="1" dirty="0"/>
              <a:t>Нарушение части 2 статьи 34, части 1 статьи 95 Закона о контрактной системе.</a:t>
            </a:r>
          </a:p>
          <a:p>
            <a:r>
              <a:rPr lang="ru-RU" sz="1600" i="1" dirty="0"/>
              <a:t>Заказчиками изменялись условия контрактов с нарушением установленных законодательством Российской Федерации о контрактной системе в сфере закупок товаров, работ, услуг для обеспечения государственных и муниципальных нужд правил (например, изменение цены контракта без определения дополнительного объема работ и пропорциональности соответствующего увеличения объема работ относительно первоначальному объему, изменение страны происхождения товара).</a:t>
            </a:r>
          </a:p>
          <a:p>
            <a:endParaRPr lang="ru-RU" sz="1600" i="1" dirty="0"/>
          </a:p>
          <a:p>
            <a:pPr algn="just"/>
            <a:r>
              <a:rPr lang="ru-RU" sz="1800" b="1" i="0" dirty="0">
                <a:solidFill>
                  <a:srgbClr val="22272F"/>
                </a:solidFill>
                <a:effectLst/>
              </a:rPr>
              <a:t>Нарушение </a:t>
            </a:r>
            <a:r>
              <a:rPr lang="ru-RU" sz="1800" b="1" i="0" u="none" strike="noStrike" dirty="0">
                <a:solidFill>
                  <a:srgbClr val="3272C0"/>
                </a:solidFill>
                <a:effectLst/>
                <a:hlinkClick r:id="rId2"/>
              </a:rPr>
              <a:t>пунктов 1</a:t>
            </a:r>
            <a:r>
              <a:rPr lang="ru-RU" sz="1800" b="1" i="0" dirty="0">
                <a:solidFill>
                  <a:srgbClr val="22272F"/>
                </a:solidFill>
                <a:effectLst/>
              </a:rPr>
              <a:t>, </a:t>
            </a:r>
            <a:r>
              <a:rPr lang="ru-RU" sz="1800" b="1" i="0" u="none" strike="noStrike" dirty="0">
                <a:solidFill>
                  <a:srgbClr val="3272C0"/>
                </a:solidFill>
                <a:effectLst/>
                <a:hlinkClick r:id="rId2"/>
              </a:rPr>
              <a:t>2 части 1 статьи 94</a:t>
            </a:r>
            <a:r>
              <a:rPr lang="ru-RU" sz="1800" b="1" i="0" dirty="0">
                <a:solidFill>
                  <a:srgbClr val="22272F"/>
                </a:solidFill>
                <a:effectLst/>
              </a:rPr>
              <a:t> Закона о контрактной системе.</a:t>
            </a:r>
          </a:p>
          <a:p>
            <a:pPr algn="just"/>
            <a:r>
              <a:rPr lang="ru-RU" sz="1600" b="0" i="1" dirty="0">
                <a:solidFill>
                  <a:srgbClr val="22272F"/>
                </a:solidFill>
                <a:effectLst/>
              </a:rPr>
              <a:t>Заказчиками осуществлялась: приемка и оплата поставленного товара, выполненной работы (ее результатов), оказанной услуги или отдельного этапа исполнения, несоответствующих условиям контрактов, в том числе, когда выявленные несоответствия не устранены поставщиками (подрядчиками, исполнителями) (например, поставлены товары, не соответствующие условиям контрактов, в части модели, технических параметров оборудования, состава комплектующих, страны происхождения, срока гарантийных обязательств).</a:t>
            </a:r>
          </a:p>
          <a:p>
            <a:pPr algn="just"/>
            <a:r>
              <a:rPr lang="ru-RU" sz="1600" b="0" i="1">
                <a:solidFill>
                  <a:srgbClr val="22272F"/>
                </a:solidFill>
                <a:effectLst/>
              </a:rPr>
              <a:t>ПБС принял и оплатил денежные обязательства по государственным контрактам на основании актов о приемке выполненных работ (форма N КС-2), содержащих фактически не выполненные работы.</a:t>
            </a:r>
            <a:endParaRPr lang="ru-RU" sz="1600" b="0" i="1" dirty="0">
              <a:solidFill>
                <a:srgbClr val="22272F"/>
              </a:solidFill>
              <a:effectLst/>
            </a:endParaRPr>
          </a:p>
          <a:p>
            <a:pPr algn="just"/>
            <a:endParaRPr lang="ru-RU" sz="1900" b="1" i="0" dirty="0">
              <a:solidFill>
                <a:srgbClr val="22272F"/>
              </a:solidFill>
              <a:effectLst/>
            </a:endParaRPr>
          </a:p>
          <a:p>
            <a:pPr algn="just"/>
            <a:r>
              <a:rPr lang="ru-RU" sz="1800" b="1" i="0" dirty="0">
                <a:solidFill>
                  <a:srgbClr val="22272F"/>
                </a:solidFill>
                <a:effectLst/>
              </a:rPr>
              <a:t>Нарушение </a:t>
            </a:r>
            <a:r>
              <a:rPr lang="ru-RU" sz="1800" b="1" i="0" u="none" strike="noStrike" dirty="0">
                <a:solidFill>
                  <a:srgbClr val="3272C0"/>
                </a:solidFill>
                <a:effectLst/>
                <a:hlinkClick r:id="rId2"/>
              </a:rPr>
              <a:t>части 6 статьи 34</a:t>
            </a:r>
            <a:r>
              <a:rPr lang="ru-RU" sz="1800" b="1" i="0" dirty="0">
                <a:solidFill>
                  <a:srgbClr val="22272F"/>
                </a:solidFill>
                <a:effectLst/>
              </a:rPr>
              <a:t>, </a:t>
            </a:r>
            <a:r>
              <a:rPr lang="ru-RU" sz="1800" b="1" i="0" u="none" strike="noStrike" dirty="0">
                <a:solidFill>
                  <a:srgbClr val="3272C0"/>
                </a:solidFill>
                <a:effectLst/>
                <a:hlinkClick r:id="rId2"/>
              </a:rPr>
              <a:t>пункта 3 части 1 статьи 94</a:t>
            </a:r>
            <a:r>
              <a:rPr lang="ru-RU" sz="1800" b="1" i="0" dirty="0">
                <a:solidFill>
                  <a:srgbClr val="22272F"/>
                </a:solidFill>
                <a:effectLst/>
              </a:rPr>
              <a:t> Закона о контрактной системе.</a:t>
            </a:r>
          </a:p>
          <a:p>
            <a:pPr algn="just"/>
            <a:r>
              <a:rPr lang="ru-RU" sz="1600" b="0" i="1" dirty="0">
                <a:solidFill>
                  <a:srgbClr val="22272F"/>
                </a:solidFill>
                <a:effectLst/>
              </a:rPr>
              <a:t>Не соблюдались требования о применении заказчиками мер ответственности в случае нарушения поставщиками (подрядчиками, исполнителями) условий контракта (например, заказчиком не направлено поставщику требование об уплате неустоек (штрафов, пеней) в связи с просрочкой поставки товара, либо в связи с ненадлежащим исполнением условий контракта).</a:t>
            </a:r>
          </a:p>
          <a:p>
            <a:endParaRPr lang="ru-RU" sz="1600" i="1" dirty="0"/>
          </a:p>
        </p:txBody>
      </p:sp>
    </p:spTree>
    <p:extLst>
      <p:ext uri="{BB962C8B-B14F-4D97-AF65-F5344CB8AC3E}">
        <p14:creationId xmlns:p14="http://schemas.microsoft.com/office/powerpoint/2010/main" val="3284933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12CDE-BBC4-8A76-C5B2-9D4885563772}"/>
              </a:ext>
            </a:extLst>
          </p:cNvPr>
          <p:cNvSpPr>
            <a:spLocks noGrp="1"/>
          </p:cNvSpPr>
          <p:nvPr>
            <p:ph type="title"/>
          </p:nvPr>
        </p:nvSpPr>
        <p:spPr>
          <a:xfrm>
            <a:off x="703976" y="390292"/>
            <a:ext cx="10515600" cy="582830"/>
          </a:xfrm>
        </p:spPr>
        <p:txBody>
          <a:bodyPr>
            <a:noAutofit/>
          </a:bodyPr>
          <a:lstStyle/>
          <a:p>
            <a:pPr algn="ctr"/>
            <a:r>
              <a:rPr lang="ru-RU" sz="2400" b="1" dirty="0">
                <a:solidFill>
                  <a:srgbClr val="FF0000"/>
                </a:solidFill>
              </a:rPr>
              <a:t>Нарушения требований к исполнению, изменению контракта, а также условий контракта, в том числе в части соответствия поставленного товара, выполненной работы (ее результата) или оказанной услуги условиям контракта </a:t>
            </a:r>
          </a:p>
        </p:txBody>
      </p:sp>
      <p:sp>
        <p:nvSpPr>
          <p:cNvPr id="3" name="Объект 2">
            <a:extLst>
              <a:ext uri="{FF2B5EF4-FFF2-40B4-BE49-F238E27FC236}">
                <a16:creationId xmlns:a16="http://schemas.microsoft.com/office/drawing/2014/main" id="{FE6F1A99-0991-B892-99BC-C1A9FA38DFA5}"/>
              </a:ext>
            </a:extLst>
          </p:cNvPr>
          <p:cNvSpPr>
            <a:spLocks noGrp="1"/>
          </p:cNvSpPr>
          <p:nvPr>
            <p:ph idx="1"/>
          </p:nvPr>
        </p:nvSpPr>
        <p:spPr>
          <a:xfrm>
            <a:off x="550528" y="1350628"/>
            <a:ext cx="11090944" cy="5507372"/>
          </a:xfrm>
        </p:spPr>
        <p:txBody>
          <a:bodyPr>
            <a:normAutofit fontScale="62500" lnSpcReduction="20000"/>
          </a:bodyPr>
          <a:lstStyle/>
          <a:p>
            <a:pPr algn="just"/>
            <a:r>
              <a:rPr lang="ru-RU" sz="3300" b="1" i="0" dirty="0">
                <a:solidFill>
                  <a:srgbClr val="22272F"/>
                </a:solidFill>
                <a:effectLst/>
              </a:rPr>
              <a:t>Заключение контракта на условиях, отличных от объявленных</a:t>
            </a:r>
          </a:p>
          <a:p>
            <a:pPr algn="just"/>
            <a:r>
              <a:rPr lang="ru-RU" sz="2900" i="1" dirty="0">
                <a:solidFill>
                  <a:srgbClr val="22272F"/>
                </a:solidFill>
                <a:effectLst/>
              </a:rPr>
              <a:t>В соответствии с пунктом 11 Описания объекта закупки (Приложение № 1 к извещению об электронном аукционе) и пунктом 3.1 проекта Контракта (Приложение № 4 к извещению  об электронном аукционе), поставка Товара осуществляется Поставщиком в течение в течение    30 (тридцати) календарных дней с момента заключения Контракта.</a:t>
            </a:r>
          </a:p>
          <a:p>
            <a:pPr algn="just"/>
            <a:r>
              <a:rPr lang="ru-RU" sz="2900" i="1" dirty="0">
                <a:solidFill>
                  <a:srgbClr val="22272F"/>
                </a:solidFill>
                <a:effectLst/>
              </a:rPr>
              <a:t>Однако, в пункте 11 Описания объекта закупки (Приложение № 2 к Контракту  от «01» ноября 2022 г. № 37/22) установлено, что сроки поставки товара: 7 (семи) рабочих дней с момента заключения Контракта.</a:t>
            </a:r>
          </a:p>
          <a:p>
            <a:pPr algn="just"/>
            <a:endParaRPr lang="ru-RU" sz="2600" b="1" i="0" dirty="0">
              <a:solidFill>
                <a:srgbClr val="22272F"/>
              </a:solidFill>
              <a:effectLst/>
            </a:endParaRPr>
          </a:p>
          <a:p>
            <a:r>
              <a:rPr lang="ru-RU" sz="3300" b="1" dirty="0"/>
              <a:t>Заключение дополнительного соглашения в нарушение Законодательства.</a:t>
            </a:r>
          </a:p>
          <a:p>
            <a:r>
              <a:rPr lang="ru-RU" sz="2900" i="1" dirty="0"/>
              <a:t>Заказчик применяет ПП от 16 апреля 2022 г. N 680 "Об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a:t>
            </a:r>
            <a:r>
              <a:rPr lang="ru-RU" sz="2900" i="1" u="sng" dirty="0"/>
              <a:t>в то время, как заключен договор (контракт).</a:t>
            </a:r>
          </a:p>
          <a:p>
            <a:endParaRPr lang="ru-RU" sz="2600" b="1" dirty="0"/>
          </a:p>
          <a:p>
            <a:r>
              <a:rPr lang="ru-RU" sz="3300" b="1" dirty="0"/>
              <a:t>Нарушение порядка приемки выполненных работ по Контракту.</a:t>
            </a:r>
          </a:p>
          <a:p>
            <a:r>
              <a:rPr lang="ru-RU" sz="2900" i="1" dirty="0"/>
              <a:t>Заказчик по факту принимает товар по другому адресу, нежели указан в контракте</a:t>
            </a:r>
          </a:p>
          <a:p>
            <a:r>
              <a:rPr lang="ru-RU" sz="2900" i="1" dirty="0"/>
              <a:t>Осуществление приемки при непредоставлении в порядке определенным контрактом обеспечения гарантийных обязательств</a:t>
            </a:r>
          </a:p>
          <a:p>
            <a:endParaRPr lang="ru-RU" sz="1600" i="1" dirty="0"/>
          </a:p>
        </p:txBody>
      </p:sp>
    </p:spTree>
    <p:extLst>
      <p:ext uri="{BB962C8B-B14F-4D97-AF65-F5344CB8AC3E}">
        <p14:creationId xmlns:p14="http://schemas.microsoft.com/office/powerpoint/2010/main" val="34122674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12CDE-BBC4-8A76-C5B2-9D4885563772}"/>
              </a:ext>
            </a:extLst>
          </p:cNvPr>
          <p:cNvSpPr>
            <a:spLocks noGrp="1"/>
          </p:cNvSpPr>
          <p:nvPr>
            <p:ph type="title"/>
          </p:nvPr>
        </p:nvSpPr>
        <p:spPr>
          <a:xfrm>
            <a:off x="703976" y="390292"/>
            <a:ext cx="10515600" cy="582830"/>
          </a:xfrm>
        </p:spPr>
        <p:txBody>
          <a:bodyPr>
            <a:noAutofit/>
          </a:bodyPr>
          <a:lstStyle/>
          <a:p>
            <a:pPr algn="ctr"/>
            <a:r>
              <a:rPr lang="ru-RU" sz="2400" b="1" dirty="0">
                <a:solidFill>
                  <a:srgbClr val="FF0000"/>
                </a:solidFill>
              </a:rPr>
              <a:t>Нарушения требований к исполнению, изменению контракта, а также условий контракта, в том числе в части соответствия поставленного товара, выполненной работы (ее результата) или оказанной услуги условиям контракта </a:t>
            </a:r>
          </a:p>
        </p:txBody>
      </p:sp>
      <p:sp>
        <p:nvSpPr>
          <p:cNvPr id="3" name="Объект 2">
            <a:extLst>
              <a:ext uri="{FF2B5EF4-FFF2-40B4-BE49-F238E27FC236}">
                <a16:creationId xmlns:a16="http://schemas.microsoft.com/office/drawing/2014/main" id="{FE6F1A99-0991-B892-99BC-C1A9FA38DFA5}"/>
              </a:ext>
            </a:extLst>
          </p:cNvPr>
          <p:cNvSpPr>
            <a:spLocks noGrp="1"/>
          </p:cNvSpPr>
          <p:nvPr>
            <p:ph idx="1"/>
          </p:nvPr>
        </p:nvSpPr>
        <p:spPr>
          <a:xfrm>
            <a:off x="416304" y="1191031"/>
            <a:ext cx="11090944" cy="5570495"/>
          </a:xfrm>
        </p:spPr>
        <p:txBody>
          <a:bodyPr>
            <a:normAutofit fontScale="92500" lnSpcReduction="20000"/>
          </a:bodyPr>
          <a:lstStyle/>
          <a:p>
            <a:r>
              <a:rPr lang="ru-RU" sz="1800" b="1" dirty="0"/>
              <a:t>Нарушение по авансированию</a:t>
            </a:r>
          </a:p>
          <a:p>
            <a:r>
              <a:rPr lang="ru-RU" sz="1800" i="1" dirty="0"/>
              <a:t>Нарушение срока выплаты аванса</a:t>
            </a:r>
          </a:p>
          <a:p>
            <a:r>
              <a:rPr lang="ru-RU" sz="1800" i="1" dirty="0"/>
              <a:t>Перечислен последующий авансовый платеж без выполнения работ по предыдущему авансовому платежу;</a:t>
            </a:r>
          </a:p>
          <a:p>
            <a:r>
              <a:rPr lang="ru-RU" sz="1800" i="1" dirty="0"/>
              <a:t>Производилось авансирование услуг, не предусмотренное условиями государственных контрактов;</a:t>
            </a:r>
          </a:p>
          <a:p>
            <a:r>
              <a:rPr lang="ru-RU" sz="1800" i="1" dirty="0"/>
              <a:t>Осуществлялись авансовые платежи в размерах, превышающих установленную норму в размере 30 процентов суммы договора (государственного контракта).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нарушение пункта 1 части 1 статьи 94, по ряду контрактов Заказчиком принят и оплачен объем невыполненных работ.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1" u="none" strike="noStrike" kern="1200" cap="none" spc="0" normalizeH="0" baseline="0" noProof="0" dirty="0">
                <a:ln>
                  <a:noFill/>
                </a:ln>
                <a:solidFill>
                  <a:prstClr val="black"/>
                </a:solidFill>
                <a:effectLst/>
                <a:uLnTx/>
                <a:uFillTx/>
                <a:latin typeface="Calibri" panose="020F0502020204030204"/>
                <a:ea typeface="+mn-ea"/>
                <a:cs typeface="+mn-cs"/>
              </a:rPr>
              <a:t>оплачены работы с применением материалов, не соответствующих исполнительной документации, по завышенной стоимости.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1" u="none" strike="noStrike" kern="1200" cap="none" spc="0" normalizeH="0" baseline="0" noProof="0" dirty="0">
                <a:ln>
                  <a:noFill/>
                </a:ln>
                <a:solidFill>
                  <a:prstClr val="black"/>
                </a:solidFill>
                <a:effectLst/>
                <a:uLnTx/>
                <a:uFillTx/>
                <a:latin typeface="Calibri" panose="020F0502020204030204"/>
                <a:ea typeface="+mn-ea"/>
                <a:cs typeface="+mn-cs"/>
              </a:rPr>
              <a:t>в рамках исполнения государственного контракта на основании товарной накладной приняты и оплачены расходные материалы (моющие, чистящие, дезинфицирующие средства для обработки медицинского оборудования), срок годности которых истек.</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нарушение подпункта «б» пункта 1 части 1 статьи 95 Заказчиком изменялись существенные условия по ряду контрактов в части увеличения объема поставляемых товаров по позициям спецификации контрактов  более чем на 10%.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нарушение подпункта «б» пункта 1 части 1 статьи 95 и части 1 статьи 34, пунктов … контракта Заказчиком изменены существенные условия контракта в части включения в контракт не предусмотренных его условиями видов и объемов работ.</a:t>
            </a:r>
          </a:p>
          <a:p>
            <a:endParaRPr lang="ru-RU" sz="1800" i="1" dirty="0"/>
          </a:p>
          <a:p>
            <a:endParaRPr lang="ru-RU" sz="1800" i="1" dirty="0"/>
          </a:p>
          <a:p>
            <a:endParaRPr lang="ru-RU" sz="1800" b="1" dirty="0"/>
          </a:p>
          <a:p>
            <a:endParaRPr lang="ru-RU" sz="1800" b="1" dirty="0"/>
          </a:p>
        </p:txBody>
      </p:sp>
    </p:spTree>
    <p:extLst>
      <p:ext uri="{BB962C8B-B14F-4D97-AF65-F5344CB8AC3E}">
        <p14:creationId xmlns:p14="http://schemas.microsoft.com/office/powerpoint/2010/main" val="12571097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3165BB-1F64-C2B2-8C83-C0E9D8B302E4}"/>
              </a:ext>
            </a:extLst>
          </p:cNvPr>
          <p:cNvSpPr>
            <a:spLocks noGrp="1"/>
          </p:cNvSpPr>
          <p:nvPr>
            <p:ph type="title"/>
          </p:nvPr>
        </p:nvSpPr>
        <p:spPr>
          <a:xfrm>
            <a:off x="838199" y="650350"/>
            <a:ext cx="10515600" cy="381495"/>
          </a:xfrm>
        </p:spPr>
        <p:txBody>
          <a:bodyPr>
            <a:noAutofit/>
          </a:bodyPr>
          <a:lstStyle/>
          <a:p>
            <a:pPr algn="ctr"/>
            <a:r>
              <a:rPr lang="ru-RU" sz="2800" b="1" dirty="0">
                <a:solidFill>
                  <a:srgbClr val="FF0000"/>
                </a:solidFill>
              </a:rPr>
              <a:t>Меры по увеличению конкуренции</a:t>
            </a:r>
          </a:p>
        </p:txBody>
      </p:sp>
      <p:sp>
        <p:nvSpPr>
          <p:cNvPr id="5" name="TextBox 4">
            <a:extLst>
              <a:ext uri="{FF2B5EF4-FFF2-40B4-BE49-F238E27FC236}">
                <a16:creationId xmlns:a16="http://schemas.microsoft.com/office/drawing/2014/main" id="{4BC894A8-3464-43AD-BC3D-21DBD11217BF}"/>
              </a:ext>
            </a:extLst>
          </p:cNvPr>
          <p:cNvSpPr txBox="1"/>
          <p:nvPr/>
        </p:nvSpPr>
        <p:spPr>
          <a:xfrm>
            <a:off x="564509" y="1609929"/>
            <a:ext cx="11062981" cy="1508105"/>
          </a:xfrm>
          <a:prstGeom prst="rect">
            <a:avLst/>
          </a:prstGeom>
          <a:noFill/>
        </p:spPr>
        <p:txBody>
          <a:bodyPr wrap="square">
            <a:spAutoFit/>
          </a:bodyPr>
          <a:lstStyle/>
          <a:p>
            <a:pPr marL="342900" indent="-342900">
              <a:spcBef>
                <a:spcPts val="1200"/>
              </a:spcBef>
              <a:buAutoNum type="arabicPeriod"/>
            </a:pPr>
            <a:r>
              <a:rPr lang="ru-RU" dirty="0"/>
              <a:t>Неукоснительно соблюдать нормы Закона о Контрактной системе и иных нормативных правовых актов РФ</a:t>
            </a:r>
          </a:p>
          <a:p>
            <a:pPr marL="342900" indent="-342900">
              <a:spcBef>
                <a:spcPts val="1200"/>
              </a:spcBef>
              <a:buAutoNum type="arabicPeriod"/>
            </a:pPr>
            <a:r>
              <a:rPr lang="ru-RU" dirty="0"/>
              <a:t>Регулярно обновлять знания в условиях постоянно меняющегося законодательства</a:t>
            </a:r>
          </a:p>
          <a:p>
            <a:pPr marL="342900" indent="-342900">
              <a:spcBef>
                <a:spcPts val="1200"/>
              </a:spcBef>
              <a:buAutoNum type="arabicPeriod"/>
            </a:pPr>
            <a:r>
              <a:rPr lang="ru-RU" dirty="0"/>
              <a:t>Изучать и отслеживать административную и судебную практику по применению законодательства о закупках</a:t>
            </a:r>
          </a:p>
        </p:txBody>
      </p:sp>
    </p:spTree>
    <p:extLst>
      <p:ext uri="{BB962C8B-B14F-4D97-AF65-F5344CB8AC3E}">
        <p14:creationId xmlns:p14="http://schemas.microsoft.com/office/powerpoint/2010/main" val="41689227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2267D5E5-BF96-ED26-9F88-B4CD935CE3D6}"/>
              </a:ext>
            </a:extLst>
          </p:cNvPr>
          <p:cNvSpPr>
            <a:spLocks noGrp="1"/>
          </p:cNvSpPr>
          <p:nvPr>
            <p:ph type="ctrTitle"/>
          </p:nvPr>
        </p:nvSpPr>
        <p:spPr>
          <a:xfrm>
            <a:off x="1524000" y="2934095"/>
            <a:ext cx="9144000" cy="2387600"/>
          </a:xfrm>
        </p:spPr>
        <p:txBody>
          <a:bodyPr>
            <a:normAutofit fontScale="90000"/>
          </a:bodyPr>
          <a:lstStyle/>
          <a:p>
            <a:pPr>
              <a:lnSpc>
                <a:spcPct val="107000"/>
              </a:lnSpc>
              <a:spcAft>
                <a:spcPts val="800"/>
              </a:spcAft>
            </a:pPr>
            <a:r>
              <a:rPr lang="ru-RU" sz="3100" b="1" dirty="0">
                <a:solidFill>
                  <a:srgbClr val="002060"/>
                </a:solidFill>
              </a:rPr>
              <a:t>Проект изменений в КОАП – в части изменения ответственности по 44-ФЗ (кроме ГОЗ)</a:t>
            </a:r>
            <a:br>
              <a:rPr lang="ru-RU" sz="3100" b="1" dirty="0">
                <a:solidFill>
                  <a:srgbClr val="002060"/>
                </a:solidFill>
              </a:rPr>
            </a:br>
            <a:br>
              <a:rPr lang="ru-RU" sz="3100" b="1" dirty="0">
                <a:solidFill>
                  <a:srgbClr val="002060"/>
                </a:solidFill>
              </a:rPr>
            </a:br>
            <a:br>
              <a:rPr lang="ru-RU" sz="3100" b="1" dirty="0">
                <a:solidFill>
                  <a:srgbClr val="002060"/>
                </a:solidFill>
              </a:rPr>
            </a:br>
            <a:r>
              <a:rPr lang="ru-RU" sz="3100" b="1" dirty="0">
                <a:solidFill>
                  <a:srgbClr val="FF0000"/>
                </a:solidFill>
              </a:rPr>
              <a:t> </a:t>
            </a:r>
            <a:r>
              <a:rPr lang="ru-RU" sz="2800" kern="100" dirty="0">
                <a:effectLst/>
                <a:latin typeface="Calibri" panose="020F0502020204030204" pitchFamily="34" charset="0"/>
                <a:ea typeface="Calibri" panose="020F0502020204030204" pitchFamily="34" charset="0"/>
                <a:cs typeface="Times New Roman" panose="02020603050405020304" pitchFamily="18" charset="0"/>
              </a:rPr>
              <a:t>Законопроект № 594965-8 «О внесении изменений в Кодекс Российской Федерации об административных правонарушениях» внесен в Государственную Думу 05.04.2024.  Принят в первом чт</a:t>
            </a:r>
            <a:r>
              <a:rPr lang="ru-RU" sz="2800" kern="100" dirty="0">
                <a:latin typeface="Calibri" panose="020F0502020204030204" pitchFamily="34" charset="0"/>
                <a:ea typeface="Calibri" panose="020F0502020204030204" pitchFamily="34" charset="0"/>
                <a:cs typeface="Times New Roman" panose="02020603050405020304" pitchFamily="18" charset="0"/>
              </a:rPr>
              <a:t>ении 18.06.2024</a:t>
            </a:r>
            <a:br>
              <a:rPr lang="ru-RU" sz="2800" kern="100" dirty="0">
                <a:effectLst/>
                <a:latin typeface="Calibri" panose="020F0502020204030204" pitchFamily="34" charset="0"/>
                <a:ea typeface="Calibri" panose="020F0502020204030204" pitchFamily="34" charset="0"/>
                <a:cs typeface="Times New Roman" panose="02020603050405020304" pitchFamily="18" charset="0"/>
              </a:rPr>
            </a:br>
            <a:r>
              <a:rPr lang="ru-RU" sz="2800" kern="100" dirty="0">
                <a:effectLst/>
                <a:latin typeface="Calibri" panose="020F0502020204030204" pitchFamily="34" charset="0"/>
                <a:ea typeface="Calibri" panose="020F0502020204030204" pitchFamily="34" charset="0"/>
                <a:cs typeface="Times New Roman" panose="02020603050405020304" pitchFamily="18" charset="0"/>
              </a:rPr>
              <a:t>Срок вступления поправок в силу в соответствии с законопроектом – 01.07.2024.</a:t>
            </a:r>
            <a:br>
              <a:rPr lang="ru-RU"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17029426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434788" y="2761558"/>
          <a:ext cx="11322424" cy="2865132"/>
        </p:xfrm>
        <a:graphic>
          <a:graphicData uri="http://schemas.openxmlformats.org/drawingml/2006/table">
            <a:tbl>
              <a:tblPr>
                <a:tableStyleId>{08FB837D-C827-4EFA-A057-4D05807E0F7C}</a:tableStyleId>
              </a:tblPr>
              <a:tblGrid>
                <a:gridCol w="4558725">
                  <a:extLst>
                    <a:ext uri="{9D8B030D-6E8A-4147-A177-3AD203B41FA5}">
                      <a16:colId xmlns:a16="http://schemas.microsoft.com/office/drawing/2014/main" val="20000"/>
                    </a:ext>
                  </a:extLst>
                </a:gridCol>
                <a:gridCol w="3294357">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785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rPr>
                        <a:t>ВИДЫ правонарушений </a:t>
                      </a:r>
                      <a:endParaRPr kumimoji="0" lang="ru-RU" sz="16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rPr>
                        <a:t>Субъекты ответственности </a:t>
                      </a:r>
                      <a:endParaRPr kumimoji="0" lang="ru-RU" sz="16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rPr>
                        <a:t>Размер штрафа, рублей</a:t>
                      </a:r>
                      <a:endParaRPr kumimoji="0" lang="ru-RU" sz="16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a:ln>
                            <a:noFill/>
                          </a:ln>
                          <a:solidFill>
                            <a:schemeClr val="tx1"/>
                          </a:solidFill>
                          <a:effectLst/>
                        </a:rPr>
                        <a:t>Основание </a:t>
                      </a:r>
                      <a:endParaRPr kumimoji="0" lang="ru-RU" sz="1600" b="1" i="0" u="none" strike="noStrike" cap="none" normalizeH="0" baseline="0">
                        <a:ln>
                          <a:noFill/>
                        </a:ln>
                        <a:solidFill>
                          <a:schemeClr val="tx1"/>
                        </a:solidFill>
                        <a:effectLst/>
                        <a:latin typeface="Arial" pitchFamily="34" charset="0"/>
                        <a:ea typeface="ＭＳ Ｐゴシック" pitchFamily="34" charset="-128"/>
                      </a:endParaRPr>
                    </a:p>
                  </a:txBody>
                  <a:tcPr marT="45723" marB="45723" horzOverflow="overflow"/>
                </a:tc>
                <a:extLst>
                  <a:ext uri="{0D108BD9-81ED-4DB2-BD59-A6C34878D82A}">
                    <a16:rowId xmlns:a16="http://schemas.microsoft.com/office/drawing/2014/main" val="10000"/>
                  </a:ext>
                </a:extLst>
              </a:tr>
              <a:tr h="1660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rPr>
                        <a:t>Нарушение установленных законодательством и иными нормативными правовыми актами Российской Федерации о контрактной системе в сфере закупок </a:t>
                      </a:r>
                      <a:r>
                        <a:rPr kumimoji="0" lang="ru-RU" sz="1600" b="1" u="none" strike="noStrike" cap="none" normalizeH="0" baseline="0" dirty="0">
                          <a:ln>
                            <a:noFill/>
                          </a:ln>
                          <a:solidFill>
                            <a:srgbClr val="000000"/>
                          </a:solidFill>
                          <a:effectLst/>
                        </a:rPr>
                        <a:t>порядка формирования, утверждения и ведения планов-графиков закупок ТРУ, а также порядка размещения планов-графиков </a:t>
                      </a:r>
                      <a:r>
                        <a:rPr kumimoji="0" lang="ru-RU" sz="1600" b="0" u="none" strike="noStrike" cap="none" normalizeH="0" baseline="0" dirty="0">
                          <a:ln>
                            <a:noFill/>
                          </a:ln>
                          <a:solidFill>
                            <a:srgbClr val="000000"/>
                          </a:solidFill>
                          <a:effectLst/>
                        </a:rPr>
                        <a:t>закупок в единой информационной системе в сфере закупок</a:t>
                      </a: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rPr>
                        <a:t>Должностные лица</a:t>
                      </a: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rPr>
                        <a:t>Предупреждение или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rPr>
                        <a:t>от 5 000 до 10 000</a:t>
                      </a: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rPr>
                        <a:t>ч. 1  ст. 7.30</a:t>
                      </a:r>
                      <a:r>
                        <a:rPr kumimoji="0" lang="ru-RU" sz="1600" b="0" u="none" strike="noStrike" cap="none" normalizeH="0" baseline="30000" dirty="0">
                          <a:ln>
                            <a:noFill/>
                          </a:ln>
                          <a:solidFill>
                            <a:srgbClr val="000000"/>
                          </a:solidFill>
                          <a:effectLst/>
                        </a:rPr>
                        <a:t>1</a:t>
                      </a:r>
                      <a:r>
                        <a:rPr kumimoji="0" lang="ru-RU" sz="1600" b="0" u="none" strike="noStrike" cap="none" normalizeH="0" baseline="0" dirty="0">
                          <a:ln>
                            <a:noFill/>
                          </a:ln>
                          <a:solidFill>
                            <a:srgbClr val="000000"/>
                          </a:solidFill>
                          <a:effectLst/>
                        </a:rPr>
                        <a:t> КоАП</a:t>
                      </a:r>
                      <a:endParaRPr kumimoji="0" lang="ru-RU" sz="1600" b="0" i="0" u="none" strike="noStrike" cap="none" normalizeH="0" baseline="0" dirty="0">
                        <a:ln>
                          <a:noFill/>
                        </a:ln>
                        <a:solidFill>
                          <a:srgbClr val="000000"/>
                        </a:solidFill>
                        <a:effectLst/>
                        <a:latin typeface="Arial Narrow" pitchFamily="34" charset="0"/>
                        <a:ea typeface="ＭＳ Ｐゴシック" pitchFamily="34" charset="-128"/>
                        <a:cs typeface="Times New Roman" pitchFamily="18" charset="0"/>
                      </a:endParaRPr>
                    </a:p>
                  </a:txBody>
                  <a:tcPr marT="45723" marB="45723" horzOverflow="overflow"/>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7655DCA4-9C81-DE30-D98C-9B32CA04BDFB}"/>
              </a:ext>
            </a:extLst>
          </p:cNvPr>
          <p:cNvSpPr txBox="1"/>
          <p:nvPr/>
        </p:nvSpPr>
        <p:spPr>
          <a:xfrm>
            <a:off x="242283" y="879969"/>
            <a:ext cx="11808546"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ＭＳ Ｐゴシック" pitchFamily="34" charset="-128"/>
                <a:cs typeface="Arial" pitchFamily="34" charset="0"/>
              </a:rPr>
              <a:t>Статья 7.30</a:t>
            </a:r>
            <a:r>
              <a:rPr kumimoji="0" lang="ru-RU" sz="1800" b="0" i="0" u="none" strike="noStrike" kern="1200" cap="none" spc="0" normalizeH="0" baseline="30000" noProof="0" dirty="0">
                <a:ln>
                  <a:noFill/>
                </a:ln>
                <a:solidFill>
                  <a:srgbClr val="000000"/>
                </a:solidFill>
                <a:effectLst/>
                <a:uLnTx/>
                <a:uFillTx/>
                <a:latin typeface="Arial"/>
                <a:ea typeface="ＭＳ Ｐゴシック" pitchFamily="34" charset="-128"/>
                <a:cs typeface="Arial" pitchFamily="34" charset="0"/>
              </a:rPr>
              <a:t>1 </a:t>
            </a:r>
            <a:r>
              <a:rPr kumimoji="0" lang="ru-RU" sz="1800" b="0" i="0" u="none" strike="noStrike" kern="1200" cap="none" spc="0" normalizeH="0" baseline="0" noProof="0" dirty="0">
                <a:ln>
                  <a:noFill/>
                </a:ln>
                <a:solidFill>
                  <a:srgbClr val="000000"/>
                </a:solidFill>
                <a:effectLst/>
                <a:uLnTx/>
                <a:uFillTx/>
                <a:latin typeface="Arial"/>
                <a:ea typeface="ＭＳ Ｐゴシック" pitchFamily="34" charset="-128"/>
                <a:cs typeface="Arial" pitchFamily="34" charset="0"/>
              </a:rPr>
              <a:t>Нарушение установленного законодательством Российской Федерации и иными нормативными правовыми актами о контрактной системе в сфере закупок товаров, работ, услуг для обеспечения государственных и муниципальных нужд порядка планирования таких закупок и определения поставщика (подрядчика, исполнителя), требований к порядку, сроку размещения информации и документов или направления их для размещения в реестрах, предусмотренных указанными законодательством и актами</a:t>
            </a: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7F043BD6-5B9E-0C03-E315-470E27FC00C8}"/>
              </a:ext>
            </a:extLst>
          </p:cNvPr>
          <p:cNvSpPr txBox="1"/>
          <p:nvPr/>
        </p:nvSpPr>
        <p:spPr>
          <a:xfrm>
            <a:off x="2627697" y="-80301"/>
            <a:ext cx="678581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Штрафы за административные правонарушения</a:t>
            </a:r>
            <a:b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b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в сфере закупок </a:t>
            </a: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034588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7" name="Group 29">
            <a:extLst>
              <a:ext uri="{FF2B5EF4-FFF2-40B4-BE49-F238E27FC236}">
                <a16:creationId xmlns:a16="http://schemas.microsoft.com/office/drawing/2014/main" id="{9CE7B1EF-CD74-1641-8D0C-416F97236A12}"/>
              </a:ext>
            </a:extLst>
          </p:cNvPr>
          <p:cNvGraphicFramePr>
            <a:graphicFrameLocks noGrp="1"/>
          </p:cNvGraphicFramePr>
          <p:nvPr>
            <p:ph idx="1"/>
          </p:nvPr>
        </p:nvGraphicFramePr>
        <p:xfrm>
          <a:off x="191727" y="1719896"/>
          <a:ext cx="11322424" cy="2179073"/>
        </p:xfrm>
        <a:graphic>
          <a:graphicData uri="http://schemas.openxmlformats.org/drawingml/2006/table">
            <a:tbl>
              <a:tblPr>
                <a:tableStyleId>{08FB837D-C827-4EFA-A057-4D05807E0F7C}</a:tableStyleId>
              </a:tblPr>
              <a:tblGrid>
                <a:gridCol w="4558725">
                  <a:extLst>
                    <a:ext uri="{9D8B030D-6E8A-4147-A177-3AD203B41FA5}">
                      <a16:colId xmlns:a16="http://schemas.microsoft.com/office/drawing/2014/main" val="20000"/>
                    </a:ext>
                  </a:extLst>
                </a:gridCol>
                <a:gridCol w="3294357">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4785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rPr>
                        <a:t>ВИДЫ правонарушений </a:t>
                      </a:r>
                      <a:endParaRPr kumimoji="0" lang="ru-RU" sz="14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rPr>
                        <a:t>Субъекты ответственности </a:t>
                      </a:r>
                      <a:endParaRPr kumimoji="0" lang="ru-RU" sz="14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rPr>
                        <a:t>Размер штрафа, рублей</a:t>
                      </a:r>
                      <a:endParaRPr kumimoji="0" lang="ru-RU" sz="1400" b="1"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a:ln>
                            <a:noFill/>
                          </a:ln>
                          <a:solidFill>
                            <a:schemeClr val="tx1"/>
                          </a:solidFill>
                          <a:effectLst/>
                        </a:rPr>
                        <a:t>Основание </a:t>
                      </a:r>
                      <a:endParaRPr kumimoji="0" lang="ru-RU" sz="1400" b="1" i="0" u="none" strike="noStrike" cap="none" normalizeH="0" baseline="0">
                        <a:ln>
                          <a:noFill/>
                        </a:ln>
                        <a:solidFill>
                          <a:schemeClr val="tx1"/>
                        </a:solidFill>
                        <a:effectLst/>
                        <a:latin typeface="Arial" pitchFamily="34" charset="0"/>
                        <a:ea typeface="ＭＳ Ｐゴシック" pitchFamily="34" charset="-128"/>
                      </a:endParaRPr>
                    </a:p>
                  </a:txBody>
                  <a:tcPr marT="45723" marB="45723" horzOverflow="overflow">
                    <a:solidFill>
                      <a:srgbClr val="FFFF00"/>
                    </a:solidFill>
                  </a:tcPr>
                </a:tc>
                <a:extLst>
                  <a:ext uri="{0D108BD9-81ED-4DB2-BD59-A6C34878D82A}">
                    <a16:rowId xmlns:a16="http://schemas.microsoft.com/office/drawing/2014/main" val="10000"/>
                  </a:ext>
                </a:extLst>
              </a:tr>
              <a:tr h="1660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4. Нарушение срока утверждения плана закупок, плана-графика закупок (вносимых в эти планы изменений) или срока размещения плана закупок, плана-графика закупок (вносимых в эти планы изменений) в единой информационной системе в сфере закупок </a:t>
                      </a: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Должностные лица</a:t>
                      </a: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rPr>
                        <a:t>От 5 000 до 30 000</a:t>
                      </a:r>
                    </a:p>
                  </a:txBody>
                  <a:tcPr marT="45723" marB="45723"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mn-lt"/>
                        </a:rPr>
                        <a:t>ч. 4  ст. 7.29.3 КоАП</a:t>
                      </a:r>
                      <a:endParaRPr kumimoji="0" lang="ru-RU" sz="16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T="45723" marB="45723" horzOverflow="overflow">
                    <a:solidFill>
                      <a:srgbClr val="FFFF00"/>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7655DCA4-9C81-DE30-D98C-9B32CA04BDFB}"/>
              </a:ext>
            </a:extLst>
          </p:cNvPr>
          <p:cNvSpPr txBox="1"/>
          <p:nvPr/>
        </p:nvSpPr>
        <p:spPr>
          <a:xfrm>
            <a:off x="191727" y="901372"/>
            <a:ext cx="1180854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sngStrike" kern="1200" cap="none" spc="0" normalizeH="0" baseline="0" noProof="0" dirty="0">
                <a:ln>
                  <a:noFill/>
                </a:ln>
                <a:solidFill>
                  <a:srgbClr val="000000"/>
                </a:solidFill>
                <a:effectLst/>
                <a:uLnTx/>
                <a:uFillTx/>
                <a:latin typeface="Arial"/>
                <a:ea typeface="ＭＳ Ｐゴシック" pitchFamily="34" charset="-128"/>
                <a:cs typeface="Arial" pitchFamily="34" charset="0"/>
              </a:rPr>
              <a:t>Статья 7.29.3. Нарушение законодательства Российской Федерации о контрактной системе в сфере закупок при планировании закупок</a:t>
            </a:r>
            <a:endParaRPr kumimoji="0" lang="ru-RU" sz="1800" b="0" i="0" u="none" strike="sng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7F043BD6-5B9E-0C03-E315-470E27FC00C8}"/>
              </a:ext>
            </a:extLst>
          </p:cNvPr>
          <p:cNvSpPr txBox="1"/>
          <p:nvPr/>
        </p:nvSpPr>
        <p:spPr>
          <a:xfrm>
            <a:off x="2627697" y="-80301"/>
            <a:ext cx="678581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Штрафы за административные правонарушения</a:t>
            </a:r>
            <a:b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br>
            <a:r>
              <a:rPr kumimoji="0" lang="ru-RU"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pitchFamily="34" charset="-128"/>
                <a:cs typeface="Arial" pitchFamily="34" charset="0"/>
              </a:rPr>
              <a:t>в сфере закупок </a:t>
            </a:r>
            <a:endParaRPr kumimoji="0" lang="ru-RU"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 name="Прямая соединительная линия 2">
            <a:extLst>
              <a:ext uri="{FF2B5EF4-FFF2-40B4-BE49-F238E27FC236}">
                <a16:creationId xmlns:a16="http://schemas.microsoft.com/office/drawing/2014/main" id="{5700679D-1D93-1B94-B25E-715C3792AF1E}"/>
              </a:ext>
            </a:extLst>
          </p:cNvPr>
          <p:cNvCxnSpPr>
            <a:cxnSpLocks/>
          </p:cNvCxnSpPr>
          <p:nvPr/>
        </p:nvCxnSpPr>
        <p:spPr>
          <a:xfrm>
            <a:off x="191727" y="1719896"/>
            <a:ext cx="11322424" cy="2179073"/>
          </a:xfrm>
          <a:prstGeom prst="line">
            <a:avLst/>
          </a:prstGeom>
        </p:spPr>
        <p:style>
          <a:lnRef idx="1">
            <a:schemeClr val="dk1"/>
          </a:lnRef>
          <a:fillRef idx="0">
            <a:schemeClr val="dk1"/>
          </a:fillRef>
          <a:effectRef idx="0">
            <a:schemeClr val="dk1"/>
          </a:effectRef>
          <a:fontRef idx="minor">
            <a:schemeClr val="tx1"/>
          </a:fontRef>
        </p:style>
      </p:cxnSp>
      <p:cxnSp>
        <p:nvCxnSpPr>
          <p:cNvPr id="5" name="Прямая соединительная линия 4">
            <a:extLst>
              <a:ext uri="{FF2B5EF4-FFF2-40B4-BE49-F238E27FC236}">
                <a16:creationId xmlns:a16="http://schemas.microsoft.com/office/drawing/2014/main" id="{E9158C30-274F-74B8-7D13-79669830824B}"/>
              </a:ext>
            </a:extLst>
          </p:cNvPr>
          <p:cNvCxnSpPr>
            <a:cxnSpLocks/>
          </p:cNvCxnSpPr>
          <p:nvPr/>
        </p:nvCxnSpPr>
        <p:spPr>
          <a:xfrm flipH="1">
            <a:off x="191727" y="1719896"/>
            <a:ext cx="11322424" cy="217907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3610030"/>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2078</TotalTime>
  <Words>28005</Words>
  <Application>Microsoft Office PowerPoint</Application>
  <PresentationFormat>Широкоэкранный</PresentationFormat>
  <Paragraphs>1404</Paragraphs>
  <Slides>148</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7</vt:i4>
      </vt:variant>
      <vt:variant>
        <vt:lpstr>Заголовки слайдов</vt:lpstr>
      </vt:variant>
      <vt:variant>
        <vt:i4>148</vt:i4>
      </vt:variant>
    </vt:vector>
  </HeadingPairs>
  <TitlesOfParts>
    <vt:vector size="161" baseType="lpstr">
      <vt:lpstr>ＭＳ Ｐゴシック</vt:lpstr>
      <vt:lpstr>Arial</vt:lpstr>
      <vt:lpstr>Arial Narrow</vt:lpstr>
      <vt:lpstr>Calibri</vt:lpstr>
      <vt:lpstr>Calibri Light</vt:lpstr>
      <vt:lpstr>Times New Roman</vt:lpstr>
      <vt:lpstr>Office Theme</vt:lpstr>
      <vt:lpstr>8_Оформление по умолчанию</vt:lpstr>
      <vt:lpstr>21_Тема Office</vt:lpstr>
      <vt:lpstr>Оформление по умолчанию</vt:lpstr>
      <vt:lpstr>3_Тема Office</vt:lpstr>
      <vt:lpstr>Тема Office</vt:lpstr>
      <vt:lpstr>2_Оформление по умолчанию</vt:lpstr>
      <vt:lpstr>«Основные нарушения при проведении закупок, влекущие ограничение конкуренции.  Меры по увеличению конкуренции»</vt:lpstr>
      <vt:lpstr>Начнем с «матчасти»</vt:lpstr>
      <vt:lpstr>Начнем с «матчасти»</vt:lpstr>
      <vt:lpstr>Разъяснение № 3 Президиума ФАС России «Доказывание недопустимых соглашений (в том числе картелей) и согласованных действий на товарных рынках, в том числе на торгах» (извлечение) (Утверждено протоколом Президиума ФАС России от 17.02.2016 № 3)</vt:lpstr>
      <vt:lpstr>Ответственность за нарушение 135-ФЗ</vt:lpstr>
      <vt:lpstr>Начнем с «матчасти»</vt:lpstr>
      <vt:lpstr>Начнем с «матчасти»</vt:lpstr>
      <vt:lpstr>Ответственность за нарушение 135-ФЗ</vt:lpstr>
      <vt:lpstr>УК РФ Статья 178. Ограничение конкуренции</vt:lpstr>
      <vt:lpstr>Пример (1 из 4)</vt:lpstr>
      <vt:lpstr>Пример (2 из 4)</vt:lpstr>
      <vt:lpstr>Пример (3 из 4)</vt:lpstr>
      <vt:lpstr>Пример (4 из 4) </vt:lpstr>
      <vt:lpstr>Пример </vt:lpstr>
      <vt:lpstr>Апелляционное постановление Белгородского областного суда от 21 октября 2024 г. по делу N 22-1190/2024 (2 из 6)</vt:lpstr>
      <vt:lpstr>Апелляционное постановление Белгородского областного суда от 21 октября 2024 г. по делу N 22-1190/2024 (3 из 6)</vt:lpstr>
      <vt:lpstr>Апелляционное постановление Белгородского областного суда от 21 октября 2024 г. по делу N 22-1190/2024 (4 из 6)</vt:lpstr>
      <vt:lpstr>Апелляционное постановление Белгородского областного суда от 21 октября 2024 г. по делу N 22-1190/2024 (5 из 6)</vt:lpstr>
      <vt:lpstr>Апелляционное постановление Белгородского областного суда от 21 октября 2024 г. по делу N 22-1190/2024 (6 из 6)</vt:lpstr>
      <vt:lpstr>Начнем с «матчасти»</vt:lpstr>
      <vt:lpstr>Основные нарушения при проведении закупок,  влекущие ограничение конкуренции и попадающие под административную ответственность  </vt:lpstr>
      <vt:lpstr>На этапе подготовки к закупке  (формирование заказа) </vt:lpstr>
      <vt:lpstr>Презентация PowerPoint</vt:lpstr>
      <vt:lpstr>Презентация PowerPoint</vt:lpstr>
      <vt:lpstr>Решение Саратовского УФАС № 064/06/64-508/2021 от 21.04.2021 (1 из 4)</vt:lpstr>
      <vt:lpstr>Решение Саратовского УФАС № 064/06/64-508/2021 от 21.04.2021 (2 из 4)</vt:lpstr>
      <vt:lpstr>Решение Саратовского УФАС № 064/06/64-508/2021 от 21.04.2021 (3 из 4)</vt:lpstr>
      <vt:lpstr>Решение Саратовского УФАС № 064/06/64-508/2021 от 21.04.2021 (4 из 4)</vt:lpstr>
      <vt:lpstr>Проект единого НПА Правительства в развитие статьи 14</vt:lpstr>
      <vt:lpstr>Презентация PowerPoint</vt:lpstr>
      <vt:lpstr>Презентация PowerPoint</vt:lpstr>
      <vt:lpstr>Штрафы за административные правонарушения в сфере закупок </vt:lpstr>
      <vt:lpstr>Определением Верховного Суда Российской Федерации от 16 сентября 2024 г. N 308-ЭС24-15301 по делу N А32-36337/2023 поддержана позиция, указанная в постановлении Арбитражного суда Северо-Кавказского округа от 22 мая 2024 г. по делу N А32-36337/2023 (1 из 3)</vt:lpstr>
      <vt:lpstr>Определением Верховного Суда Российской Федерации от 16 сентября 2024 г. N 308-ЭС24-15301 по делу N А32-36337/2023 поддержана позиция, указанная в постановлении Арбитражного суда Северо-Кавказского округа от 22 мая 2024 г. по делу N А32-36337/2023 (2 из 3)</vt:lpstr>
      <vt:lpstr>Определением Верховного Суда Российской Федерации от 16 сентября 2024 г. N 308-ЭС24-15301 по делу N А32-36337/2023 поддержана позиция, указанная в постановлении Арбитражного суда Северо-Кавказского округа от 22 мая 2024 г. по делу N А32-36337/2023 (3 из 3)</vt:lpstr>
      <vt:lpstr>Иные решения, поддерживающие позицию</vt:lpstr>
      <vt:lpstr>Законопроект № 667365-8 "О внесении изменений в Федеральный закон "О контрактной системе в сфере закупок товаров, работ, услуг для обеспечения государственных и муниципальных нужд" и Федеральный закон "О внесении изменений в отдельные законодательные акты Российской Федерации" и приостановлении действия части 5 статьи 2 Федерального закона "О контрактной системе в сфере закупок товаров, работ, услуг для обеспечения государственных и муниципальных нужд« - 25.09.2024 принят в 1 чтении; 16.12.2024 – второе чтение  https://sozd.duma.gov.ru/bill/667365-8#bh_histras</vt:lpstr>
      <vt:lpstr>Статья 93. Осуществление закупки у единственного поставщика (подрядчика, исполнителя)</vt:lpstr>
      <vt:lpstr>Презентация PowerPoint</vt:lpstr>
      <vt:lpstr>Штрафы за административные правонарушения в сфере закупок </vt:lpstr>
      <vt:lpstr>Р Е Ш Е Н И Е Рязанского УФАС по делу №062/06/106-307/2024 о нарушении законодательства о контрактной системе в сфере закупок  24 мая 2024 года  </vt:lpstr>
      <vt:lpstr>Штрафы за административные правонарушения в сфере закупок </vt:lpstr>
      <vt:lpstr>Решение ФАС России от 26.03.2024 по делу N 28/06/105-812/2024, </vt:lpstr>
      <vt:lpstr>Еще примеры, как делать не надо</vt:lpstr>
      <vt:lpstr>Презентация PowerPoint</vt:lpstr>
      <vt:lpstr>Штрафы за административные правонарушения в сфере закупок </vt:lpstr>
      <vt:lpstr>Р Е Ш Е Н И Е Рязанского УФАС по делу №062/06/106-302/2024 о нарушении законодательства о контрактной системе в сфере закупок  21 мая 2024 года (1 из 2) </vt:lpstr>
      <vt:lpstr>Р Е Ш Е Н И Е Рязанского УФАС по делу №062/06/106-302/2024 о нарушении законодательства о контрактной системе в сфере закупок  21 мая 2024 года (2 из 2) </vt:lpstr>
      <vt:lpstr>«Встречное решение» Определение ВС РФ от 18.09.2023 № 310-ЭС23-16627 по делу № А36-4181/2022</vt:lpstr>
      <vt:lpstr>Р Е Ш Е Н И Е Рязанского УФАС по делу №062/06/106-310/2024 о нарушении законодательства о контрактной системе в сфере закупок 24 мая 2024 года </vt:lpstr>
      <vt:lpstr>Презентация PowerPoint</vt:lpstr>
      <vt:lpstr>   РЕШЕНИЕ Московского областного УФАС по делу № 050/06/105-9829/2024 от 08.04.2024 – уже по «цифре»  </vt:lpstr>
      <vt:lpstr>На этапе проведения закупки  (размещение заказа) </vt:lpstr>
      <vt:lpstr>Штрафы за административные правонарушения в сфере закупок </vt:lpstr>
      <vt:lpstr>РЕШЕНИЕ Московского УФАС по делу № 077/06/106-9950/2024 о нарушении законодательства о контрактной системе 22.07.2024 (1 из 4)</vt:lpstr>
      <vt:lpstr>РЕШЕНИЕ Московского УФАС по делу № 077/06/106-9950/2024 о нарушении законодательства о контрактной системе 22.07.2024 (2 из 4)</vt:lpstr>
      <vt:lpstr>РЕШЕНИЕ Московского УФАС по делу № 077/06/106-9950/2024 о нарушении законодательства о контрактной системе 22.07.2024 (3 из 4)</vt:lpstr>
      <vt:lpstr>РЕШЕНИЕ Московского УФАС по делу № 077/06/106-9950/2024 о нарушении законодательства о контрактной системе 22.07.2024 (4 из 4)</vt:lpstr>
      <vt:lpstr>Р Е Ш Е Н И Е Рязанского УФАС по делу №062/06/106-394/2024 о нарушении законодательства о контрактной системе в сфере закупок 01 июля 2024 года </vt:lpstr>
      <vt:lpstr>Р Е Ш Е Н И Е Рязанского УФАС по делу №062/06/106-552/2024 о нарушении законодательства о контрактной системе в сфере закупок 30 августа 2024 года (1 из 2)</vt:lpstr>
      <vt:lpstr>Р Е Ш Е Н И Е Рязанского УФАС по делу №062/06/106-552/2024 о нарушении законодательства о контрактной системе в сфере закупок 30 августа 2024 года (2 из 2)</vt:lpstr>
      <vt:lpstr>Презентация PowerPoint</vt:lpstr>
      <vt:lpstr> РЕШЕНИЕ Оренбургского УФАС  по делу № 056/06/106-5/2024 от 12.01.2024 (1 из 3)  </vt:lpstr>
      <vt:lpstr> РЕШЕНИЕ Оренбургского УФАС  по делу № 056/06/106-5/2024 от 12.01.2024  (2 из 3) </vt:lpstr>
      <vt:lpstr> РЕШЕНИЕ Оренбургского УФАС  по делу № 056/06/106-5/2024 от 12.01.2024 (3 из 3)  </vt:lpstr>
      <vt:lpstr>Решение ФАС России от 12.02.2024 по делу N 28/06/105-204/2024 (1 из 2) </vt:lpstr>
      <vt:lpstr>Решение ФАС России от 12.02.2024 по делу N 28/06/105-204/2024 (2 из 2) </vt:lpstr>
      <vt:lpstr>Решение ФАС России от 19.03.2024 по делу N 28/06/105-669/2024, предписание от 19.03.2024 по делу N 28/06/105-669/2024</vt:lpstr>
      <vt:lpstr>Презентация PowerPoint</vt:lpstr>
      <vt:lpstr>Штрафы за административные правонарушения в сфере закупок </vt:lpstr>
      <vt:lpstr>РЕШЕНИЕ Санкт-Петербургского УФАС по делу 44-3294/24 о нарушении законодательства о контрактной системе 28.08.2024 </vt:lpstr>
      <vt:lpstr>Постановление Управления Федеральной антимонопольной службы по Ярославской области N 076/04/7.30-170/2022 (1 из 2) – еще до отмены документации</vt:lpstr>
      <vt:lpstr>Постановление Управления Федеральной антимонопольной службы по Ярославской области N 076/04/7.30-170/2022 (2 из 2)</vt:lpstr>
      <vt:lpstr>Презентация PowerPoint</vt:lpstr>
      <vt:lpstr>Штрафы за административные правонарушения в сфере закупок </vt:lpstr>
      <vt:lpstr>    РЕШЕНИЕ Свердловского УФАС по жалобе № 066/06/99-830/2024 от  13.03.2024 г. (1 из 2)    </vt:lpstr>
      <vt:lpstr>    РЕШЕНИЕ Свердловского УФАС по жалобе № 066/06/99-830/2024 от  13.03.2024 г. (2 из 2)    </vt:lpstr>
      <vt:lpstr>Решение ФАС России от 03.04.2024 по делу N 28/06/105-864/2024, предписание от 03.04.2024 по делу N 28/06/105-864/2024</vt:lpstr>
      <vt:lpstr>Решение ФАС России от 03.04.2024 по делу N 28/06/105-864/2024, предписание от 03.04.2024 по делу N 28/06/105-864/2024 (2 из 2)</vt:lpstr>
      <vt:lpstr>Презентация PowerPoint</vt:lpstr>
      <vt:lpstr>Штрафы за административные правонарушения в сфере закупок </vt:lpstr>
      <vt:lpstr>Презентация PowerPoint</vt:lpstr>
      <vt:lpstr>На этапе исполнения договора (управление исполнением заказа) </vt:lpstr>
      <vt:lpstr>Презентация PowerPoint</vt:lpstr>
      <vt:lpstr>Штрафы за административные правонарушения в сфере закупок </vt:lpstr>
      <vt:lpstr>Презентация PowerPoint</vt:lpstr>
      <vt:lpstr>Штрафы за административные правонарушения в сфере закупок </vt:lpstr>
      <vt:lpstr>Презентация PowerPoint</vt:lpstr>
      <vt:lpstr>Штрафы за административные правонарушения в сфере закупок </vt:lpstr>
      <vt:lpstr>Презентация PowerPoint</vt:lpstr>
      <vt:lpstr>Презентация PowerPoint</vt:lpstr>
      <vt:lpstr>Презентация PowerPoint</vt:lpstr>
      <vt:lpstr>Иные нарушения требований к исполнению, изменению контракта, а также условий контракта, в том числе в части соответствия поставленного товара, выполненной работы (ее результата) или оказанной услуги условиям контракта </vt:lpstr>
      <vt:lpstr>Нарушения требований к исполнению, изменению контракта, а также условий контракта, в том числе в части соответствия поставленного товара, выполненной работы (ее результата) или оказанной услуги условиям контракта </vt:lpstr>
      <vt:lpstr>Нарушения требований к исполнению, изменению контракта, а также условий контракта, в том числе в части соответствия поставленного товара, выполненной работы (ее результата) или оказанной услуги условиям контракта </vt:lpstr>
      <vt:lpstr>Меры по увеличению конкуренции</vt:lpstr>
      <vt:lpstr>Проект изменений в КОАП – в части изменения ответственности по 44-ФЗ (кроме ГОЗ)    Законопроект № 594965-8 «О внесении изменений в Кодекс Российской Федерации об административных правонарушениях» внесен в Государственную Думу 05.04.2024.  Принят в первом чтении 18.06.2024 Срок вступления поправок в силу в соответствии с законопроектом – 01.07.2024. </vt:lpstr>
      <vt:lpstr>Презентация PowerPoint</vt:lpstr>
      <vt:lpstr>Презентация PowerPoint</vt:lpstr>
      <vt:lpstr>Презентация PowerPoint</vt:lpstr>
      <vt:lpstr>Презентация PowerPoint</vt:lpstr>
      <vt:lpstr>Штрафы за административные правонарушения в сфере закупок </vt:lpstr>
      <vt:lpstr>Презентация PowerPoint</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Штрафы за административные правонарушения в сфере закупок </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Татьяна</dc:creator>
  <cp:lastModifiedBy>Татьяна</cp:lastModifiedBy>
  <cp:revision>338</cp:revision>
  <dcterms:created xsi:type="dcterms:W3CDTF">2024-10-19T13:05:20Z</dcterms:created>
  <dcterms:modified xsi:type="dcterms:W3CDTF">2024-12-10T22:17:24Z</dcterms:modified>
</cp:coreProperties>
</file>