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70" r:id="rId14"/>
    <p:sldId id="269" r:id="rId1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162837E5-333A-451D-995E-B18D8E85A8E6}" type="datetimeFigureOut">
              <a:rPr lang="ru-RU" smtClean="0"/>
              <a:t>30.11.2023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A6A4AAD-FD78-4CBA-8F7F-D14C82482970}" type="slidenum">
              <a:rPr lang="ru-RU" smtClean="0"/>
              <a:t>‹#›</a:t>
            </a:fld>
            <a:endParaRPr lang="ru-RU"/>
          </a:p>
        </p:txBody>
      </p:sp>
    </p:spTree>
    <p:extLst>
      <p:ext uri="{BB962C8B-B14F-4D97-AF65-F5344CB8AC3E}">
        <p14:creationId xmlns:p14="http://schemas.microsoft.com/office/powerpoint/2010/main" val="1214969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162837E5-333A-451D-995E-B18D8E85A8E6}" type="datetimeFigureOut">
              <a:rPr lang="ru-RU" smtClean="0"/>
              <a:t>30.11.2023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A6A4AAD-FD78-4CBA-8F7F-D14C82482970}" type="slidenum">
              <a:rPr lang="ru-RU" smtClean="0"/>
              <a:t>‹#›</a:t>
            </a:fld>
            <a:endParaRPr lang="ru-RU"/>
          </a:p>
        </p:txBody>
      </p:sp>
    </p:spTree>
    <p:extLst>
      <p:ext uri="{BB962C8B-B14F-4D97-AF65-F5344CB8AC3E}">
        <p14:creationId xmlns:p14="http://schemas.microsoft.com/office/powerpoint/2010/main" val="1559255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162837E5-333A-451D-995E-B18D8E85A8E6}" type="datetimeFigureOut">
              <a:rPr lang="ru-RU" smtClean="0"/>
              <a:t>30.11.2023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A6A4AAD-FD78-4CBA-8F7F-D14C82482970}" type="slidenum">
              <a:rPr lang="ru-RU" smtClean="0"/>
              <a:t>‹#›</a:t>
            </a:fld>
            <a:endParaRPr lang="ru-RU"/>
          </a:p>
        </p:txBody>
      </p:sp>
    </p:spTree>
    <p:extLst>
      <p:ext uri="{BB962C8B-B14F-4D97-AF65-F5344CB8AC3E}">
        <p14:creationId xmlns:p14="http://schemas.microsoft.com/office/powerpoint/2010/main" val="3415017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162837E5-333A-451D-995E-B18D8E85A8E6}" type="datetimeFigureOut">
              <a:rPr lang="ru-RU" smtClean="0"/>
              <a:t>30.11.2023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A6A4AAD-FD78-4CBA-8F7F-D14C82482970}" type="slidenum">
              <a:rPr lang="ru-RU" smtClean="0"/>
              <a:t>‹#›</a:t>
            </a:fld>
            <a:endParaRPr lang="ru-RU"/>
          </a:p>
        </p:txBody>
      </p:sp>
    </p:spTree>
    <p:extLst>
      <p:ext uri="{BB962C8B-B14F-4D97-AF65-F5344CB8AC3E}">
        <p14:creationId xmlns:p14="http://schemas.microsoft.com/office/powerpoint/2010/main" val="1298572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162837E5-333A-451D-995E-B18D8E85A8E6}" type="datetimeFigureOut">
              <a:rPr lang="ru-RU" smtClean="0"/>
              <a:t>30.11.2023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A6A4AAD-FD78-4CBA-8F7F-D14C82482970}" type="slidenum">
              <a:rPr lang="ru-RU" smtClean="0"/>
              <a:t>‹#›</a:t>
            </a:fld>
            <a:endParaRPr lang="ru-RU"/>
          </a:p>
        </p:txBody>
      </p:sp>
    </p:spTree>
    <p:extLst>
      <p:ext uri="{BB962C8B-B14F-4D97-AF65-F5344CB8AC3E}">
        <p14:creationId xmlns:p14="http://schemas.microsoft.com/office/powerpoint/2010/main" val="2486674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162837E5-333A-451D-995E-B18D8E85A8E6}" type="datetimeFigureOut">
              <a:rPr lang="ru-RU" smtClean="0"/>
              <a:t>30.11.2023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A6A4AAD-FD78-4CBA-8F7F-D14C82482970}" type="slidenum">
              <a:rPr lang="ru-RU" smtClean="0"/>
              <a:t>‹#›</a:t>
            </a:fld>
            <a:endParaRPr lang="ru-RU"/>
          </a:p>
        </p:txBody>
      </p:sp>
    </p:spTree>
    <p:extLst>
      <p:ext uri="{BB962C8B-B14F-4D97-AF65-F5344CB8AC3E}">
        <p14:creationId xmlns:p14="http://schemas.microsoft.com/office/powerpoint/2010/main" val="3738633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162837E5-333A-451D-995E-B18D8E85A8E6}" type="datetimeFigureOut">
              <a:rPr lang="ru-RU" smtClean="0"/>
              <a:t>30.11.2023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A6A4AAD-FD78-4CBA-8F7F-D14C82482970}" type="slidenum">
              <a:rPr lang="ru-RU" smtClean="0"/>
              <a:t>‹#›</a:t>
            </a:fld>
            <a:endParaRPr lang="ru-RU"/>
          </a:p>
        </p:txBody>
      </p:sp>
    </p:spTree>
    <p:extLst>
      <p:ext uri="{BB962C8B-B14F-4D97-AF65-F5344CB8AC3E}">
        <p14:creationId xmlns:p14="http://schemas.microsoft.com/office/powerpoint/2010/main" val="1701355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162837E5-333A-451D-995E-B18D8E85A8E6}" type="datetimeFigureOut">
              <a:rPr lang="ru-RU" smtClean="0"/>
              <a:t>30.11.2023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A6A4AAD-FD78-4CBA-8F7F-D14C82482970}" type="slidenum">
              <a:rPr lang="ru-RU" smtClean="0"/>
              <a:t>‹#›</a:t>
            </a:fld>
            <a:endParaRPr lang="ru-RU"/>
          </a:p>
        </p:txBody>
      </p:sp>
    </p:spTree>
    <p:extLst>
      <p:ext uri="{BB962C8B-B14F-4D97-AF65-F5344CB8AC3E}">
        <p14:creationId xmlns:p14="http://schemas.microsoft.com/office/powerpoint/2010/main" val="3328631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62837E5-333A-451D-995E-B18D8E85A8E6}" type="datetimeFigureOut">
              <a:rPr lang="ru-RU" smtClean="0"/>
              <a:t>30.11.2023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A6A4AAD-FD78-4CBA-8F7F-D14C82482970}" type="slidenum">
              <a:rPr lang="ru-RU" smtClean="0"/>
              <a:t>‹#›</a:t>
            </a:fld>
            <a:endParaRPr lang="ru-RU"/>
          </a:p>
        </p:txBody>
      </p:sp>
    </p:spTree>
    <p:extLst>
      <p:ext uri="{BB962C8B-B14F-4D97-AF65-F5344CB8AC3E}">
        <p14:creationId xmlns:p14="http://schemas.microsoft.com/office/powerpoint/2010/main" val="3053154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162837E5-333A-451D-995E-B18D8E85A8E6}" type="datetimeFigureOut">
              <a:rPr lang="ru-RU" smtClean="0"/>
              <a:t>30.11.2023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A6A4AAD-FD78-4CBA-8F7F-D14C82482970}" type="slidenum">
              <a:rPr lang="ru-RU" smtClean="0"/>
              <a:t>‹#›</a:t>
            </a:fld>
            <a:endParaRPr lang="ru-RU"/>
          </a:p>
        </p:txBody>
      </p:sp>
    </p:spTree>
    <p:extLst>
      <p:ext uri="{BB962C8B-B14F-4D97-AF65-F5344CB8AC3E}">
        <p14:creationId xmlns:p14="http://schemas.microsoft.com/office/powerpoint/2010/main" val="3086983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162837E5-333A-451D-995E-B18D8E85A8E6}" type="datetimeFigureOut">
              <a:rPr lang="ru-RU" smtClean="0"/>
              <a:t>30.11.2023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A6A4AAD-FD78-4CBA-8F7F-D14C82482970}" type="slidenum">
              <a:rPr lang="ru-RU" smtClean="0"/>
              <a:t>‹#›</a:t>
            </a:fld>
            <a:endParaRPr lang="ru-RU"/>
          </a:p>
        </p:txBody>
      </p:sp>
    </p:spTree>
    <p:extLst>
      <p:ext uri="{BB962C8B-B14F-4D97-AF65-F5344CB8AC3E}">
        <p14:creationId xmlns:p14="http://schemas.microsoft.com/office/powerpoint/2010/main" val="20511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2837E5-333A-451D-995E-B18D8E85A8E6}" type="datetimeFigureOut">
              <a:rPr lang="ru-RU" smtClean="0"/>
              <a:t>30.11.2023</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6A4AAD-FD78-4CBA-8F7F-D14C82482970}" type="slidenum">
              <a:rPr lang="ru-RU" smtClean="0"/>
              <a:t>‹#›</a:t>
            </a:fld>
            <a:endParaRPr lang="ru-RU"/>
          </a:p>
        </p:txBody>
      </p:sp>
    </p:spTree>
    <p:extLst>
      <p:ext uri="{BB962C8B-B14F-4D97-AF65-F5344CB8AC3E}">
        <p14:creationId xmlns:p14="http://schemas.microsoft.com/office/powerpoint/2010/main" val="508778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12.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4833892"/>
          </a:xfrm>
        </p:spPr>
        <p:txBody>
          <a:bodyPr>
            <a:normAutofit/>
          </a:bodyPr>
          <a:lstStyle/>
          <a:p>
            <a:pPr algn="ctr"/>
            <a:r>
              <a:rPr lang="ru-RU" sz="2800" dirty="0">
                <a:latin typeface="Times New Roman" panose="02020603050405020304" pitchFamily="18" charset="0"/>
                <a:ea typeface="Calibri" panose="020F0502020204030204" pitchFamily="34" charset="0"/>
              </a:rPr>
              <a:t>Пользовательский интерфейс и порядок работы </a:t>
            </a:r>
            <a:br>
              <a:rPr lang="ru-RU" sz="2800" dirty="0">
                <a:latin typeface="Times New Roman" panose="02020603050405020304" pitchFamily="18" charset="0"/>
                <a:ea typeface="Calibri" panose="020F0502020204030204" pitchFamily="34" charset="0"/>
              </a:rPr>
            </a:br>
            <a:r>
              <a:rPr lang="ru-RU" sz="2800" dirty="0" smtClean="0">
                <a:latin typeface="Times New Roman" panose="02020603050405020304" pitchFamily="18" charset="0"/>
                <a:ea typeface="Calibri" panose="020F0502020204030204" pitchFamily="34" charset="0"/>
              </a:rPr>
              <a:t> государственных бюджетных </a:t>
            </a:r>
            <a:r>
              <a:rPr lang="ru-RU" sz="2800" dirty="0">
                <a:latin typeface="Times New Roman" panose="02020603050405020304" pitchFamily="18" charset="0"/>
                <a:ea typeface="Calibri" panose="020F0502020204030204" pitchFamily="34" charset="0"/>
              </a:rPr>
              <a:t>учреждений </a:t>
            </a:r>
            <a:r>
              <a:rPr lang="ru-RU" sz="2800" smtClean="0">
                <a:latin typeface="Times New Roman" panose="02020603050405020304" pitchFamily="18" charset="0"/>
                <a:ea typeface="Calibri" panose="020F0502020204030204" pitchFamily="34" charset="0"/>
              </a:rPr>
              <a:t>Рязанской области с </a:t>
            </a:r>
            <a:r>
              <a:rPr lang="ru-RU" sz="2800" dirty="0" smtClean="0">
                <a:latin typeface="Times New Roman" panose="02020603050405020304" pitchFamily="18" charset="0"/>
                <a:ea typeface="Calibri" panose="020F0502020204030204" pitchFamily="34" charset="0"/>
              </a:rPr>
              <a:t>отчетом по малым закупкам</a:t>
            </a:r>
            <a:r>
              <a:rPr lang="ru-RU" sz="2800" dirty="0">
                <a:latin typeface="Times New Roman" panose="02020603050405020304" pitchFamily="18" charset="0"/>
                <a:ea typeface="Calibri" panose="020F0502020204030204" pitchFamily="34" charset="0"/>
              </a:rPr>
              <a:t/>
            </a:r>
            <a:br>
              <a:rPr lang="ru-RU" sz="2800" dirty="0">
                <a:latin typeface="Times New Roman" panose="02020603050405020304" pitchFamily="18" charset="0"/>
                <a:ea typeface="Calibri" panose="020F0502020204030204" pitchFamily="34" charset="0"/>
              </a:rPr>
            </a:br>
            <a:r>
              <a:rPr lang="ru-RU" sz="2800" dirty="0">
                <a:latin typeface="Times New Roman" panose="02020603050405020304" pitchFamily="18" charset="0"/>
                <a:ea typeface="Calibri" panose="020F0502020204030204" pitchFamily="34" charset="0"/>
              </a:rPr>
              <a:t>в региональной информационной системе «</a:t>
            </a:r>
            <a:r>
              <a:rPr lang="en-US" sz="2800" dirty="0">
                <a:latin typeface="Times New Roman" panose="02020603050405020304" pitchFamily="18" charset="0"/>
                <a:ea typeface="Calibri" panose="020F0502020204030204" pitchFamily="34" charset="0"/>
              </a:rPr>
              <a:t>Web</a:t>
            </a:r>
            <a:r>
              <a:rPr lang="ru-RU" sz="2800" dirty="0">
                <a:latin typeface="Times New Roman" panose="02020603050405020304" pitchFamily="18" charset="0"/>
                <a:ea typeface="Calibri" panose="020F0502020204030204" pitchFamily="34" charset="0"/>
              </a:rPr>
              <a:t>-Торги-КС»</a:t>
            </a:r>
            <a:endParaRPr lang="ru-RU" sz="2800" dirty="0"/>
          </a:p>
        </p:txBody>
      </p:sp>
    </p:spTree>
    <p:extLst>
      <p:ext uri="{BB962C8B-B14F-4D97-AF65-F5344CB8AC3E}">
        <p14:creationId xmlns:p14="http://schemas.microsoft.com/office/powerpoint/2010/main" val="23765736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724932"/>
          </a:xfrm>
        </p:spPr>
        <p:txBody>
          <a:bodyPr>
            <a:noAutofit/>
          </a:bodyPr>
          <a:lstStyle/>
          <a:p>
            <a:r>
              <a:rPr lang="ru-RU" sz="2000" dirty="0"/>
              <a:t>Во вкладке </a:t>
            </a:r>
            <a:r>
              <a:rPr lang="ru-RU" sz="2000" b="1" dirty="0"/>
              <a:t>«Поставщик (подрядчик, исполнитель)»</a:t>
            </a:r>
            <a:r>
              <a:rPr lang="ru-RU" sz="2000" dirty="0"/>
              <a:t> следует выбрать корреспондента, с которым будет заключен договор путем выбора из справочника корреспондентов. Справочник корреспондентов открывается двойным щелчком левой кнопкой мыши по ячейке </a:t>
            </a:r>
            <a:r>
              <a:rPr lang="ru-RU" sz="2000" b="1" dirty="0" smtClean="0"/>
              <a:t>«Поставщик». </a:t>
            </a:r>
            <a:r>
              <a:rPr lang="ru-RU" sz="2000" b="1" dirty="0"/>
              <a:t/>
            </a:r>
            <a:br>
              <a:rPr lang="ru-RU" sz="2000" b="1" dirty="0"/>
            </a:br>
            <a:r>
              <a:rPr lang="ru-RU" sz="2200" dirty="0"/>
              <a:t/>
            </a:r>
            <a:br>
              <a:rPr lang="ru-RU" sz="2200" dirty="0"/>
            </a:br>
            <a:endParaRPr lang="ru-RU" sz="2200" dirty="0"/>
          </a:p>
        </p:txBody>
      </p:sp>
      <p:pic>
        <p:nvPicPr>
          <p:cNvPr id="4" name="Объект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2608928" y="1865376"/>
            <a:ext cx="6705622" cy="1892808"/>
          </a:xfrm>
          <a:prstGeom prst="rect">
            <a:avLst/>
          </a:prstGeom>
        </p:spPr>
      </p:pic>
      <p:sp>
        <p:nvSpPr>
          <p:cNvPr id="3" name="Заголовок 1">
            <a:extLst>
              <a:ext uri="{FF2B5EF4-FFF2-40B4-BE49-F238E27FC236}">
                <a16:creationId xmlns:a16="http://schemas.microsoft.com/office/drawing/2014/main" id="{17ECC4CA-108E-2CAA-F47E-DB1BCDE58A87}"/>
              </a:ext>
            </a:extLst>
          </p:cNvPr>
          <p:cNvSpPr txBox="1">
            <a:spLocks/>
          </p:cNvSpPr>
          <p:nvPr/>
        </p:nvSpPr>
        <p:spPr>
          <a:xfrm>
            <a:off x="1018032" y="3853226"/>
            <a:ext cx="10515600" cy="182943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2000" dirty="0"/>
              <a:t>Во вкладке </a:t>
            </a:r>
            <a:r>
              <a:rPr lang="ru-RU" sz="2000" b="1" dirty="0"/>
              <a:t>«Аванс» </a:t>
            </a:r>
            <a:r>
              <a:rPr lang="ru-RU" sz="2000" dirty="0"/>
              <a:t>необходимо указать значение авансового платежа в процентном и денежном выражении. </a:t>
            </a:r>
          </a:p>
          <a:p>
            <a:endParaRPr lang="ru-RU" sz="2200" b="1" dirty="0"/>
          </a:p>
          <a:p>
            <a:r>
              <a:rPr lang="ru-RU" sz="2200" dirty="0"/>
              <a:t/>
            </a:r>
            <a:br>
              <a:rPr lang="ru-RU" sz="2200" dirty="0"/>
            </a:br>
            <a:endParaRPr lang="ru-RU" sz="2200" dirty="0"/>
          </a:p>
        </p:txBody>
      </p:sp>
      <p:pic>
        <p:nvPicPr>
          <p:cNvPr id="7" name="Рисунок 6">
            <a:extLst>
              <a:ext uri="{FF2B5EF4-FFF2-40B4-BE49-F238E27FC236}">
                <a16:creationId xmlns:a16="http://schemas.microsoft.com/office/drawing/2014/main" id="{DC26A313-C5F6-6E82-4B7C-F4948EE2EBC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78440" y="4793257"/>
            <a:ext cx="8371984" cy="1023774"/>
          </a:xfrm>
          <a:prstGeom prst="rect">
            <a:avLst/>
          </a:prstGeom>
        </p:spPr>
      </p:pic>
    </p:spTree>
    <p:extLst>
      <p:ext uri="{BB962C8B-B14F-4D97-AF65-F5344CB8AC3E}">
        <p14:creationId xmlns:p14="http://schemas.microsoft.com/office/powerpoint/2010/main" val="3331834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783715"/>
          </a:xfrm>
        </p:spPr>
        <p:txBody>
          <a:bodyPr>
            <a:noAutofit/>
          </a:bodyPr>
          <a:lstStyle/>
          <a:p>
            <a:r>
              <a:rPr lang="ru-RU" sz="2200" dirty="0"/>
              <a:t/>
            </a:r>
            <a:br>
              <a:rPr lang="ru-RU" sz="2200" dirty="0"/>
            </a:br>
            <a:r>
              <a:rPr lang="ru-RU" sz="2000" b="1" dirty="0"/>
              <a:t>После ввода всей необходимой информации следует сохранить документ по кнопке   [Сохранить].</a:t>
            </a:r>
            <a:r>
              <a:rPr lang="ru-RU" sz="2000" dirty="0"/>
              <a:t/>
            </a:r>
            <a:br>
              <a:rPr lang="ru-RU" sz="2000" dirty="0"/>
            </a:br>
            <a:r>
              <a:rPr lang="ru-RU" sz="2000" dirty="0"/>
              <a:t>Сохраненный документ </a:t>
            </a:r>
            <a:r>
              <a:rPr lang="ru-RU" sz="2000" b="1" dirty="0"/>
              <a:t>«Малая закупка» </a:t>
            </a:r>
            <a:r>
              <a:rPr lang="ru-RU" sz="2000" dirty="0"/>
              <a:t>необходимо отправить в реестр малых закупок по кнопке          </a:t>
            </a:r>
            <a:r>
              <a:rPr lang="ru-RU" sz="2000" b="1" dirty="0"/>
              <a:t>[Сформировать Контракт]. </a:t>
            </a:r>
            <a:r>
              <a:rPr lang="ru-RU" sz="2000" dirty="0"/>
              <a:t/>
            </a:r>
            <a:br>
              <a:rPr lang="ru-RU" sz="2000" dirty="0"/>
            </a:br>
            <a:r>
              <a:rPr lang="ru-RU" sz="2000" dirty="0"/>
              <a:t>После </a:t>
            </a:r>
            <a:r>
              <a:rPr lang="ru-RU" sz="2000" dirty="0" smtClean="0"/>
              <a:t>успешного формирования контракта документ </a:t>
            </a:r>
            <a:r>
              <a:rPr lang="ru-RU" sz="2000" dirty="0"/>
              <a:t>переходит в фильтр </a:t>
            </a:r>
            <a:r>
              <a:rPr lang="ru-RU" sz="2000" b="1" dirty="0"/>
              <a:t>«Реестр малых закупок».</a:t>
            </a:r>
            <a:br>
              <a:rPr lang="ru-RU" sz="2000" b="1" dirty="0"/>
            </a:br>
            <a:endParaRPr lang="ru-RU" sz="2000" b="1" dirty="0"/>
          </a:p>
        </p:txBody>
      </p:sp>
      <p:pic>
        <p:nvPicPr>
          <p:cNvPr id="8" name="Объект 7"/>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2156198" y="2270411"/>
            <a:ext cx="7757682" cy="3691477"/>
          </a:xfrm>
          <a:prstGeom prst="rect">
            <a:avLst/>
          </a:prstGeom>
        </p:spPr>
      </p:pic>
      <p:pic>
        <p:nvPicPr>
          <p:cNvPr id="7" name="Рисунок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3285" y="1239454"/>
            <a:ext cx="396000" cy="377723"/>
          </a:xfrm>
          <a:prstGeom prst="rect">
            <a:avLst/>
          </a:prstGeom>
        </p:spPr>
      </p:pic>
      <p:pic>
        <p:nvPicPr>
          <p:cNvPr id="3" name="Рисунок 2">
            <a:extLst>
              <a:ext uri="{FF2B5EF4-FFF2-40B4-BE49-F238E27FC236}">
                <a16:creationId xmlns:a16="http://schemas.microsoft.com/office/drawing/2014/main" id="{2C2A3733-DC0F-815F-3293-A4F0274D49D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V="1">
            <a:off x="9876174" y="365124"/>
            <a:ext cx="465303" cy="430404"/>
          </a:xfrm>
          <a:prstGeom prst="rect">
            <a:avLst/>
          </a:prstGeom>
        </p:spPr>
      </p:pic>
    </p:spTree>
    <p:extLst>
      <p:ext uri="{BB962C8B-B14F-4D97-AF65-F5344CB8AC3E}">
        <p14:creationId xmlns:p14="http://schemas.microsoft.com/office/powerpoint/2010/main" val="27929043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dirty="0"/>
              <a:t>Блок закупок малого объема позволяет сформировать и выгрузить </a:t>
            </a:r>
            <a:r>
              <a:rPr lang="ru-RU" sz="2000" b="1" dirty="0"/>
              <a:t>Отчет по малым закупкам</a:t>
            </a:r>
            <a:r>
              <a:rPr lang="ru-RU" sz="2000" dirty="0"/>
              <a:t> на основании информации, внесенной в реестр малых закупок</a:t>
            </a:r>
            <a:br>
              <a:rPr lang="ru-RU" sz="2000" dirty="0"/>
            </a:br>
            <a:r>
              <a:rPr lang="ru-RU" sz="2000" dirty="0"/>
              <a:t/>
            </a:r>
            <a:br>
              <a:rPr lang="ru-RU" sz="2000" dirty="0"/>
            </a:br>
            <a:endParaRPr lang="ru-RU" sz="2000" dirty="0"/>
          </a:p>
        </p:txBody>
      </p:sp>
      <p:pic>
        <p:nvPicPr>
          <p:cNvPr id="6" name="Объект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96570" y="2206268"/>
            <a:ext cx="7905691" cy="2033618"/>
          </a:xfrm>
          <a:prstGeom prst="rect">
            <a:avLst/>
          </a:prstGeom>
        </p:spPr>
      </p:pic>
    </p:spTree>
    <p:extLst>
      <p:ext uri="{BB962C8B-B14F-4D97-AF65-F5344CB8AC3E}">
        <p14:creationId xmlns:p14="http://schemas.microsoft.com/office/powerpoint/2010/main" val="12616245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1800" dirty="0"/>
              <a:t>Заказчику необходимо ввести </a:t>
            </a:r>
            <a:r>
              <a:rPr lang="ru-RU" sz="1800" dirty="0" smtClean="0"/>
              <a:t>нужные параметры для формирования отчета </a:t>
            </a:r>
            <a:r>
              <a:rPr lang="ru-RU" sz="1800" dirty="0"/>
              <a:t>и нажать кнопку </a:t>
            </a:r>
            <a:r>
              <a:rPr lang="ru-RU" sz="1800" b="1" dirty="0"/>
              <a:t>«Печать»</a:t>
            </a:r>
            <a:r>
              <a:rPr lang="ru-RU" sz="1800" dirty="0"/>
              <a:t/>
            </a:r>
            <a:br>
              <a:rPr lang="ru-RU" sz="1800" dirty="0"/>
            </a:br>
            <a:endParaRPr lang="ru-RU" sz="1800" dirty="0"/>
          </a:p>
        </p:txBody>
      </p:sp>
      <p:pic>
        <p:nvPicPr>
          <p:cNvPr id="4" name="Объект 3"/>
          <p:cNvPicPr>
            <a:picLocks noGrp="1" noChangeAspect="1"/>
          </p:cNvPicPr>
          <p:nvPr>
            <p:ph idx="1"/>
          </p:nvPr>
        </p:nvPicPr>
        <p:blipFill>
          <a:blip r:embed="rId2"/>
          <a:stretch>
            <a:fillRect/>
          </a:stretch>
        </p:blipFill>
        <p:spPr>
          <a:xfrm>
            <a:off x="1445636" y="1825625"/>
            <a:ext cx="9300727" cy="4351338"/>
          </a:xfrm>
          <a:prstGeom prst="rect">
            <a:avLst/>
          </a:prstGeom>
        </p:spPr>
      </p:pic>
    </p:spTree>
    <p:extLst>
      <p:ext uri="{BB962C8B-B14F-4D97-AF65-F5344CB8AC3E}">
        <p14:creationId xmlns:p14="http://schemas.microsoft.com/office/powerpoint/2010/main" val="21563549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b="1" dirty="0"/>
              <a:t>Форма отчета по малым закупкам</a:t>
            </a:r>
          </a:p>
        </p:txBody>
      </p:sp>
      <p:pic>
        <p:nvPicPr>
          <p:cNvPr id="8" name="Объект 7"/>
          <p:cNvPicPr>
            <a:picLocks noGrp="1" noChangeAspect="1"/>
          </p:cNvPicPr>
          <p:nvPr>
            <p:ph idx="1"/>
          </p:nvPr>
        </p:nvPicPr>
        <p:blipFill>
          <a:blip r:embed="rId2"/>
          <a:stretch>
            <a:fillRect/>
          </a:stretch>
        </p:blipFill>
        <p:spPr>
          <a:xfrm>
            <a:off x="351692" y="2100707"/>
            <a:ext cx="11597053" cy="2031678"/>
          </a:xfrm>
          <a:prstGeom prst="rect">
            <a:avLst/>
          </a:prstGeom>
        </p:spPr>
      </p:pic>
    </p:spTree>
    <p:extLst>
      <p:ext uri="{BB962C8B-B14F-4D97-AF65-F5344CB8AC3E}">
        <p14:creationId xmlns:p14="http://schemas.microsoft.com/office/powerpoint/2010/main" val="1415568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Блок Малая закупка в АРМе Пользователя :</a:t>
            </a:r>
          </a:p>
        </p:txBody>
      </p:sp>
      <p:pic>
        <p:nvPicPr>
          <p:cNvPr id="4" name="Объект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bwMode="auto">
          <a:xfrm>
            <a:off x="2592247" y="1554033"/>
            <a:ext cx="6076265" cy="1874967"/>
          </a:xfrm>
          <a:prstGeom prst="rect">
            <a:avLst/>
          </a:prstGeom>
          <a:noFill/>
        </p:spPr>
      </p:pic>
      <p:sp>
        <p:nvSpPr>
          <p:cNvPr id="3" name="Заголовок 1">
            <a:extLst>
              <a:ext uri="{FF2B5EF4-FFF2-40B4-BE49-F238E27FC236}">
                <a16:creationId xmlns:a16="http://schemas.microsoft.com/office/drawing/2014/main" id="{59EF2809-30EE-3CD5-F0E6-6699E31EF5F8}"/>
              </a:ext>
            </a:extLst>
          </p:cNvPr>
          <p:cNvSpPr txBox="1">
            <a:spLocks/>
          </p:cNvSpPr>
          <p:nvPr/>
        </p:nvSpPr>
        <p:spPr>
          <a:xfrm>
            <a:off x="938783" y="3553333"/>
            <a:ext cx="1051560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2200" dirty="0"/>
              <a:t>В данном блоке доступно формирование информации о закупках по пунктам 4, 5, 23, 42, 44 ч. 1 ст. 93 Федерального закона № 44-ФЗ при наличии позиции плана-графика по данному основанию.</a:t>
            </a:r>
          </a:p>
        </p:txBody>
      </p:sp>
    </p:spTree>
    <p:extLst>
      <p:ext uri="{BB962C8B-B14F-4D97-AF65-F5344CB8AC3E}">
        <p14:creationId xmlns:p14="http://schemas.microsoft.com/office/powerpoint/2010/main" val="2877085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a:t>Создание закупок малого объема:</a:t>
            </a:r>
            <a:br>
              <a:rPr lang="ru-RU" dirty="0"/>
            </a:br>
            <a:r>
              <a:rPr lang="ru-RU" sz="2200" dirty="0"/>
              <a:t>Для формирования в Системе документа </a:t>
            </a:r>
            <a:r>
              <a:rPr lang="ru-RU" sz="2200" b="1" dirty="0"/>
              <a:t>«Малая закупка» </a:t>
            </a:r>
            <a:r>
              <a:rPr lang="ru-RU" sz="2200" dirty="0"/>
              <a:t>необходимо перейти к списку документов </a:t>
            </a:r>
            <a:r>
              <a:rPr lang="ru-RU" sz="2200" b="1" dirty="0"/>
              <a:t>«Малая закупка»</a:t>
            </a:r>
            <a:r>
              <a:rPr lang="ru-RU" sz="2200" dirty="0"/>
              <a:t>, пункт </a:t>
            </a:r>
            <a:r>
              <a:rPr lang="ru-RU" sz="2200" b="1" dirty="0"/>
              <a:t>«В работе» </a:t>
            </a:r>
            <a:r>
              <a:rPr lang="ru-RU" sz="2200" dirty="0"/>
              <a:t>и нажать на кнопку      </a:t>
            </a:r>
            <a:r>
              <a:rPr lang="ru-RU" sz="2200" b="1" dirty="0"/>
              <a:t>[Создать].</a:t>
            </a:r>
          </a:p>
        </p:txBody>
      </p:sp>
      <p:pic>
        <p:nvPicPr>
          <p:cNvPr id="4" name="Объект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2692464" y="1881981"/>
            <a:ext cx="5938933" cy="4238625"/>
          </a:xfrm>
          <a:prstGeom prst="rect">
            <a:avLst/>
          </a:prstGeom>
        </p:spPr>
      </p:pic>
      <p:pic>
        <p:nvPicPr>
          <p:cNvPr id="5" name="Рисунок 4"/>
          <p:cNvPicPr/>
          <p:nvPr/>
        </p:nvPicPr>
        <p:blipFill>
          <a:blip r:embed="rId3" cstate="print">
            <a:extLst>
              <a:ext uri="{28A0092B-C50C-407E-A947-70E740481C1C}">
                <a14:useLocalDpi xmlns:a14="http://schemas.microsoft.com/office/drawing/2010/main" val="0"/>
              </a:ext>
            </a:extLst>
          </a:blip>
          <a:stretch>
            <a:fillRect/>
          </a:stretch>
        </p:blipFill>
        <p:spPr bwMode="auto">
          <a:xfrm>
            <a:off x="9793695" y="1385151"/>
            <a:ext cx="186509" cy="209823"/>
          </a:xfrm>
          <a:prstGeom prst="rect">
            <a:avLst/>
          </a:prstGeom>
          <a:noFill/>
          <a:ln>
            <a:noFill/>
          </a:ln>
        </p:spPr>
      </p:pic>
    </p:spTree>
    <p:extLst>
      <p:ext uri="{BB962C8B-B14F-4D97-AF65-F5344CB8AC3E}">
        <p14:creationId xmlns:p14="http://schemas.microsoft.com/office/powerpoint/2010/main" val="3520282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888274" y="365125"/>
            <a:ext cx="10465526" cy="5304155"/>
          </a:xfrm>
        </p:spPr>
        <p:txBody>
          <a:bodyPr>
            <a:noAutofit/>
          </a:bodyPr>
          <a:lstStyle/>
          <a:p>
            <a:r>
              <a:rPr lang="ru-RU" sz="2200" dirty="0"/>
              <a:t>В открывшейся форме необходимо ввести значения в следующие поля:</a:t>
            </a:r>
            <a:br>
              <a:rPr lang="ru-RU" sz="2200" dirty="0"/>
            </a:br>
            <a:r>
              <a:rPr lang="ru-RU" sz="2200" dirty="0"/>
              <a:t>«</a:t>
            </a:r>
            <a:r>
              <a:rPr lang="ru-RU" sz="2200" b="1" dirty="0"/>
              <a:t>Дата контракта</a:t>
            </a:r>
            <a:r>
              <a:rPr lang="ru-RU" sz="2200" dirty="0"/>
              <a:t>»;</a:t>
            </a:r>
            <a:br>
              <a:rPr lang="ru-RU" sz="2200" dirty="0"/>
            </a:br>
            <a:r>
              <a:rPr lang="ru-RU" sz="2200" dirty="0"/>
              <a:t>«</a:t>
            </a:r>
            <a:r>
              <a:rPr lang="ru-RU" sz="2200" b="1" dirty="0"/>
              <a:t>№ контракта/счета</a:t>
            </a:r>
            <a:r>
              <a:rPr lang="ru-RU" sz="2200" dirty="0"/>
              <a:t>»;</a:t>
            </a:r>
            <a:br>
              <a:rPr lang="ru-RU" sz="2200" dirty="0"/>
            </a:br>
            <a:r>
              <a:rPr lang="ru-RU" sz="2200" dirty="0"/>
              <a:t>«</a:t>
            </a:r>
            <a:r>
              <a:rPr lang="ru-RU" sz="2200" b="1" dirty="0"/>
              <a:t>Дата начала действия»</a:t>
            </a:r>
            <a:r>
              <a:rPr lang="ru-RU" sz="2200" dirty="0"/>
              <a:t>;</a:t>
            </a:r>
            <a:br>
              <a:rPr lang="ru-RU" sz="2200" dirty="0"/>
            </a:br>
            <a:r>
              <a:rPr lang="ru-RU" sz="2200" dirty="0"/>
              <a:t>«</a:t>
            </a:r>
            <a:r>
              <a:rPr lang="ru-RU" sz="2200" b="1" dirty="0"/>
              <a:t>Дата окончания действия</a:t>
            </a:r>
            <a:r>
              <a:rPr lang="ru-RU" sz="2200" dirty="0"/>
              <a:t>»;</a:t>
            </a:r>
            <a:br>
              <a:rPr lang="ru-RU" sz="2200" dirty="0"/>
            </a:br>
            <a:r>
              <a:rPr lang="ru-RU" sz="2200" dirty="0"/>
              <a:t>«</a:t>
            </a:r>
            <a:r>
              <a:rPr lang="ru-RU" sz="2200" b="1" dirty="0"/>
              <a:t>Идентификационный код</a:t>
            </a:r>
            <a:r>
              <a:rPr lang="ru-RU" sz="2200" dirty="0"/>
              <a:t>» присваивается автоматически после сохранения документа;</a:t>
            </a:r>
            <a:br>
              <a:rPr lang="ru-RU" sz="2200" dirty="0"/>
            </a:br>
            <a:r>
              <a:rPr lang="ru-RU" sz="2200" dirty="0"/>
              <a:t>«</a:t>
            </a:r>
            <a:r>
              <a:rPr lang="ru-RU" sz="2200" b="1" dirty="0"/>
              <a:t>Тип документа</a:t>
            </a:r>
            <a:r>
              <a:rPr lang="ru-RU" sz="2200" dirty="0"/>
              <a:t>» (заполняется автоматически);</a:t>
            </a:r>
            <a:br>
              <a:rPr lang="ru-RU" sz="2200" dirty="0"/>
            </a:br>
            <a:r>
              <a:rPr lang="ru-RU" sz="2200" dirty="0"/>
              <a:t>«</a:t>
            </a:r>
            <a:r>
              <a:rPr lang="ru-RU" sz="2200" b="1" dirty="0"/>
              <a:t>Тип</a:t>
            </a:r>
            <a:r>
              <a:rPr lang="ru-RU" sz="2200" dirty="0"/>
              <a:t>» (заполняется значением из выпадающего списка);</a:t>
            </a:r>
            <a:br>
              <a:rPr lang="ru-RU" sz="2200" dirty="0"/>
            </a:br>
            <a:r>
              <a:rPr lang="ru-RU" sz="2200" b="1" dirty="0"/>
              <a:t>«Предмет закупки»;</a:t>
            </a:r>
            <a:r>
              <a:rPr lang="ru-RU" sz="2200" dirty="0"/>
              <a:t/>
            </a:r>
            <a:br>
              <a:rPr lang="ru-RU" sz="2200" dirty="0"/>
            </a:br>
            <a:r>
              <a:rPr lang="ru-RU" sz="2200" dirty="0"/>
              <a:t>«</a:t>
            </a:r>
            <a:r>
              <a:rPr lang="ru-RU" sz="2200" b="1" dirty="0"/>
              <a:t>Тип закупки</a:t>
            </a:r>
            <a:r>
              <a:rPr lang="ru-RU" sz="2200" dirty="0"/>
              <a:t>» (заполняется выбором значения из справочника).</a:t>
            </a:r>
            <a:br>
              <a:rPr lang="ru-RU" sz="2200" dirty="0"/>
            </a:br>
            <a:endParaRPr lang="ru-RU" sz="2200" dirty="0"/>
          </a:p>
        </p:txBody>
      </p:sp>
    </p:spTree>
    <p:extLst>
      <p:ext uri="{BB962C8B-B14F-4D97-AF65-F5344CB8AC3E}">
        <p14:creationId xmlns:p14="http://schemas.microsoft.com/office/powerpoint/2010/main" val="487245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770709" y="365124"/>
            <a:ext cx="10583091" cy="3164459"/>
          </a:xfrm>
        </p:spPr>
        <p:txBody>
          <a:bodyPr>
            <a:normAutofit fontScale="90000"/>
          </a:bodyPr>
          <a:lstStyle/>
          <a:p>
            <a:r>
              <a:rPr lang="ru-RU" sz="2400" dirty="0"/>
              <a:t>Для добавления предмета закупки во вкладке </a:t>
            </a:r>
            <a:r>
              <a:rPr lang="ru-RU" sz="2400" b="1" dirty="0"/>
              <a:t>«Товары\работы\услуги» </a:t>
            </a:r>
            <a:r>
              <a:rPr lang="ru-RU" sz="2400" dirty="0"/>
              <a:t>следует нажать на кнопку        </a:t>
            </a:r>
            <a:r>
              <a:rPr lang="ru-RU" sz="2400" b="1" dirty="0"/>
              <a:t>[Добавить строку].</a:t>
            </a:r>
            <a:br>
              <a:rPr lang="ru-RU" sz="2400" b="1" dirty="0"/>
            </a:br>
            <a:r>
              <a:rPr lang="ru-RU" sz="2400" dirty="0"/>
              <a:t>Во вновь добавленной строке доступны для заполнения поля:</a:t>
            </a:r>
            <a:br>
              <a:rPr lang="ru-RU" sz="2400" dirty="0"/>
            </a:br>
            <a:r>
              <a:rPr lang="ru-RU" sz="2400" b="1" dirty="0"/>
              <a:t>«Наименование»;</a:t>
            </a:r>
            <a:r>
              <a:rPr lang="ru-RU" sz="2400" dirty="0"/>
              <a:t/>
            </a:r>
            <a:br>
              <a:rPr lang="ru-RU" sz="2400" dirty="0"/>
            </a:br>
            <a:r>
              <a:rPr lang="ru-RU" sz="2400" b="1" dirty="0"/>
              <a:t>«Ед. измерения» </a:t>
            </a:r>
            <a:r>
              <a:rPr lang="ru-RU" sz="2400" dirty="0"/>
              <a:t>(заполняется выбором значения из справочника);</a:t>
            </a:r>
            <a:r>
              <a:rPr lang="ru-RU" sz="2400" b="1" dirty="0"/>
              <a:t/>
            </a:r>
            <a:br>
              <a:rPr lang="ru-RU" sz="2400" b="1" dirty="0"/>
            </a:br>
            <a:r>
              <a:rPr lang="ru-RU" sz="2400" b="1" dirty="0"/>
              <a:t>«Цена за единицу»;</a:t>
            </a:r>
            <a:br>
              <a:rPr lang="ru-RU" sz="2400" b="1" dirty="0"/>
            </a:br>
            <a:r>
              <a:rPr lang="ru-RU" sz="2400" b="1" dirty="0"/>
              <a:t>«Кол-во»;</a:t>
            </a:r>
            <a:br>
              <a:rPr lang="ru-RU" sz="2400" b="1" dirty="0"/>
            </a:br>
            <a:r>
              <a:rPr lang="ru-RU" sz="2400" b="1" dirty="0"/>
              <a:t>«Стоимость» </a:t>
            </a:r>
            <a:r>
              <a:rPr lang="ru-RU" sz="2400" dirty="0"/>
              <a:t>(автоматически рассчитывает путем перемножения цены за единицу предмета закупки на количество).</a:t>
            </a:r>
            <a:r>
              <a:rPr lang="ru-RU" sz="2200" dirty="0"/>
              <a:t/>
            </a:r>
            <a:br>
              <a:rPr lang="ru-RU" sz="2200" dirty="0"/>
            </a:br>
            <a:r>
              <a:rPr lang="ru-RU" sz="2200" dirty="0"/>
              <a:t/>
            </a:r>
            <a:br>
              <a:rPr lang="ru-RU" sz="2200" dirty="0"/>
            </a:br>
            <a:endParaRPr lang="ru-RU" sz="2200" dirty="0"/>
          </a:p>
        </p:txBody>
      </p:sp>
      <p:pic>
        <p:nvPicPr>
          <p:cNvPr id="9" name="Рисунок 8"/>
          <p:cNvPicPr/>
          <p:nvPr/>
        </p:nvPicPr>
        <p:blipFill>
          <a:blip r:embed="rId2">
            <a:extLst>
              <a:ext uri="{28A0092B-C50C-407E-A947-70E740481C1C}">
                <a14:useLocalDpi xmlns:a14="http://schemas.microsoft.com/office/drawing/2010/main" val="0"/>
              </a:ext>
            </a:extLst>
          </a:blip>
          <a:stretch>
            <a:fillRect/>
          </a:stretch>
        </p:blipFill>
        <p:spPr bwMode="auto">
          <a:xfrm>
            <a:off x="2112264" y="612648"/>
            <a:ext cx="353087" cy="374411"/>
          </a:xfrm>
          <a:prstGeom prst="rect">
            <a:avLst/>
          </a:prstGeom>
          <a:noFill/>
          <a:ln>
            <a:noFill/>
          </a:ln>
        </p:spPr>
      </p:pic>
      <p:pic>
        <p:nvPicPr>
          <p:cNvPr id="4" name="Объект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039113" y="3099816"/>
            <a:ext cx="7324344" cy="3392424"/>
          </a:xfrm>
          <a:prstGeom prst="rect">
            <a:avLst/>
          </a:prstGeom>
        </p:spPr>
      </p:pic>
    </p:spTree>
    <p:extLst>
      <p:ext uri="{BB962C8B-B14F-4D97-AF65-F5344CB8AC3E}">
        <p14:creationId xmlns:p14="http://schemas.microsoft.com/office/powerpoint/2010/main" val="3133366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200" dirty="0"/>
              <a:t>В случае выбора в поле «</a:t>
            </a:r>
            <a:r>
              <a:rPr lang="ru-RU" sz="2200" b="1" dirty="0"/>
              <a:t>Тип</a:t>
            </a:r>
            <a:r>
              <a:rPr lang="ru-RU" sz="2200" dirty="0"/>
              <a:t>» значения «</a:t>
            </a:r>
            <a:r>
              <a:rPr lang="ru-RU" sz="2200" b="1" dirty="0"/>
              <a:t>Лекарственные препараты</a:t>
            </a:r>
            <a:r>
              <a:rPr lang="ru-RU" sz="2200" dirty="0"/>
              <a:t>» во вкладке «</a:t>
            </a:r>
            <a:r>
              <a:rPr lang="ru-RU" sz="2200" b="1" dirty="0"/>
              <a:t>Товары\работы\услуги</a:t>
            </a:r>
            <a:r>
              <a:rPr lang="ru-RU" sz="2200" dirty="0"/>
              <a:t>» становится доступным поле «</a:t>
            </a:r>
            <a:r>
              <a:rPr lang="ru-RU" sz="2200" b="1" dirty="0"/>
              <a:t>Международное непатентованное (химическое, группировочное) наименование</a:t>
            </a:r>
            <a:r>
              <a:rPr lang="ru-RU" sz="2200" dirty="0"/>
              <a:t>». Данное поле заполняется на форме «</a:t>
            </a:r>
            <a:r>
              <a:rPr lang="ru-RU" sz="2200" b="1" dirty="0"/>
              <a:t>Сведения о лекарственном препарате</a:t>
            </a:r>
            <a:r>
              <a:rPr lang="ru-RU" sz="2200" dirty="0"/>
              <a:t>».</a:t>
            </a:r>
            <a:br>
              <a:rPr lang="ru-RU" sz="2200" dirty="0"/>
            </a:br>
            <a:endParaRPr lang="ru-RU" sz="2200" dirty="0"/>
          </a:p>
        </p:txBody>
      </p:sp>
      <p:pic>
        <p:nvPicPr>
          <p:cNvPr id="4" name="Объект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1188720" y="2179723"/>
            <a:ext cx="9771017" cy="3919229"/>
          </a:xfrm>
          <a:prstGeom prst="rect">
            <a:avLst/>
          </a:prstGeom>
        </p:spPr>
      </p:pic>
    </p:spTree>
    <p:extLst>
      <p:ext uri="{BB962C8B-B14F-4D97-AF65-F5344CB8AC3E}">
        <p14:creationId xmlns:p14="http://schemas.microsoft.com/office/powerpoint/2010/main" val="2779754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838200" y="365125"/>
            <a:ext cx="10330543" cy="5735229"/>
          </a:xfrm>
        </p:spPr>
        <p:txBody>
          <a:bodyPr>
            <a:normAutofit/>
          </a:bodyPr>
          <a:lstStyle/>
          <a:p>
            <a:r>
              <a:rPr lang="ru-RU" sz="2200" dirty="0"/>
              <a:t>На форме </a:t>
            </a:r>
            <a:r>
              <a:rPr lang="ru-RU" sz="2200" b="1" dirty="0"/>
              <a:t>«Сведения о лекарственном препарате»</a:t>
            </a:r>
            <a:r>
              <a:rPr lang="ru-RU" sz="2200" dirty="0"/>
              <a:t> необходимо заполнить поля:</a:t>
            </a:r>
            <a:br>
              <a:rPr lang="ru-RU" sz="2200" dirty="0"/>
            </a:br>
            <a:r>
              <a:rPr lang="ru-RU" sz="2200" dirty="0"/>
              <a:t>•	«Код классификации продукции по ОКПД2»;</a:t>
            </a:r>
            <a:br>
              <a:rPr lang="ru-RU" sz="2200" dirty="0"/>
            </a:br>
            <a:r>
              <a:rPr lang="ru-RU" sz="2200" dirty="0"/>
              <a:t>•	«Единицы измерения товара»;</a:t>
            </a:r>
            <a:br>
              <a:rPr lang="ru-RU" sz="2200" dirty="0"/>
            </a:br>
            <a:r>
              <a:rPr lang="ru-RU" sz="2200" dirty="0"/>
              <a:t>•	«Международное непатентованное (химическое, </a:t>
            </a:r>
            <a:r>
              <a:rPr lang="ru-RU" sz="2200" dirty="0" err="1"/>
              <a:t>группировочное</a:t>
            </a:r>
            <a:r>
              <a:rPr lang="ru-RU" sz="2200" dirty="0"/>
              <a:t>) наименование лекарственного препарата»;</a:t>
            </a:r>
            <a:br>
              <a:rPr lang="ru-RU" sz="2200" dirty="0"/>
            </a:br>
            <a:r>
              <a:rPr lang="ru-RU" sz="2200" dirty="0"/>
              <a:t>•	«Торговое наименование лекарственного препарата».</a:t>
            </a:r>
            <a:br>
              <a:rPr lang="ru-RU" sz="2200" dirty="0"/>
            </a:br>
            <a:r>
              <a:rPr lang="ru-RU" sz="2200" dirty="0"/>
              <a:t/>
            </a:r>
            <a:br>
              <a:rPr lang="ru-RU" sz="2200" dirty="0"/>
            </a:br>
            <a:r>
              <a:rPr lang="ru-RU" sz="2200" dirty="0"/>
              <a:t>Поле </a:t>
            </a:r>
            <a:r>
              <a:rPr lang="ru-RU" sz="2200" b="1" dirty="0"/>
              <a:t>«Международное непатентованное (химическое, </a:t>
            </a:r>
            <a:r>
              <a:rPr lang="ru-RU" sz="2200" b="1" dirty="0" err="1"/>
              <a:t>группировочное</a:t>
            </a:r>
            <a:r>
              <a:rPr lang="ru-RU" sz="2200" b="1" dirty="0"/>
              <a:t>) наименование лекарственного препарата»</a:t>
            </a:r>
            <a:r>
              <a:rPr lang="ru-RU" sz="2200" dirty="0"/>
              <a:t> заполняется путём выбора значения из справочника </a:t>
            </a:r>
            <a:r>
              <a:rPr lang="ru-RU" sz="2200" b="1" dirty="0"/>
              <a:t>«Справочник МНН»</a:t>
            </a:r>
            <a:r>
              <a:rPr lang="ru-RU" sz="2200" dirty="0"/>
              <a:t>. После выбора значения МНН автоматически заполняются поля </a:t>
            </a:r>
            <a:r>
              <a:rPr lang="ru-RU" sz="2200" b="1" dirty="0"/>
              <a:t>«Лекарственная форма», «Дозировка», «Препарат включен в перечень ЖНВЛ».</a:t>
            </a:r>
            <a:r>
              <a:rPr lang="ru-RU" sz="2200" dirty="0"/>
              <a:t/>
            </a:r>
            <a:br>
              <a:rPr lang="ru-RU" sz="2200" dirty="0"/>
            </a:br>
            <a:endParaRPr lang="ru-RU" sz="2200" dirty="0"/>
          </a:p>
        </p:txBody>
      </p:sp>
    </p:spTree>
    <p:extLst>
      <p:ext uri="{BB962C8B-B14F-4D97-AF65-F5344CB8AC3E}">
        <p14:creationId xmlns:p14="http://schemas.microsoft.com/office/powerpoint/2010/main" val="738598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838200" y="365125"/>
            <a:ext cx="10515600" cy="1737995"/>
          </a:xfrm>
        </p:spPr>
        <p:txBody>
          <a:bodyPr>
            <a:noAutofit/>
          </a:bodyPr>
          <a:lstStyle/>
          <a:p>
            <a:r>
              <a:rPr lang="ru-RU" sz="2000" dirty="0"/>
              <a:t>Поле </a:t>
            </a:r>
            <a:r>
              <a:rPr lang="ru-RU" sz="2000" b="1" dirty="0"/>
              <a:t>«Фактическая отпускная цена (без НДС) в рублях» </a:t>
            </a:r>
            <a:r>
              <a:rPr lang="ru-RU" sz="2000" dirty="0"/>
              <a:t>доступно для заполнения в случае, если указан признак </a:t>
            </a:r>
            <a:r>
              <a:rPr lang="ru-RU" sz="2000" b="1" dirty="0"/>
              <a:t>«Препарат включен в перечень ЖНВЛ»</a:t>
            </a:r>
            <a:r>
              <a:rPr lang="ru-RU" sz="2000" dirty="0"/>
              <a:t>.</a:t>
            </a:r>
            <a:br>
              <a:rPr lang="ru-RU" sz="2000" dirty="0"/>
            </a:br>
            <a:r>
              <a:rPr lang="ru-RU" sz="2000" dirty="0"/>
              <a:t>Поле </a:t>
            </a:r>
            <a:r>
              <a:rPr lang="ru-RU" sz="2000" b="1" dirty="0"/>
              <a:t>«Торговое наименование лекарственного препарата»</a:t>
            </a:r>
            <a:r>
              <a:rPr lang="ru-RU" sz="2000" dirty="0"/>
              <a:t> заполняется на основании справочника </a:t>
            </a:r>
            <a:r>
              <a:rPr lang="ru-RU" sz="2000" b="1" dirty="0"/>
              <a:t>«Справочник ТН»</a:t>
            </a:r>
            <a:r>
              <a:rPr lang="ru-RU" sz="2000" dirty="0"/>
              <a:t>, данный справочник ограничен значением по ранее выбранному МНН. После заполнения всех обязательных полей форму </a:t>
            </a:r>
            <a:r>
              <a:rPr lang="ru-RU" sz="2000" b="1" dirty="0"/>
              <a:t>«Сведения о лекарственном препарате»</a:t>
            </a:r>
            <a:r>
              <a:rPr lang="ru-RU" sz="2000" dirty="0"/>
              <a:t> необходимо сохранить по кнопке       [Сохранить].</a:t>
            </a:r>
          </a:p>
        </p:txBody>
      </p:sp>
      <p:pic>
        <p:nvPicPr>
          <p:cNvPr id="5" name="Объект 4"/>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2060446" y="2416628"/>
            <a:ext cx="7556084" cy="4037829"/>
          </a:xfrm>
          <a:prstGeom prst="rect">
            <a:avLst/>
          </a:prstGeom>
        </p:spPr>
      </p:pic>
      <p:pic>
        <p:nvPicPr>
          <p:cNvPr id="6" name="Рисунок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59003" y="1783080"/>
            <a:ext cx="322682" cy="298480"/>
          </a:xfrm>
          <a:prstGeom prst="rect">
            <a:avLst/>
          </a:prstGeom>
        </p:spPr>
      </p:pic>
    </p:spTree>
    <p:extLst>
      <p:ext uri="{BB962C8B-B14F-4D97-AF65-F5344CB8AC3E}">
        <p14:creationId xmlns:p14="http://schemas.microsoft.com/office/powerpoint/2010/main" val="5686269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000" dirty="0"/>
              <a:t>Во вкладке «</a:t>
            </a:r>
            <a:r>
              <a:rPr lang="ru-RU" sz="2000" b="1" dirty="0"/>
              <a:t>Финансирование</a:t>
            </a:r>
            <a:r>
              <a:rPr lang="ru-RU" sz="2000" dirty="0"/>
              <a:t>» необходимо указать «</a:t>
            </a:r>
            <a:r>
              <a:rPr lang="ru-RU" sz="2000" b="1" dirty="0"/>
              <a:t>КБК из плана</a:t>
            </a:r>
            <a:r>
              <a:rPr lang="ru-RU" sz="2000" dirty="0"/>
              <a:t>», «</a:t>
            </a:r>
            <a:r>
              <a:rPr lang="ru-RU" sz="2000" b="1" dirty="0"/>
              <a:t>Счет получателя</a:t>
            </a:r>
            <a:r>
              <a:rPr lang="ru-RU" sz="2000" dirty="0"/>
              <a:t>», ввести значение в поле «</a:t>
            </a:r>
            <a:r>
              <a:rPr lang="ru-RU" sz="2000" b="1" dirty="0"/>
              <a:t>Сумма 1 года</a:t>
            </a:r>
            <a:r>
              <a:rPr lang="ru-RU" sz="2000" dirty="0"/>
              <a:t>» и при необходимости в поле «</a:t>
            </a:r>
            <a:r>
              <a:rPr lang="ru-RU" sz="2000" b="1" dirty="0"/>
              <a:t>Сумма 2 года</a:t>
            </a:r>
            <a:r>
              <a:rPr lang="ru-RU" sz="2000" dirty="0"/>
              <a:t>».</a:t>
            </a:r>
            <a:br>
              <a:rPr lang="ru-RU" sz="2000" dirty="0"/>
            </a:br>
            <a:endParaRPr lang="ru-RU" sz="2000" dirty="0"/>
          </a:p>
        </p:txBody>
      </p:sp>
      <p:pic>
        <p:nvPicPr>
          <p:cNvPr id="9" name="Объект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77008" y="1883664"/>
            <a:ext cx="9503768" cy="4176280"/>
          </a:xfrm>
          <a:prstGeom prst="rect">
            <a:avLst/>
          </a:prstGeom>
        </p:spPr>
      </p:pic>
    </p:spTree>
    <p:extLst>
      <p:ext uri="{BB962C8B-B14F-4D97-AF65-F5344CB8AC3E}">
        <p14:creationId xmlns:p14="http://schemas.microsoft.com/office/powerpoint/2010/main" val="282068295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233</TotalTime>
  <Words>235</Words>
  <Application>Microsoft Office PowerPoint</Application>
  <PresentationFormat>Широкоэкранный</PresentationFormat>
  <Paragraphs>18</Paragraphs>
  <Slides>14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14</vt:i4>
      </vt:variant>
    </vt:vector>
  </HeadingPairs>
  <TitlesOfParts>
    <vt:vector size="19" baseType="lpstr">
      <vt:lpstr>Arial</vt:lpstr>
      <vt:lpstr>Calibri</vt:lpstr>
      <vt:lpstr>Calibri Light</vt:lpstr>
      <vt:lpstr>Times New Roman</vt:lpstr>
      <vt:lpstr>Тема Office</vt:lpstr>
      <vt:lpstr>Пользовательский интерфейс и порядок работы   государственных бюджетных учреждений Рязанской области с отчетом по малым закупкам в региональной информационной системе «Web-Торги-КС»</vt:lpstr>
      <vt:lpstr>Блок Малая закупка в АРМе Пользователя :</vt:lpstr>
      <vt:lpstr>Создание закупок малого объема: Для формирования в Системе документа «Малая закупка» необходимо перейти к списку документов «Малая закупка», пункт «В работе» и нажать на кнопку      [Создать].</vt:lpstr>
      <vt:lpstr>В открывшейся форме необходимо ввести значения в следующие поля: «Дата контракта»; «№ контракта/счета»; «Дата начала действия»; «Дата окончания действия»; «Идентификационный код» присваивается автоматически после сохранения документа; «Тип документа» (заполняется автоматически); «Тип» (заполняется значением из выпадающего списка); «Предмет закупки»; «Тип закупки» (заполняется выбором значения из справочника). </vt:lpstr>
      <vt:lpstr>Для добавления предмета закупки во вкладке «Товары\работы\услуги» следует нажать на кнопку        [Добавить строку]. Во вновь добавленной строке доступны для заполнения поля: «Наименование»; «Ед. измерения» (заполняется выбором значения из справочника); «Цена за единицу»; «Кол-во»; «Стоимость» (автоматически рассчитывает путем перемножения цены за единицу предмета закупки на количество).  </vt:lpstr>
      <vt:lpstr>В случае выбора в поле «Тип» значения «Лекарственные препараты» во вкладке «Товары\работы\услуги» становится доступным поле «Международное непатентованное (химическое, группировочное) наименование». Данное поле заполняется на форме «Сведения о лекарственном препарате». </vt:lpstr>
      <vt:lpstr>На форме «Сведения о лекарственном препарате» необходимо заполнить поля: • «Код классификации продукции по ОКПД2»; • «Единицы измерения товара»; • «Международное непатентованное (химическое, группировочное) наименование лекарственного препарата»; • «Торговое наименование лекарственного препарата».  Поле «Международное непатентованное (химическое, группировочное) наименование лекарственного препарата» заполняется путём выбора значения из справочника «Справочник МНН». После выбора значения МНН автоматически заполняются поля «Лекарственная форма», «Дозировка», «Препарат включен в перечень ЖНВЛ». </vt:lpstr>
      <vt:lpstr>Поле «Фактическая отпускная цена (без НДС) в рублях» доступно для заполнения в случае, если указан признак «Препарат включен в перечень ЖНВЛ». Поле «Торговое наименование лекарственного препарата» заполняется на основании справочника «Справочник ТН», данный справочник ограничен значением по ранее выбранному МНН. После заполнения всех обязательных полей форму «Сведения о лекарственном препарате» необходимо сохранить по кнопке       [Сохранить].</vt:lpstr>
      <vt:lpstr>Во вкладке «Финансирование» необходимо указать «КБК из плана», «Счет получателя», ввести значение в поле «Сумма 1 года» и при необходимости в поле «Сумма 2 года». </vt:lpstr>
      <vt:lpstr>Во вкладке «Поставщик (подрядчик, исполнитель)» следует выбрать корреспондента, с которым будет заключен договор путем выбора из справочника корреспондентов. Справочник корреспондентов открывается двойным щелчком левой кнопкой мыши по ячейке «Поставщик».   </vt:lpstr>
      <vt:lpstr> После ввода всей необходимой информации следует сохранить документ по кнопке   [Сохранить]. Сохраненный документ «Малая закупка» необходимо отправить в реестр малых закупок по кнопке          [Сформировать Контракт].  После успешного формирования контракта документ переходит в фильтр «Реестр малых закупок». </vt:lpstr>
      <vt:lpstr>Блок закупок малого объема позволяет сформировать и выгрузить Отчет по малым закупкам на основании информации, внесенной в реестр малых закупок  </vt:lpstr>
      <vt:lpstr>Заказчику необходимо ввести нужные параметры для формирования отчета и нажать кнопку «Печать» </vt:lpstr>
      <vt:lpstr>Форма отчета по малым закупкам</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Пользовательский интерфейс и порядок работы с отчетом по малым закупкам в РИС  «Web Торги-КС»</dc:title>
  <dc:creator>Елизавета</dc:creator>
  <cp:lastModifiedBy>Елизавета</cp:lastModifiedBy>
  <cp:revision>44</cp:revision>
  <dcterms:created xsi:type="dcterms:W3CDTF">2023-06-14T10:39:33Z</dcterms:created>
  <dcterms:modified xsi:type="dcterms:W3CDTF">2023-11-30T09:53:35Z</dcterms:modified>
</cp:coreProperties>
</file>