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56" r:id="rId2"/>
    <p:sldId id="259" r:id="rId3"/>
    <p:sldId id="258" r:id="rId4"/>
    <p:sldId id="261" r:id="rId5"/>
    <p:sldId id="294" r:id="rId6"/>
    <p:sldId id="304" r:id="rId7"/>
    <p:sldId id="296" r:id="rId8"/>
    <p:sldId id="299" r:id="rId9"/>
    <p:sldId id="301" r:id="rId10"/>
    <p:sldId id="303"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Georgia" panose="02040502050405020303" pitchFamily="18" charset="0"/>
      <p:regular r:id="rId17"/>
      <p:bold r:id="rId18"/>
      <p:italic r:id="rId19"/>
      <p:boldItalic r:id="rId20"/>
    </p:embeddedFont>
    <p:embeddedFont>
      <p:font typeface="Segoe UI" panose="020B0502040204020203" pitchFamily="34" charset="0"/>
      <p:regular r:id="rId21"/>
      <p:bold r:id="rId22"/>
      <p:italic r:id="rId23"/>
      <p:boldItalic r:id="rId24"/>
    </p:embeddedFont>
    <p:embeddedFont>
      <p:font typeface="맑은 고딕" panose="020B0503020000020004" pitchFamily="34" charset="-127"/>
      <p:regular r:id="rId25"/>
      <p:bold r:id="rId26"/>
    </p:embeddedFont>
    <p:embeddedFont>
      <p:font typeface="Calibri Light" panose="020F0302020204030204" pitchFamily="34" charset="0"/>
      <p:regular r:id="rId27"/>
      <p:italic r:id="rId28"/>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43860E94-68A7-448A-B2D4-8594305089CF}">
          <p14:sldIdLst>
            <p14:sldId id="256"/>
            <p14:sldId id="259"/>
            <p14:sldId id="258"/>
            <p14:sldId id="261"/>
            <p14:sldId id="294"/>
            <p14:sldId id="304"/>
            <p14:sldId id="296"/>
            <p14:sldId id="299"/>
            <p14:sldId id="301"/>
            <p14:sldId id="3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79B"/>
    <a:srgbClr val="203864"/>
    <a:srgbClr val="0A90FE"/>
    <a:srgbClr val="0D1E5D"/>
    <a:srgbClr val="5B9BD5"/>
    <a:srgbClr val="B5DEFD"/>
    <a:srgbClr val="FCE6E4"/>
    <a:srgbClr val="F7C4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76B455-966A-4748-95D2-F5A51A6092CF}" type="datetimeFigureOut">
              <a:rPr lang="ru-RU" smtClean="0"/>
              <a:t>28.12.2024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C0E67B-FCDA-4EEE-9CD0-322E5E39339F}" type="slidenum">
              <a:rPr lang="ru-RU" smtClean="0"/>
              <a:t>‹#›</a:t>
            </a:fld>
            <a:endParaRPr lang="ru-RU"/>
          </a:p>
        </p:txBody>
      </p:sp>
    </p:spTree>
    <p:extLst>
      <p:ext uri="{BB962C8B-B14F-4D97-AF65-F5344CB8AC3E}">
        <p14:creationId xmlns:p14="http://schemas.microsoft.com/office/powerpoint/2010/main" val="3692434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Титульный лист вариант 2</a:t>
            </a:r>
          </a:p>
          <a:p>
            <a:endParaRPr lang="ru-RU" dirty="0"/>
          </a:p>
        </p:txBody>
      </p:sp>
      <p:sp>
        <p:nvSpPr>
          <p:cNvPr id="4" name="Номер слайда 3"/>
          <p:cNvSpPr>
            <a:spLocks noGrp="1"/>
          </p:cNvSpPr>
          <p:nvPr>
            <p:ph type="sldNum" sz="quarter" idx="10"/>
          </p:nvPr>
        </p:nvSpPr>
        <p:spPr/>
        <p:txBody>
          <a:bodyPr/>
          <a:lstStyle/>
          <a:p>
            <a:fld id="{3D6489F8-0FCC-4BE8-84BA-8B814E304230}" type="slidenum">
              <a:rPr lang="ru-RU" smtClean="0"/>
              <a:t>1</a:t>
            </a:fld>
            <a:endParaRPr lang="ru-RU"/>
          </a:p>
        </p:txBody>
      </p:sp>
    </p:spTree>
    <p:extLst>
      <p:ext uri="{BB962C8B-B14F-4D97-AF65-F5344CB8AC3E}">
        <p14:creationId xmlns:p14="http://schemas.microsoft.com/office/powerpoint/2010/main" val="109942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Титульный лист вариант 2</a:t>
            </a:r>
          </a:p>
          <a:p>
            <a:endParaRPr lang="ru-RU" dirty="0"/>
          </a:p>
        </p:txBody>
      </p:sp>
      <p:sp>
        <p:nvSpPr>
          <p:cNvPr id="4" name="Номер слайда 3"/>
          <p:cNvSpPr>
            <a:spLocks noGrp="1"/>
          </p:cNvSpPr>
          <p:nvPr>
            <p:ph type="sldNum" sz="quarter" idx="10"/>
          </p:nvPr>
        </p:nvSpPr>
        <p:spPr/>
        <p:txBody>
          <a:bodyPr/>
          <a:lstStyle/>
          <a:p>
            <a:fld id="{3D6489F8-0FCC-4BE8-84BA-8B814E304230}" type="slidenum">
              <a:rPr lang="ru-RU" smtClean="0"/>
              <a:t>10</a:t>
            </a:fld>
            <a:endParaRPr lang="ru-RU"/>
          </a:p>
        </p:txBody>
      </p:sp>
    </p:spTree>
    <p:extLst>
      <p:ext uri="{BB962C8B-B14F-4D97-AF65-F5344CB8AC3E}">
        <p14:creationId xmlns:p14="http://schemas.microsoft.com/office/powerpoint/2010/main" val="4203273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Титульный лист вариант 2</a:t>
            </a:r>
          </a:p>
          <a:p>
            <a:endParaRPr lang="ru-RU" dirty="0"/>
          </a:p>
        </p:txBody>
      </p:sp>
      <p:sp>
        <p:nvSpPr>
          <p:cNvPr id="4" name="Номер слайда 3"/>
          <p:cNvSpPr>
            <a:spLocks noGrp="1"/>
          </p:cNvSpPr>
          <p:nvPr>
            <p:ph type="sldNum" sz="quarter" idx="10"/>
          </p:nvPr>
        </p:nvSpPr>
        <p:spPr/>
        <p:txBody>
          <a:bodyPr/>
          <a:lstStyle/>
          <a:p>
            <a:fld id="{3D6489F8-0FCC-4BE8-84BA-8B814E304230}" type="slidenum">
              <a:rPr lang="ru-RU" smtClean="0"/>
              <a:t>2</a:t>
            </a:fld>
            <a:endParaRPr lang="ru-RU"/>
          </a:p>
        </p:txBody>
      </p:sp>
    </p:spTree>
    <p:extLst>
      <p:ext uri="{BB962C8B-B14F-4D97-AF65-F5344CB8AC3E}">
        <p14:creationId xmlns:p14="http://schemas.microsoft.com/office/powerpoint/2010/main" val="3519113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Титульный лист вариант 2</a:t>
            </a:r>
          </a:p>
          <a:p>
            <a:endParaRPr lang="ru-RU" dirty="0"/>
          </a:p>
        </p:txBody>
      </p:sp>
      <p:sp>
        <p:nvSpPr>
          <p:cNvPr id="4" name="Номер слайда 3"/>
          <p:cNvSpPr>
            <a:spLocks noGrp="1"/>
          </p:cNvSpPr>
          <p:nvPr>
            <p:ph type="sldNum" sz="quarter" idx="10"/>
          </p:nvPr>
        </p:nvSpPr>
        <p:spPr/>
        <p:txBody>
          <a:bodyPr/>
          <a:lstStyle/>
          <a:p>
            <a:fld id="{3D6489F8-0FCC-4BE8-84BA-8B814E304230}" type="slidenum">
              <a:rPr lang="ru-RU" smtClean="0"/>
              <a:t>3</a:t>
            </a:fld>
            <a:endParaRPr lang="ru-RU"/>
          </a:p>
        </p:txBody>
      </p:sp>
    </p:spTree>
    <p:extLst>
      <p:ext uri="{BB962C8B-B14F-4D97-AF65-F5344CB8AC3E}">
        <p14:creationId xmlns:p14="http://schemas.microsoft.com/office/powerpoint/2010/main" val="3256952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Титульный лист вариант 2</a:t>
            </a:r>
          </a:p>
          <a:p>
            <a:endParaRPr lang="ru-RU" dirty="0"/>
          </a:p>
        </p:txBody>
      </p:sp>
      <p:sp>
        <p:nvSpPr>
          <p:cNvPr id="4" name="Номер слайда 3"/>
          <p:cNvSpPr>
            <a:spLocks noGrp="1"/>
          </p:cNvSpPr>
          <p:nvPr>
            <p:ph type="sldNum" sz="quarter" idx="10"/>
          </p:nvPr>
        </p:nvSpPr>
        <p:spPr/>
        <p:txBody>
          <a:bodyPr/>
          <a:lstStyle/>
          <a:p>
            <a:fld id="{3D6489F8-0FCC-4BE8-84BA-8B814E304230}" type="slidenum">
              <a:rPr lang="ru-RU" smtClean="0"/>
              <a:t>4</a:t>
            </a:fld>
            <a:endParaRPr lang="ru-RU"/>
          </a:p>
        </p:txBody>
      </p:sp>
    </p:spTree>
    <p:extLst>
      <p:ext uri="{BB962C8B-B14F-4D97-AF65-F5344CB8AC3E}">
        <p14:creationId xmlns:p14="http://schemas.microsoft.com/office/powerpoint/2010/main" val="3862365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Титульный лист вариант 2</a:t>
            </a:r>
          </a:p>
          <a:p>
            <a:endParaRPr lang="ru-RU" dirty="0"/>
          </a:p>
        </p:txBody>
      </p:sp>
      <p:sp>
        <p:nvSpPr>
          <p:cNvPr id="4" name="Номер слайда 3"/>
          <p:cNvSpPr>
            <a:spLocks noGrp="1"/>
          </p:cNvSpPr>
          <p:nvPr>
            <p:ph type="sldNum" sz="quarter" idx="10"/>
          </p:nvPr>
        </p:nvSpPr>
        <p:spPr/>
        <p:txBody>
          <a:bodyPr/>
          <a:lstStyle/>
          <a:p>
            <a:fld id="{3D6489F8-0FCC-4BE8-84BA-8B814E304230}" type="slidenum">
              <a:rPr lang="ru-RU" smtClean="0"/>
              <a:t>5</a:t>
            </a:fld>
            <a:endParaRPr lang="ru-RU"/>
          </a:p>
        </p:txBody>
      </p:sp>
    </p:spTree>
    <p:extLst>
      <p:ext uri="{BB962C8B-B14F-4D97-AF65-F5344CB8AC3E}">
        <p14:creationId xmlns:p14="http://schemas.microsoft.com/office/powerpoint/2010/main" val="3825667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Титульный лист вариант 2</a:t>
            </a:r>
          </a:p>
          <a:p>
            <a:endParaRPr lang="ru-RU" dirty="0"/>
          </a:p>
        </p:txBody>
      </p:sp>
      <p:sp>
        <p:nvSpPr>
          <p:cNvPr id="4" name="Номер слайда 3"/>
          <p:cNvSpPr>
            <a:spLocks noGrp="1"/>
          </p:cNvSpPr>
          <p:nvPr>
            <p:ph type="sldNum" sz="quarter" idx="10"/>
          </p:nvPr>
        </p:nvSpPr>
        <p:spPr/>
        <p:txBody>
          <a:bodyPr/>
          <a:lstStyle/>
          <a:p>
            <a:fld id="{3D6489F8-0FCC-4BE8-84BA-8B814E304230}" type="slidenum">
              <a:rPr lang="ru-RU" smtClean="0"/>
              <a:t>6</a:t>
            </a:fld>
            <a:endParaRPr lang="ru-RU"/>
          </a:p>
        </p:txBody>
      </p:sp>
    </p:spTree>
    <p:extLst>
      <p:ext uri="{BB962C8B-B14F-4D97-AF65-F5344CB8AC3E}">
        <p14:creationId xmlns:p14="http://schemas.microsoft.com/office/powerpoint/2010/main" val="3388545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Титульный лист вариант 2</a:t>
            </a:r>
          </a:p>
          <a:p>
            <a:endParaRPr lang="ru-RU" dirty="0"/>
          </a:p>
        </p:txBody>
      </p:sp>
      <p:sp>
        <p:nvSpPr>
          <p:cNvPr id="4" name="Номер слайда 3"/>
          <p:cNvSpPr>
            <a:spLocks noGrp="1"/>
          </p:cNvSpPr>
          <p:nvPr>
            <p:ph type="sldNum" sz="quarter" idx="10"/>
          </p:nvPr>
        </p:nvSpPr>
        <p:spPr/>
        <p:txBody>
          <a:bodyPr/>
          <a:lstStyle/>
          <a:p>
            <a:fld id="{3D6489F8-0FCC-4BE8-84BA-8B814E304230}" type="slidenum">
              <a:rPr lang="ru-RU" smtClean="0"/>
              <a:t>7</a:t>
            </a:fld>
            <a:endParaRPr lang="ru-RU"/>
          </a:p>
        </p:txBody>
      </p:sp>
    </p:spTree>
    <p:extLst>
      <p:ext uri="{BB962C8B-B14F-4D97-AF65-F5344CB8AC3E}">
        <p14:creationId xmlns:p14="http://schemas.microsoft.com/office/powerpoint/2010/main" val="934371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Титульный лист вариант 2</a:t>
            </a:r>
          </a:p>
          <a:p>
            <a:endParaRPr lang="ru-RU" dirty="0"/>
          </a:p>
        </p:txBody>
      </p:sp>
      <p:sp>
        <p:nvSpPr>
          <p:cNvPr id="4" name="Номер слайда 3"/>
          <p:cNvSpPr>
            <a:spLocks noGrp="1"/>
          </p:cNvSpPr>
          <p:nvPr>
            <p:ph type="sldNum" sz="quarter" idx="10"/>
          </p:nvPr>
        </p:nvSpPr>
        <p:spPr/>
        <p:txBody>
          <a:bodyPr/>
          <a:lstStyle/>
          <a:p>
            <a:fld id="{3D6489F8-0FCC-4BE8-84BA-8B814E304230}" type="slidenum">
              <a:rPr lang="ru-RU" smtClean="0"/>
              <a:t>8</a:t>
            </a:fld>
            <a:endParaRPr lang="ru-RU"/>
          </a:p>
        </p:txBody>
      </p:sp>
    </p:spTree>
    <p:extLst>
      <p:ext uri="{BB962C8B-B14F-4D97-AF65-F5344CB8AC3E}">
        <p14:creationId xmlns:p14="http://schemas.microsoft.com/office/powerpoint/2010/main" val="3304306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Титульный лист вариант 2</a:t>
            </a:r>
          </a:p>
          <a:p>
            <a:endParaRPr lang="ru-RU" dirty="0"/>
          </a:p>
        </p:txBody>
      </p:sp>
      <p:sp>
        <p:nvSpPr>
          <p:cNvPr id="4" name="Номер слайда 3"/>
          <p:cNvSpPr>
            <a:spLocks noGrp="1"/>
          </p:cNvSpPr>
          <p:nvPr>
            <p:ph type="sldNum" sz="quarter" idx="10"/>
          </p:nvPr>
        </p:nvSpPr>
        <p:spPr/>
        <p:txBody>
          <a:bodyPr/>
          <a:lstStyle/>
          <a:p>
            <a:fld id="{3D6489F8-0FCC-4BE8-84BA-8B814E304230}" type="slidenum">
              <a:rPr lang="ru-RU" smtClean="0"/>
              <a:t>9</a:t>
            </a:fld>
            <a:endParaRPr lang="ru-RU"/>
          </a:p>
        </p:txBody>
      </p:sp>
    </p:spTree>
    <p:extLst>
      <p:ext uri="{BB962C8B-B14F-4D97-AF65-F5344CB8AC3E}">
        <p14:creationId xmlns:p14="http://schemas.microsoft.com/office/powerpoint/2010/main" val="932782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DE8D5CD3-7A1F-47D7-AE20-4105297501FC}" type="datetimeFigureOut">
              <a:rPr lang="ru-RU" smtClean="0"/>
              <a:t>28.12.2024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F39145-084F-4A6B-9696-39B180EA0647}" type="slidenum">
              <a:rPr lang="ru-RU" smtClean="0"/>
              <a:t>‹#›</a:t>
            </a:fld>
            <a:endParaRPr lang="ru-RU"/>
          </a:p>
        </p:txBody>
      </p:sp>
    </p:spTree>
    <p:extLst>
      <p:ext uri="{BB962C8B-B14F-4D97-AF65-F5344CB8AC3E}">
        <p14:creationId xmlns:p14="http://schemas.microsoft.com/office/powerpoint/2010/main" val="2641113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E8D5CD3-7A1F-47D7-AE20-4105297501FC}" type="datetimeFigureOut">
              <a:rPr lang="ru-RU" smtClean="0"/>
              <a:t>28.12.2024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F39145-084F-4A6B-9696-39B180EA0647}" type="slidenum">
              <a:rPr lang="ru-RU" smtClean="0"/>
              <a:t>‹#›</a:t>
            </a:fld>
            <a:endParaRPr lang="ru-RU"/>
          </a:p>
        </p:txBody>
      </p:sp>
    </p:spTree>
    <p:extLst>
      <p:ext uri="{BB962C8B-B14F-4D97-AF65-F5344CB8AC3E}">
        <p14:creationId xmlns:p14="http://schemas.microsoft.com/office/powerpoint/2010/main" val="2001691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E8D5CD3-7A1F-47D7-AE20-4105297501FC}" type="datetimeFigureOut">
              <a:rPr lang="ru-RU" smtClean="0"/>
              <a:t>28.12.2024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F39145-084F-4A6B-9696-39B180EA0647}" type="slidenum">
              <a:rPr lang="ru-RU" smtClean="0"/>
              <a:t>‹#›</a:t>
            </a:fld>
            <a:endParaRPr lang="ru-RU"/>
          </a:p>
        </p:txBody>
      </p:sp>
    </p:spTree>
    <p:extLst>
      <p:ext uri="{BB962C8B-B14F-4D97-AF65-F5344CB8AC3E}">
        <p14:creationId xmlns:p14="http://schemas.microsoft.com/office/powerpoint/2010/main" val="2451872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E8D5CD3-7A1F-47D7-AE20-4105297501FC}" type="datetimeFigureOut">
              <a:rPr lang="ru-RU" smtClean="0"/>
              <a:t>28.12.2024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F39145-084F-4A6B-9696-39B180EA0647}" type="slidenum">
              <a:rPr lang="ru-RU" smtClean="0"/>
              <a:t>‹#›</a:t>
            </a:fld>
            <a:endParaRPr lang="ru-RU"/>
          </a:p>
        </p:txBody>
      </p:sp>
    </p:spTree>
    <p:extLst>
      <p:ext uri="{BB962C8B-B14F-4D97-AF65-F5344CB8AC3E}">
        <p14:creationId xmlns:p14="http://schemas.microsoft.com/office/powerpoint/2010/main" val="720764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E8D5CD3-7A1F-47D7-AE20-4105297501FC}" type="datetimeFigureOut">
              <a:rPr lang="ru-RU" smtClean="0"/>
              <a:t>28.12.2024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F39145-084F-4A6B-9696-39B180EA0647}" type="slidenum">
              <a:rPr lang="ru-RU" smtClean="0"/>
              <a:t>‹#›</a:t>
            </a:fld>
            <a:endParaRPr lang="ru-RU"/>
          </a:p>
        </p:txBody>
      </p:sp>
    </p:spTree>
    <p:extLst>
      <p:ext uri="{BB962C8B-B14F-4D97-AF65-F5344CB8AC3E}">
        <p14:creationId xmlns:p14="http://schemas.microsoft.com/office/powerpoint/2010/main" val="2575811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DE8D5CD3-7A1F-47D7-AE20-4105297501FC}" type="datetimeFigureOut">
              <a:rPr lang="ru-RU" smtClean="0"/>
              <a:t>28.12.2024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FF39145-084F-4A6B-9696-39B180EA0647}" type="slidenum">
              <a:rPr lang="ru-RU" smtClean="0"/>
              <a:t>‹#›</a:t>
            </a:fld>
            <a:endParaRPr lang="ru-RU"/>
          </a:p>
        </p:txBody>
      </p:sp>
    </p:spTree>
    <p:extLst>
      <p:ext uri="{BB962C8B-B14F-4D97-AF65-F5344CB8AC3E}">
        <p14:creationId xmlns:p14="http://schemas.microsoft.com/office/powerpoint/2010/main" val="3625367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DE8D5CD3-7A1F-47D7-AE20-4105297501FC}" type="datetimeFigureOut">
              <a:rPr lang="ru-RU" smtClean="0"/>
              <a:t>28.12.2024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FF39145-084F-4A6B-9696-39B180EA0647}" type="slidenum">
              <a:rPr lang="ru-RU" smtClean="0"/>
              <a:t>‹#›</a:t>
            </a:fld>
            <a:endParaRPr lang="ru-RU"/>
          </a:p>
        </p:txBody>
      </p:sp>
    </p:spTree>
    <p:extLst>
      <p:ext uri="{BB962C8B-B14F-4D97-AF65-F5344CB8AC3E}">
        <p14:creationId xmlns:p14="http://schemas.microsoft.com/office/powerpoint/2010/main" val="2929501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DE8D5CD3-7A1F-47D7-AE20-4105297501FC}" type="datetimeFigureOut">
              <a:rPr lang="ru-RU" smtClean="0"/>
              <a:t>28.12.2024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FF39145-084F-4A6B-9696-39B180EA0647}" type="slidenum">
              <a:rPr lang="ru-RU" smtClean="0"/>
              <a:t>‹#›</a:t>
            </a:fld>
            <a:endParaRPr lang="ru-RU"/>
          </a:p>
        </p:txBody>
      </p:sp>
    </p:spTree>
    <p:extLst>
      <p:ext uri="{BB962C8B-B14F-4D97-AF65-F5344CB8AC3E}">
        <p14:creationId xmlns:p14="http://schemas.microsoft.com/office/powerpoint/2010/main" val="701808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E8D5CD3-7A1F-47D7-AE20-4105297501FC}" type="datetimeFigureOut">
              <a:rPr lang="ru-RU" smtClean="0"/>
              <a:t>28.12.2024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FF39145-084F-4A6B-9696-39B180EA0647}" type="slidenum">
              <a:rPr lang="ru-RU" smtClean="0"/>
              <a:t>‹#›</a:t>
            </a:fld>
            <a:endParaRPr lang="ru-RU"/>
          </a:p>
        </p:txBody>
      </p:sp>
    </p:spTree>
    <p:extLst>
      <p:ext uri="{BB962C8B-B14F-4D97-AF65-F5344CB8AC3E}">
        <p14:creationId xmlns:p14="http://schemas.microsoft.com/office/powerpoint/2010/main" val="2351897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E8D5CD3-7A1F-47D7-AE20-4105297501FC}" type="datetimeFigureOut">
              <a:rPr lang="ru-RU" smtClean="0"/>
              <a:t>28.12.2024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FF39145-084F-4A6B-9696-39B180EA0647}" type="slidenum">
              <a:rPr lang="ru-RU" smtClean="0"/>
              <a:t>‹#›</a:t>
            </a:fld>
            <a:endParaRPr lang="ru-RU"/>
          </a:p>
        </p:txBody>
      </p:sp>
    </p:spTree>
    <p:extLst>
      <p:ext uri="{BB962C8B-B14F-4D97-AF65-F5344CB8AC3E}">
        <p14:creationId xmlns:p14="http://schemas.microsoft.com/office/powerpoint/2010/main" val="415477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E8D5CD3-7A1F-47D7-AE20-4105297501FC}" type="datetimeFigureOut">
              <a:rPr lang="ru-RU" smtClean="0"/>
              <a:t>28.12.2024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FF39145-084F-4A6B-9696-39B180EA0647}" type="slidenum">
              <a:rPr lang="ru-RU" smtClean="0"/>
              <a:t>‹#›</a:t>
            </a:fld>
            <a:endParaRPr lang="ru-RU"/>
          </a:p>
        </p:txBody>
      </p:sp>
    </p:spTree>
    <p:extLst>
      <p:ext uri="{BB962C8B-B14F-4D97-AF65-F5344CB8AC3E}">
        <p14:creationId xmlns:p14="http://schemas.microsoft.com/office/powerpoint/2010/main" val="2797146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8D5CD3-7A1F-47D7-AE20-4105297501FC}" type="datetimeFigureOut">
              <a:rPr lang="ru-RU" smtClean="0"/>
              <a:t>28.12.2024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F39145-084F-4A6B-9696-39B180EA0647}" type="slidenum">
              <a:rPr lang="ru-RU" smtClean="0"/>
              <a:t>‹#›</a:t>
            </a:fld>
            <a:endParaRPr lang="ru-RU"/>
          </a:p>
        </p:txBody>
      </p:sp>
    </p:spTree>
    <p:extLst>
      <p:ext uri="{BB962C8B-B14F-4D97-AF65-F5344CB8AC3E}">
        <p14:creationId xmlns:p14="http://schemas.microsoft.com/office/powerpoint/2010/main" val="2781808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0" y="890664"/>
            <a:ext cx="12192000" cy="1077218"/>
          </a:xfrm>
          <a:prstGeom prst="rect">
            <a:avLst/>
          </a:prstGeom>
          <a:noFill/>
          <a:ln>
            <a:noFill/>
          </a:ln>
        </p:spPr>
        <p:txBody>
          <a:bodyPr wrap="square" rtlCol="0">
            <a:spAutoFit/>
          </a:bodyPr>
          <a:lstStyle/>
          <a:p>
            <a:pPr algn="ctr"/>
            <a:r>
              <a:rPr lang="ru-RU" sz="3200" b="1" dirty="0">
                <a:solidFill>
                  <a:srgbClr val="01579B"/>
                </a:solidFill>
                <a:latin typeface="Georgia" panose="02040502050405020303" pitchFamily="18" charset="0"/>
                <a:cs typeface="Segoe UI" panose="020B0502040204020203" pitchFamily="34" charset="0"/>
              </a:rPr>
              <a:t>Рекомендации для заказчиков</a:t>
            </a:r>
          </a:p>
          <a:p>
            <a:pPr algn="ctr"/>
            <a:r>
              <a:rPr lang="ru-RU" sz="3200" b="1" dirty="0" smtClean="0">
                <a:solidFill>
                  <a:srgbClr val="01579B"/>
                </a:solidFill>
                <a:latin typeface="Georgia" panose="02040502050405020303" pitchFamily="18" charset="0"/>
                <a:cs typeface="Segoe UI" panose="020B0502040204020203" pitchFamily="34" charset="0"/>
              </a:rPr>
              <a:t>в части обоснования НМЦК </a:t>
            </a:r>
          </a:p>
        </p:txBody>
      </p:sp>
      <p:pic>
        <p:nvPicPr>
          <p:cNvPr id="2" name="Рисунок 1"/>
          <p:cNvPicPr>
            <a:picLocks noChangeAspect="1"/>
          </p:cNvPicPr>
          <p:nvPr/>
        </p:nvPicPr>
        <p:blipFill>
          <a:blip r:embed="rId3" cstate="print">
            <a:extLst>
              <a:ext uri="{BEBA8EAE-BF5A-486C-A8C5-ECC9F3942E4B}">
                <a14:imgProps xmlns:a14="http://schemas.microsoft.com/office/drawing/2010/main">
                  <a14:imgLayer r:embed="rId4">
                    <a14:imgEffect>
                      <a14:backgroundRemoval t="2317" b="95109" l="3604" r="97941"/>
                    </a14:imgEffect>
                  </a14:imgLayer>
                </a14:imgProps>
              </a:ext>
              <a:ext uri="{28A0092B-C50C-407E-A947-70E740481C1C}">
                <a14:useLocalDpi xmlns:a14="http://schemas.microsoft.com/office/drawing/2010/main" val="0"/>
              </a:ext>
            </a:extLst>
          </a:blip>
          <a:stretch>
            <a:fillRect/>
          </a:stretch>
        </p:blipFill>
        <p:spPr>
          <a:xfrm>
            <a:off x="10694090" y="-122953"/>
            <a:ext cx="1497910" cy="1497910"/>
          </a:xfrm>
          <a:prstGeom prst="rect">
            <a:avLst/>
          </a:prstGeom>
        </p:spPr>
      </p:pic>
      <p:sp>
        <p:nvSpPr>
          <p:cNvPr id="11" name="Скругленный прямоугольник 10"/>
          <p:cNvSpPr/>
          <p:nvPr/>
        </p:nvSpPr>
        <p:spPr>
          <a:xfrm>
            <a:off x="124645" y="130629"/>
            <a:ext cx="11936725" cy="6604000"/>
          </a:xfrm>
          <a:prstGeom prst="roundRect">
            <a:avLst/>
          </a:prstGeom>
          <a:noFill/>
          <a:ln w="28575">
            <a:solidFill>
              <a:srgbClr val="4DAFF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rgbClr val="01579B"/>
              </a:solidFill>
              <a:latin typeface="Georgia" panose="02040502050405020303" pitchFamily="18" charset="0"/>
            </a:endParaRPr>
          </a:p>
        </p:txBody>
      </p:sp>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093" y="1967882"/>
            <a:ext cx="5633827" cy="4353411"/>
          </a:xfrm>
          <a:prstGeom prst="rect">
            <a:avLst/>
          </a:prstGeom>
        </p:spPr>
      </p:pic>
    </p:spTree>
    <p:extLst>
      <p:ext uri="{BB962C8B-B14F-4D97-AF65-F5344CB8AC3E}">
        <p14:creationId xmlns:p14="http://schemas.microsoft.com/office/powerpoint/2010/main" val="32547335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BEBA8EAE-BF5A-486C-A8C5-ECC9F3942E4B}">
                <a14:imgProps xmlns:a14="http://schemas.microsoft.com/office/drawing/2010/main">
                  <a14:imgLayer r:embed="rId4">
                    <a14:imgEffect>
                      <a14:backgroundRemoval t="2317" b="95109" l="3604" r="97941"/>
                    </a14:imgEffect>
                  </a14:imgLayer>
                </a14:imgProps>
              </a:ext>
              <a:ext uri="{28A0092B-C50C-407E-A947-70E740481C1C}">
                <a14:useLocalDpi xmlns:a14="http://schemas.microsoft.com/office/drawing/2010/main" val="0"/>
              </a:ext>
            </a:extLst>
          </a:blip>
          <a:stretch>
            <a:fillRect/>
          </a:stretch>
        </p:blipFill>
        <p:spPr>
          <a:xfrm>
            <a:off x="10772478" y="-192260"/>
            <a:ext cx="1497910" cy="1497910"/>
          </a:xfrm>
          <a:prstGeom prst="rect">
            <a:avLst/>
          </a:prstGeom>
        </p:spPr>
      </p:pic>
      <p:sp>
        <p:nvSpPr>
          <p:cNvPr id="9" name="Скругленный прямоугольник 8"/>
          <p:cNvSpPr/>
          <p:nvPr/>
        </p:nvSpPr>
        <p:spPr>
          <a:xfrm>
            <a:off x="124645" y="130629"/>
            <a:ext cx="11936725" cy="6604000"/>
          </a:xfrm>
          <a:prstGeom prst="roundRect">
            <a:avLst/>
          </a:prstGeom>
          <a:noFill/>
          <a:ln w="28575">
            <a:solidFill>
              <a:srgbClr val="4DAFF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2000" dirty="0">
              <a:solidFill>
                <a:srgbClr val="01579B"/>
              </a:solidFill>
              <a:latin typeface="Georgia" panose="02040502050405020303" pitchFamily="18" charset="0"/>
            </a:endParaRPr>
          </a:p>
        </p:txBody>
      </p:sp>
      <p:sp>
        <p:nvSpPr>
          <p:cNvPr id="5" name="Rectangle 5"/>
          <p:cNvSpPr>
            <a:spLocks noChangeArrowheads="1"/>
          </p:cNvSpPr>
          <p:nvPr/>
        </p:nvSpPr>
        <p:spPr bwMode="auto">
          <a:xfrm>
            <a:off x="798286" y="16474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latin typeface="Georgia" panose="02040502050405020303" pitchFamily="18" charset="0"/>
            </a:endParaRPr>
          </a:p>
        </p:txBody>
      </p:sp>
      <p:sp>
        <p:nvSpPr>
          <p:cNvPr id="4" name="Прямоугольник 3"/>
          <p:cNvSpPr/>
          <p:nvPr/>
        </p:nvSpPr>
        <p:spPr>
          <a:xfrm>
            <a:off x="1079054" y="361402"/>
            <a:ext cx="10027903" cy="646331"/>
          </a:xfrm>
          <a:prstGeom prst="rect">
            <a:avLst/>
          </a:prstGeom>
        </p:spPr>
        <p:txBody>
          <a:bodyPr wrap="square">
            <a:spAutoFit/>
          </a:bodyPr>
          <a:lstStyle/>
          <a:p>
            <a:pPr algn="ctr"/>
            <a:r>
              <a:rPr lang="ru-RU" b="1" kern="0" dirty="0" smtClean="0">
                <a:solidFill>
                  <a:srgbClr val="01579B"/>
                </a:solidFill>
                <a:latin typeface="Georgia" panose="02040502050405020303" pitchFamily="18" charset="0"/>
              </a:rPr>
              <a:t>Проведение закупки должно осуществляться в соответствии </a:t>
            </a:r>
            <a:br>
              <a:rPr lang="ru-RU" b="1" kern="0" dirty="0" smtClean="0">
                <a:solidFill>
                  <a:srgbClr val="01579B"/>
                </a:solidFill>
                <a:latin typeface="Georgia" panose="02040502050405020303" pitchFamily="18" charset="0"/>
              </a:rPr>
            </a:br>
            <a:r>
              <a:rPr lang="ru-RU" b="1" kern="0" dirty="0" smtClean="0">
                <a:solidFill>
                  <a:srgbClr val="01579B"/>
                </a:solidFill>
                <a:latin typeface="Georgia" panose="02040502050405020303" pitchFamily="18" charset="0"/>
              </a:rPr>
              <a:t>с нормативно-правовыми актами о нормировании закупок</a:t>
            </a:r>
            <a:endParaRPr lang="ru-RU" dirty="0">
              <a:solidFill>
                <a:srgbClr val="01579B"/>
              </a:solidFill>
              <a:latin typeface="Georgia" panose="02040502050405020303" pitchFamily="18" charset="0"/>
            </a:endParaRPr>
          </a:p>
        </p:txBody>
      </p:sp>
      <p:sp>
        <p:nvSpPr>
          <p:cNvPr id="13" name="Скругленный прямоугольник 12"/>
          <p:cNvSpPr/>
          <p:nvPr/>
        </p:nvSpPr>
        <p:spPr>
          <a:xfrm>
            <a:off x="523225" y="1134209"/>
            <a:ext cx="11139563" cy="756138"/>
          </a:xfrm>
          <a:prstGeom prst="roundRect">
            <a:avLst/>
          </a:prstGeom>
          <a:solidFill>
            <a:schemeClr val="accent1">
              <a:lumMod val="20000"/>
              <a:lumOff val="80000"/>
            </a:schemeClr>
          </a:solid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000" algn="just"/>
            <a:r>
              <a:rPr lang="ru-RU" sz="1400" dirty="0" smtClean="0">
                <a:solidFill>
                  <a:srgbClr val="01579B"/>
                </a:solidFill>
                <a:latin typeface="Georgia" panose="02040502050405020303" pitchFamily="18" charset="0"/>
              </a:rPr>
              <a:t>В рассматриваемом случае заказчиком приобретался автомобиль по цене 1 664 565 руб. для должностных лиц категории «руководители», что значительно больше нормированных цен, установленных постановлениями Правительства РФ от 02.09.2015 №№ 926, 927 для осуществления закупок для вышеуказанной категории.</a:t>
            </a:r>
            <a:endParaRPr lang="ru-RU" sz="1400" dirty="0">
              <a:solidFill>
                <a:srgbClr val="01579B"/>
              </a:solidFill>
              <a:latin typeface="Georgia" panose="02040502050405020303" pitchFamily="18" charset="0"/>
            </a:endParaRPr>
          </a:p>
        </p:txBody>
      </p:sp>
      <p:sp>
        <p:nvSpPr>
          <p:cNvPr id="14" name="Скругленный прямоугольник 13"/>
          <p:cNvSpPr/>
          <p:nvPr/>
        </p:nvSpPr>
        <p:spPr>
          <a:xfrm>
            <a:off x="367946" y="2016823"/>
            <a:ext cx="11456108" cy="407624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indent="450000" algn="just"/>
            <a:r>
              <a:rPr lang="ru-RU" sz="1600" b="1" dirty="0" smtClean="0">
                <a:solidFill>
                  <a:srgbClr val="203864"/>
                </a:solidFill>
                <a:latin typeface="Georgia" panose="02040502050405020303" pitchFamily="18" charset="0"/>
              </a:rPr>
              <a:t>Правовая оценка судов: </a:t>
            </a:r>
          </a:p>
          <a:p>
            <a:pPr indent="450000" algn="just"/>
            <a:r>
              <a:rPr lang="ru-RU" sz="1200" i="1" dirty="0" smtClean="0">
                <a:solidFill>
                  <a:srgbClr val="203864"/>
                </a:solidFill>
                <a:latin typeface="Georgia" panose="02040502050405020303" pitchFamily="18" charset="0"/>
              </a:rPr>
              <a:t>«Судом </a:t>
            </a:r>
            <a:r>
              <a:rPr lang="ru-RU" sz="1200" i="1" dirty="0">
                <a:solidFill>
                  <a:srgbClr val="203864"/>
                </a:solidFill>
                <a:latin typeface="Georgia" panose="02040502050405020303" pitchFamily="18" charset="0"/>
              </a:rPr>
              <a:t>установлено, что муниципальный контракт и договор купли-продажи </a:t>
            </a:r>
            <a:r>
              <a:rPr lang="ru-RU" sz="1200" i="1" dirty="0" smtClean="0">
                <a:solidFill>
                  <a:srgbClr val="203864"/>
                </a:solidFill>
                <a:latin typeface="Georgia" panose="02040502050405020303" pitchFamily="18" charset="0"/>
              </a:rPr>
              <a:t>на приобретение </a:t>
            </a:r>
            <a:r>
              <a:rPr lang="ru-RU" sz="1200" i="1" dirty="0">
                <a:solidFill>
                  <a:srgbClr val="203864"/>
                </a:solidFill>
                <a:latin typeface="Georgia" panose="02040502050405020303" pitchFamily="18" charset="0"/>
              </a:rPr>
              <a:t>автомобиля от 23.01.2018 заключены по цене 1 664 565 рублей.</a:t>
            </a:r>
          </a:p>
          <a:p>
            <a:pPr indent="450000" algn="just"/>
            <a:r>
              <a:rPr lang="ru-RU" sz="1200" i="1" dirty="0">
                <a:solidFill>
                  <a:srgbClr val="203864"/>
                </a:solidFill>
                <a:latin typeface="Georgia" panose="02040502050405020303" pitchFamily="18" charset="0"/>
              </a:rPr>
              <a:t>Определяя цель, для которой приобретался автомобиль, истец исходил </a:t>
            </a:r>
            <a:r>
              <a:rPr lang="ru-RU" sz="1200" i="1" dirty="0" smtClean="0">
                <a:solidFill>
                  <a:srgbClr val="203864"/>
                </a:solidFill>
                <a:latin typeface="Georgia" panose="02040502050405020303" pitchFamily="18" charset="0"/>
              </a:rPr>
              <a:t>из сведений</a:t>
            </a:r>
            <a:r>
              <a:rPr lang="ru-RU" sz="1200" i="1" dirty="0">
                <a:solidFill>
                  <a:srgbClr val="203864"/>
                </a:solidFill>
                <a:latin typeface="Georgia" panose="02040502050405020303" pitchFamily="18" charset="0"/>
              </a:rPr>
              <a:t>, предоставленных самой администрацией и изложенных в </a:t>
            </a:r>
            <a:r>
              <a:rPr lang="ru-RU" sz="1200" i="1" dirty="0" smtClean="0">
                <a:solidFill>
                  <a:srgbClr val="203864"/>
                </a:solidFill>
                <a:latin typeface="Georgia" panose="02040502050405020303" pitchFamily="18" charset="0"/>
              </a:rPr>
              <a:t>письме от </a:t>
            </a:r>
            <a:r>
              <a:rPr lang="ru-RU" sz="1200" i="1" dirty="0">
                <a:solidFill>
                  <a:srgbClr val="203864"/>
                </a:solidFill>
                <a:latin typeface="Georgia" panose="02040502050405020303" pitchFamily="18" charset="0"/>
              </a:rPr>
              <a:t>31.05.2018 </a:t>
            </a:r>
            <a:r>
              <a:rPr lang="ru-RU" sz="1200" i="1" dirty="0" smtClean="0">
                <a:solidFill>
                  <a:srgbClr val="203864"/>
                </a:solidFill>
                <a:latin typeface="Georgia" panose="02040502050405020303" pitchFamily="18" charset="0"/>
              </a:rPr>
              <a:t>№ </a:t>
            </a:r>
            <a:r>
              <a:rPr lang="ru-RU" sz="1200" i="1" dirty="0">
                <a:solidFill>
                  <a:srgbClr val="203864"/>
                </a:solidFill>
                <a:latin typeface="Georgia" panose="02040502050405020303" pitchFamily="18" charset="0"/>
              </a:rPr>
              <a:t>210/1-01-20-18. Согласно указанному письму автомобиль</a:t>
            </a:r>
            <a:r>
              <a:rPr lang="ru-RU" sz="1200" i="1" dirty="0" smtClean="0">
                <a:solidFill>
                  <a:srgbClr val="203864"/>
                </a:solidFill>
                <a:latin typeface="Georgia" panose="02040502050405020303" pitchFamily="18" charset="0"/>
              </a:rPr>
              <a:t>, приобретенный </a:t>
            </a:r>
            <a:r>
              <a:rPr lang="ru-RU" sz="1200" i="1" dirty="0">
                <a:solidFill>
                  <a:srgbClr val="203864"/>
                </a:solidFill>
                <a:latin typeface="Georgia" panose="02040502050405020303" pitchFamily="18" charset="0"/>
              </a:rPr>
              <a:t>по муниципальному контракту от 23.01.2018 </a:t>
            </a:r>
            <a:r>
              <a:rPr lang="ru-RU" sz="1200" i="1" dirty="0" smtClean="0">
                <a:solidFill>
                  <a:srgbClr val="203864"/>
                </a:solidFill>
                <a:latin typeface="Georgia" panose="02040502050405020303" pitchFamily="18" charset="0"/>
              </a:rPr>
              <a:t>№ </a:t>
            </a:r>
            <a:r>
              <a:rPr lang="ru-RU" sz="1200" i="1" dirty="0">
                <a:solidFill>
                  <a:srgbClr val="203864"/>
                </a:solidFill>
                <a:latin typeface="Georgia" panose="02040502050405020303" pitchFamily="18" charset="0"/>
              </a:rPr>
              <a:t>6, используется </a:t>
            </a:r>
            <a:r>
              <a:rPr lang="ru-RU" sz="1200" i="1" dirty="0" smtClean="0">
                <a:solidFill>
                  <a:srgbClr val="203864"/>
                </a:solidFill>
                <a:latin typeface="Georgia" panose="02040502050405020303" pitchFamily="18" charset="0"/>
              </a:rPr>
              <a:t>в служебных </a:t>
            </a:r>
            <a:r>
              <a:rPr lang="ru-RU" sz="1200" i="1" dirty="0">
                <a:solidFill>
                  <a:srgbClr val="203864"/>
                </a:solidFill>
                <a:latin typeface="Georgia" panose="02040502050405020303" pitchFamily="18" charset="0"/>
              </a:rPr>
              <a:t>целях </a:t>
            </a:r>
            <a:r>
              <a:rPr lang="ru-RU" sz="1200" i="1" u="sng" dirty="0">
                <a:solidFill>
                  <a:srgbClr val="203864"/>
                </a:solidFill>
                <a:latin typeface="Georgia" panose="02040502050405020303" pitchFamily="18" charset="0"/>
              </a:rPr>
              <a:t>должностными лицами категории </a:t>
            </a:r>
            <a:r>
              <a:rPr lang="ru-RU" sz="1200" i="1" u="sng" dirty="0" smtClean="0">
                <a:solidFill>
                  <a:srgbClr val="203864"/>
                </a:solidFill>
                <a:latin typeface="Georgia" panose="02040502050405020303" pitchFamily="18" charset="0"/>
              </a:rPr>
              <a:t>«руководители».</a:t>
            </a:r>
          </a:p>
          <a:p>
            <a:pPr indent="450000" algn="just"/>
            <a:r>
              <a:rPr lang="ru-RU" sz="1200" i="1" dirty="0">
                <a:solidFill>
                  <a:srgbClr val="203864"/>
                </a:solidFill>
                <a:latin typeface="Georgia" panose="02040502050405020303" pitchFamily="18" charset="0"/>
              </a:rPr>
              <a:t>Указанные должностные лица в соответствии с Законом Калужской области от 27.12.2006 № 276-03 «О Реестре муниципальных должностей и муниципальных должностей муниципальной службы и отдельных вопросах регулирования оплаты труда лиц, замещающих муниципальные должности в Калужской области» отнесены к </a:t>
            </a:r>
            <a:r>
              <a:rPr lang="ru-RU" sz="1200" i="1" u="sng" dirty="0">
                <a:solidFill>
                  <a:srgbClr val="203864"/>
                </a:solidFill>
                <a:latin typeface="Georgia" panose="02040502050405020303" pitchFamily="18" charset="0"/>
              </a:rPr>
              <a:t>категории руководители исполнительно-распорядительного органа </a:t>
            </a:r>
            <a:r>
              <a:rPr lang="ru-RU" sz="1200" i="1" dirty="0">
                <a:solidFill>
                  <a:srgbClr val="203864"/>
                </a:solidFill>
                <a:latin typeface="Georgia" panose="02040502050405020303" pitchFamily="18" charset="0"/>
              </a:rPr>
              <a:t>(пункт 1.3 раздела 1 Реестра).</a:t>
            </a:r>
          </a:p>
          <a:p>
            <a:pPr indent="450000" algn="just"/>
            <a:r>
              <a:rPr lang="ru-RU" sz="1200" i="1" dirty="0">
                <a:solidFill>
                  <a:srgbClr val="203864"/>
                </a:solidFill>
                <a:latin typeface="Georgia" panose="02040502050405020303" pitchFamily="18" charset="0"/>
              </a:rPr>
              <a:t>Довод заявителя жалобы о формировании цены на основании постановления Администрации муниципального района «</a:t>
            </a:r>
            <a:r>
              <a:rPr lang="ru-RU" sz="1200" i="1" dirty="0" err="1">
                <a:solidFill>
                  <a:srgbClr val="203864"/>
                </a:solidFill>
                <a:latin typeface="Georgia" panose="02040502050405020303" pitchFamily="18" charset="0"/>
              </a:rPr>
              <a:t>Сухиничский</a:t>
            </a:r>
            <a:r>
              <a:rPr lang="ru-RU" sz="1200" i="1" dirty="0">
                <a:solidFill>
                  <a:srgbClr val="203864"/>
                </a:solidFill>
                <a:latin typeface="Georgia" panose="02040502050405020303" pitchFamily="18" charset="0"/>
              </a:rPr>
              <a:t> район» от 31.12.2014 № 2024 (в редакции от 30.12.2016 № 1107), обоснованно отклонен судом, </a:t>
            </a:r>
            <a:r>
              <a:rPr lang="ru-RU" sz="1200" i="1" u="sng" dirty="0">
                <a:solidFill>
                  <a:srgbClr val="203864"/>
                </a:solidFill>
                <a:latin typeface="Georgia" panose="02040502050405020303" pitchFamily="18" charset="0"/>
              </a:rPr>
              <a:t>поскольку указанное постановление не соответствовало Общим правилам и Обязательному перечню </a:t>
            </a:r>
            <a:r>
              <a:rPr lang="ru-RU" sz="1200" i="1" dirty="0">
                <a:solidFill>
                  <a:srgbClr val="203864"/>
                </a:solidFill>
                <a:latin typeface="Georgia" panose="02040502050405020303" pitchFamily="18" charset="0"/>
              </a:rPr>
              <a:t>как нормативным актам, имеющим большую юридическую силу. Кроме того, на указанное постановление прокуратурой принесен протест, который рассмотрен и удовлетворен администрацией. </a:t>
            </a:r>
          </a:p>
          <a:p>
            <a:pPr indent="450000" algn="just"/>
            <a:r>
              <a:rPr lang="ru-RU" sz="1200" i="1" dirty="0">
                <a:solidFill>
                  <a:srgbClr val="203864"/>
                </a:solidFill>
                <a:latin typeface="Georgia" panose="02040502050405020303" pitchFamily="18" charset="0"/>
              </a:rPr>
              <a:t>Неисполнение указанных актов повлекло нарушение явно выраженного запрета, установленного для стоимости транспортных средств, приобретаемых для должностных лиц категории «руководители», и, как следствие, ничтожность сделки как посягающей на публичные интересы - </a:t>
            </a:r>
            <a:r>
              <a:rPr lang="ru-RU" sz="1200" i="1" u="sng" dirty="0">
                <a:solidFill>
                  <a:srgbClr val="203864"/>
                </a:solidFill>
                <a:latin typeface="Georgia" panose="02040502050405020303" pitchFamily="18" charset="0"/>
              </a:rPr>
              <a:t>приобретение имущества по завышенной стоимости по сравнению с установленной законодательством </a:t>
            </a:r>
            <a:r>
              <a:rPr lang="ru-RU" sz="1200" i="1" dirty="0">
                <a:solidFill>
                  <a:srgbClr val="203864"/>
                </a:solidFill>
                <a:latin typeface="Georgia" panose="02040502050405020303" pitchFamily="18" charset="0"/>
              </a:rPr>
              <a:t>(пункт 75 постановления Пленума № 25).</a:t>
            </a:r>
          </a:p>
          <a:p>
            <a:pPr indent="450000" algn="just"/>
            <a:r>
              <a:rPr lang="ru-RU" sz="1200" i="1" dirty="0">
                <a:solidFill>
                  <a:srgbClr val="203864"/>
                </a:solidFill>
                <a:latin typeface="Georgia" panose="02040502050405020303" pitchFamily="18" charset="0"/>
              </a:rPr>
              <a:t>Суд обоснованно отклонил довод администрации о том, что </a:t>
            </a:r>
            <a:r>
              <a:rPr lang="ru-RU" sz="1200" i="1" u="sng" dirty="0">
                <a:solidFill>
                  <a:srgbClr val="203864"/>
                </a:solidFill>
                <a:latin typeface="Georgia" panose="02040502050405020303" pitchFamily="18" charset="0"/>
              </a:rPr>
              <a:t>Общие правила и Обязательный перечень </a:t>
            </a:r>
            <a:r>
              <a:rPr lang="ru-RU" sz="1200" i="1" dirty="0">
                <a:solidFill>
                  <a:srgbClr val="203864"/>
                </a:solidFill>
                <a:latin typeface="Georgia" panose="02040502050405020303" pitchFamily="18" charset="0"/>
              </a:rPr>
              <a:t>не являются законами, поскольку в соответствии с частью 2 статьи 115 Конституции Российской Федерации постановления и распоряжения Правительства Российской Федерации, которые в данном случае приняты во исполнение Закона № 44-ФЗ, </a:t>
            </a:r>
            <a:r>
              <a:rPr lang="ru-RU" sz="1200" i="1" u="sng" dirty="0">
                <a:solidFill>
                  <a:srgbClr val="203864"/>
                </a:solidFill>
                <a:latin typeface="Georgia" panose="02040502050405020303" pitchFamily="18" charset="0"/>
              </a:rPr>
              <a:t>обязательны к исполнению в Российской </a:t>
            </a:r>
            <a:r>
              <a:rPr lang="ru-RU" sz="1200" i="1" u="sng" dirty="0" smtClean="0">
                <a:solidFill>
                  <a:srgbClr val="203864"/>
                </a:solidFill>
                <a:latin typeface="Georgia" panose="02040502050405020303" pitchFamily="18" charset="0"/>
              </a:rPr>
              <a:t>Федерации».</a:t>
            </a:r>
            <a:endParaRPr lang="ru-RU" sz="1400" i="1" u="sng" dirty="0">
              <a:solidFill>
                <a:srgbClr val="203864"/>
              </a:solidFill>
              <a:latin typeface="Georgia" panose="02040502050405020303" pitchFamily="18" charset="0"/>
            </a:endParaRPr>
          </a:p>
          <a:p>
            <a:pPr indent="450000" algn="just"/>
            <a:endParaRPr lang="ru-RU" sz="1200" i="1" dirty="0">
              <a:solidFill>
                <a:srgbClr val="203864"/>
              </a:solidFill>
              <a:latin typeface="Georgia" panose="02040502050405020303" pitchFamily="18" charset="0"/>
            </a:endParaRPr>
          </a:p>
        </p:txBody>
      </p:sp>
      <p:sp>
        <p:nvSpPr>
          <p:cNvPr id="10" name="Скругленный прямоугольник 9"/>
          <p:cNvSpPr/>
          <p:nvPr/>
        </p:nvSpPr>
        <p:spPr>
          <a:xfrm>
            <a:off x="1822209" y="6169417"/>
            <a:ext cx="8656334" cy="565212"/>
          </a:xfrm>
          <a:prstGeom prst="roundRect">
            <a:avLst/>
          </a:prstGeom>
          <a:solidFill>
            <a:schemeClr val="accent1">
              <a:lumMod val="20000"/>
              <a:lumOff val="80000"/>
            </a:schemeClr>
          </a:solid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01579B"/>
                </a:solidFill>
                <a:latin typeface="Georgia" panose="02040502050405020303" pitchFamily="18" charset="0"/>
              </a:rPr>
              <a:t>Постановление Арбитражного суда Центрального округа от 21.05.2020 по делу </a:t>
            </a:r>
            <a:r>
              <a:rPr lang="ru-RU" dirty="0">
                <a:solidFill>
                  <a:srgbClr val="01579B"/>
                </a:solidFill>
                <a:latin typeface="Georgia" panose="02040502050405020303" pitchFamily="18" charset="0"/>
              </a:rPr>
              <a:t>№ </a:t>
            </a:r>
            <a:r>
              <a:rPr lang="ru-RU" dirty="0" smtClean="0">
                <a:solidFill>
                  <a:srgbClr val="01579B"/>
                </a:solidFill>
                <a:latin typeface="Georgia" panose="02040502050405020303" pitchFamily="18" charset="0"/>
              </a:rPr>
              <a:t>А23-4610/2018</a:t>
            </a:r>
            <a:endParaRPr lang="ru-RU" dirty="0">
              <a:solidFill>
                <a:srgbClr val="01579B"/>
              </a:solidFill>
              <a:latin typeface="Georgia" panose="02040502050405020303" pitchFamily="18" charset="0"/>
            </a:endParaRPr>
          </a:p>
        </p:txBody>
      </p:sp>
    </p:spTree>
    <p:extLst>
      <p:ext uri="{BB962C8B-B14F-4D97-AF65-F5344CB8AC3E}">
        <p14:creationId xmlns:p14="http://schemas.microsoft.com/office/powerpoint/2010/main" val="40130507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124645" y="130629"/>
            <a:ext cx="11936725" cy="6604000"/>
          </a:xfrm>
          <a:prstGeom prst="roundRect">
            <a:avLst/>
          </a:prstGeom>
          <a:noFill/>
          <a:ln w="28575">
            <a:solidFill>
              <a:srgbClr val="4DAFF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2000" dirty="0">
              <a:solidFill>
                <a:srgbClr val="01579B"/>
              </a:solidFill>
              <a:latin typeface="Georgia" panose="02040502050405020303" pitchFamily="18" charset="0"/>
            </a:endParaRPr>
          </a:p>
        </p:txBody>
      </p:sp>
      <p:pic>
        <p:nvPicPr>
          <p:cNvPr id="2" name="Рисунок 1"/>
          <p:cNvPicPr>
            <a:picLocks noChangeAspect="1"/>
          </p:cNvPicPr>
          <p:nvPr/>
        </p:nvPicPr>
        <p:blipFill>
          <a:blip r:embed="rId3" cstate="print">
            <a:extLst>
              <a:ext uri="{BEBA8EAE-BF5A-486C-A8C5-ECC9F3942E4B}">
                <a14:imgProps xmlns:a14="http://schemas.microsoft.com/office/drawing/2010/main">
                  <a14:imgLayer r:embed="rId4">
                    <a14:imgEffect>
                      <a14:backgroundRemoval t="2317" b="95109" l="3604" r="97941"/>
                    </a14:imgEffect>
                  </a14:imgLayer>
                </a14:imgProps>
              </a:ext>
              <a:ext uri="{28A0092B-C50C-407E-A947-70E740481C1C}">
                <a14:useLocalDpi xmlns:a14="http://schemas.microsoft.com/office/drawing/2010/main" val="0"/>
              </a:ext>
            </a:extLst>
          </a:blip>
          <a:stretch>
            <a:fillRect/>
          </a:stretch>
        </p:blipFill>
        <p:spPr>
          <a:xfrm>
            <a:off x="10694090" y="-122953"/>
            <a:ext cx="1497910" cy="1497910"/>
          </a:xfrm>
          <a:prstGeom prst="rect">
            <a:avLst/>
          </a:prstGeom>
        </p:spPr>
      </p:pic>
      <p:sp>
        <p:nvSpPr>
          <p:cNvPr id="16" name="Прямоугольник 15"/>
          <p:cNvSpPr/>
          <p:nvPr/>
        </p:nvSpPr>
        <p:spPr>
          <a:xfrm>
            <a:off x="-5986" y="268378"/>
            <a:ext cx="12197985" cy="461665"/>
          </a:xfrm>
          <a:prstGeom prst="rect">
            <a:avLst/>
          </a:prstGeom>
        </p:spPr>
        <p:txBody>
          <a:bodyPr wrap="square">
            <a:spAutoFit/>
          </a:bodyPr>
          <a:lstStyle/>
          <a:p>
            <a:pPr algn="ctr"/>
            <a:endParaRPr lang="ru-RU" sz="2400" b="1" dirty="0">
              <a:solidFill>
                <a:srgbClr val="01579B"/>
              </a:solidFill>
              <a:latin typeface="Georgia" panose="02040502050405020303" pitchFamily="18" charset="0"/>
            </a:endParaRPr>
          </a:p>
        </p:txBody>
      </p:sp>
      <p:sp>
        <p:nvSpPr>
          <p:cNvPr id="3" name="TextBox 2"/>
          <p:cNvSpPr txBox="1"/>
          <p:nvPr/>
        </p:nvSpPr>
        <p:spPr>
          <a:xfrm>
            <a:off x="568072" y="1909135"/>
            <a:ext cx="11049868" cy="3293209"/>
          </a:xfrm>
          <a:prstGeom prst="rect">
            <a:avLst/>
          </a:prstGeom>
          <a:noFill/>
        </p:spPr>
        <p:txBody>
          <a:bodyPr wrap="square" rtlCol="0">
            <a:spAutoFit/>
          </a:bodyPr>
          <a:lstStyle/>
          <a:p>
            <a:pPr indent="-285750" algn="just">
              <a:buFont typeface="Arial" panose="020B0604020202020204" pitchFamily="34" charset="0"/>
              <a:buChar char="•"/>
            </a:pPr>
            <a:r>
              <a:rPr lang="ru-RU" sz="1600" dirty="0" smtClean="0">
                <a:solidFill>
                  <a:srgbClr val="203864"/>
                </a:solidFill>
                <a:latin typeface="Georgia" panose="02040502050405020303" pitchFamily="18" charset="0"/>
              </a:rPr>
              <a:t>При </a:t>
            </a:r>
            <a:r>
              <a:rPr lang="ru-RU" sz="1600" dirty="0">
                <a:solidFill>
                  <a:srgbClr val="203864"/>
                </a:solidFill>
                <a:latin typeface="Georgia" panose="02040502050405020303" pitchFamily="18" charset="0"/>
              </a:rPr>
              <a:t>обосновании </a:t>
            </a:r>
            <a:r>
              <a:rPr lang="ru-RU" sz="1600" dirty="0" smtClean="0">
                <a:solidFill>
                  <a:srgbClr val="203864"/>
                </a:solidFill>
                <a:latin typeface="Georgia" panose="02040502050405020303" pitchFamily="18" charset="0"/>
              </a:rPr>
              <a:t>НМЦК должна использоваться </a:t>
            </a:r>
            <a:r>
              <a:rPr lang="ru-RU" sz="1600" dirty="0">
                <a:solidFill>
                  <a:srgbClr val="203864"/>
                </a:solidFill>
                <a:latin typeface="Georgia" panose="02040502050405020303" pitchFamily="18" charset="0"/>
              </a:rPr>
              <a:t>информация о ценах </a:t>
            </a:r>
            <a:r>
              <a:rPr lang="ru-RU" sz="1600" dirty="0" smtClean="0">
                <a:solidFill>
                  <a:srgbClr val="203864"/>
                </a:solidFill>
                <a:latin typeface="Georgia" panose="02040502050405020303" pitchFamily="18" charset="0"/>
              </a:rPr>
              <a:t>товаров, работ, услуг, </a:t>
            </a:r>
            <a:r>
              <a:rPr lang="ru-RU" sz="1600" dirty="0">
                <a:solidFill>
                  <a:srgbClr val="203864"/>
                </a:solidFill>
                <a:latin typeface="Georgia" panose="02040502050405020303" pitchFamily="18" charset="0"/>
              </a:rPr>
              <a:t>содержащихся в </a:t>
            </a:r>
            <a:r>
              <a:rPr lang="ru-RU" sz="1600" dirty="0" smtClean="0">
                <a:solidFill>
                  <a:srgbClr val="203864"/>
                </a:solidFill>
                <a:latin typeface="Georgia" panose="02040502050405020303" pitchFamily="18" charset="0"/>
              </a:rPr>
              <a:t>исполненных контрактах и </a:t>
            </a:r>
            <a:r>
              <a:rPr lang="ru-RU" sz="1600" dirty="0">
                <a:solidFill>
                  <a:srgbClr val="203864"/>
                </a:solidFill>
                <a:latin typeface="Georgia" panose="02040502050405020303" pitchFamily="18" charset="0"/>
              </a:rPr>
              <a:t>(или) по которым </a:t>
            </a:r>
            <a:r>
              <a:rPr lang="ru-RU" sz="1600" dirty="0" smtClean="0">
                <a:solidFill>
                  <a:srgbClr val="203864"/>
                </a:solidFill>
                <a:latin typeface="Georgia" panose="02040502050405020303" pitchFamily="18" charset="0"/>
              </a:rPr>
              <a:t>не </a:t>
            </a:r>
            <a:r>
              <a:rPr lang="ru-RU" sz="1600" dirty="0">
                <a:solidFill>
                  <a:srgbClr val="203864"/>
                </a:solidFill>
                <a:latin typeface="Georgia" panose="02040502050405020303" pitchFamily="18" charset="0"/>
              </a:rPr>
              <a:t>взыскивались </a:t>
            </a:r>
            <a:r>
              <a:rPr lang="ru-RU" sz="1600" dirty="0" smtClean="0">
                <a:solidFill>
                  <a:srgbClr val="203864"/>
                </a:solidFill>
                <a:latin typeface="Georgia" panose="02040502050405020303" pitchFamily="18" charset="0"/>
              </a:rPr>
              <a:t>неустойки (штрафы, пени);</a:t>
            </a:r>
          </a:p>
          <a:p>
            <a:pPr indent="-285750" algn="just">
              <a:buFont typeface="Arial" panose="020B0604020202020204" pitchFamily="34" charset="0"/>
              <a:buChar char="•"/>
            </a:pPr>
            <a:r>
              <a:rPr lang="ru-RU" sz="1600" dirty="0" smtClean="0">
                <a:solidFill>
                  <a:srgbClr val="203864"/>
                </a:solidFill>
                <a:latin typeface="Georgia" panose="02040502050405020303" pitchFamily="18" charset="0"/>
              </a:rPr>
              <a:t>Осуществление закупки должно быть обосновано, в том числе расчет НМЦК должен проводиться на основании подтверждающих документов по его обоснованию;</a:t>
            </a:r>
            <a:endParaRPr lang="ru-RU" sz="1600" dirty="0">
              <a:solidFill>
                <a:srgbClr val="203864"/>
              </a:solidFill>
              <a:latin typeface="Georgia" panose="02040502050405020303" pitchFamily="18" charset="0"/>
            </a:endParaRPr>
          </a:p>
          <a:p>
            <a:pPr indent="-285750" algn="just">
              <a:buFont typeface="Arial" panose="020B0604020202020204" pitchFamily="34" charset="0"/>
              <a:buChar char="•"/>
            </a:pPr>
            <a:r>
              <a:rPr lang="ru-RU" sz="1600" dirty="0" smtClean="0">
                <a:solidFill>
                  <a:srgbClr val="203864"/>
                </a:solidFill>
                <a:latin typeface="Georgia" panose="02040502050405020303" pitchFamily="18" charset="0"/>
              </a:rPr>
              <a:t>Для определения НМЦК должна использоваться информация из ценовых предложений, полученных от поставщиков (подрядчиков, исполнителей), осуществляющих поставку, выполнение и оказание однородных с предметом закупки товаров, работ, услуг. Подтверждение вышеуказанных требований можно проверить через реестр контрактов единой информационной системы, с помощью выписки из ЕГРЮЛ проверить основные виды деятельности;</a:t>
            </a:r>
          </a:p>
          <a:p>
            <a:pPr indent="-285750" algn="just">
              <a:buFont typeface="Arial" panose="020B0604020202020204" pitchFamily="34" charset="0"/>
              <a:buChar char="•"/>
            </a:pPr>
            <a:r>
              <a:rPr lang="ru-RU" sz="1600" dirty="0" smtClean="0">
                <a:solidFill>
                  <a:srgbClr val="203864"/>
                </a:solidFill>
                <a:latin typeface="Georgia" panose="02040502050405020303" pitchFamily="18" charset="0"/>
              </a:rPr>
              <a:t>По результатам произведенного расчета НМЦК заказчики должны убедиться соответствует ли цена контракта рыночной цене. Кроме того, для обоснования НМЦК рекомендуется использовать разные источники информации, помимо коммерческих предложений. Также необходимо проверять полученную информацию в открытых источниках информации.</a:t>
            </a:r>
          </a:p>
        </p:txBody>
      </p:sp>
      <p:sp>
        <p:nvSpPr>
          <p:cNvPr id="4" name="TextBox 3"/>
          <p:cNvSpPr txBox="1"/>
          <p:nvPr/>
        </p:nvSpPr>
        <p:spPr>
          <a:xfrm>
            <a:off x="3420144" y="1119534"/>
            <a:ext cx="5882118" cy="400110"/>
          </a:xfrm>
          <a:prstGeom prst="rect">
            <a:avLst/>
          </a:prstGeom>
          <a:noFill/>
        </p:spPr>
        <p:txBody>
          <a:bodyPr wrap="square" rtlCol="0">
            <a:spAutoFit/>
          </a:bodyPr>
          <a:lstStyle/>
          <a:p>
            <a:r>
              <a:rPr lang="ru-RU" sz="2000" dirty="0" smtClean="0">
                <a:solidFill>
                  <a:srgbClr val="01579B"/>
                </a:solidFill>
                <a:latin typeface="Georgia" panose="02040502050405020303" pitchFamily="18" charset="0"/>
              </a:rPr>
              <a:t>Что важно учесть при обосновании НМЦК?</a:t>
            </a:r>
            <a:endParaRPr lang="ru-RU" sz="2000" dirty="0">
              <a:solidFill>
                <a:srgbClr val="01579B"/>
              </a:solidFill>
              <a:latin typeface="Georgia" panose="02040502050405020303" pitchFamily="18" charset="0"/>
            </a:endParaRPr>
          </a:p>
        </p:txBody>
      </p:sp>
    </p:spTree>
    <p:extLst>
      <p:ext uri="{BB962C8B-B14F-4D97-AF65-F5344CB8AC3E}">
        <p14:creationId xmlns:p14="http://schemas.microsoft.com/office/powerpoint/2010/main" val="29792962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124645" y="130629"/>
            <a:ext cx="11936725" cy="6604000"/>
          </a:xfrm>
          <a:prstGeom prst="roundRect">
            <a:avLst/>
          </a:prstGeom>
          <a:noFill/>
          <a:ln w="28575">
            <a:solidFill>
              <a:srgbClr val="4DAFF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200" b="1" dirty="0">
              <a:solidFill>
                <a:srgbClr val="01579B"/>
              </a:solidFill>
              <a:latin typeface="Georgia" panose="02040502050405020303" pitchFamily="18" charset="0"/>
            </a:endParaRPr>
          </a:p>
        </p:txBody>
      </p:sp>
      <p:sp>
        <p:nvSpPr>
          <p:cNvPr id="4" name="Прямоугольник 3"/>
          <p:cNvSpPr/>
          <p:nvPr/>
        </p:nvSpPr>
        <p:spPr>
          <a:xfrm>
            <a:off x="-2992" y="626002"/>
            <a:ext cx="12197985" cy="461665"/>
          </a:xfrm>
          <a:prstGeom prst="rect">
            <a:avLst/>
          </a:prstGeom>
        </p:spPr>
        <p:txBody>
          <a:bodyPr wrap="square">
            <a:spAutoFit/>
          </a:bodyPr>
          <a:lstStyle/>
          <a:p>
            <a:pPr lvl="0" algn="ctr"/>
            <a:r>
              <a:rPr lang="ru-RU" sz="2400" b="1" dirty="0">
                <a:solidFill>
                  <a:srgbClr val="01579B"/>
                </a:solidFill>
                <a:latin typeface="Georgia" panose="02040502050405020303" pitchFamily="18" charset="0"/>
              </a:rPr>
              <a:t>Признаки </a:t>
            </a:r>
            <a:r>
              <a:rPr lang="ru-RU" sz="2400" b="1" dirty="0" smtClean="0">
                <a:solidFill>
                  <a:srgbClr val="01579B"/>
                </a:solidFill>
                <a:latin typeface="Georgia" panose="02040502050405020303" pitchFamily="18" charset="0"/>
              </a:rPr>
              <a:t>фиктивных ценовых </a:t>
            </a:r>
            <a:r>
              <a:rPr lang="ru-RU" sz="2400" b="1" dirty="0">
                <a:solidFill>
                  <a:srgbClr val="01579B"/>
                </a:solidFill>
                <a:latin typeface="Georgia" panose="02040502050405020303" pitchFamily="18" charset="0"/>
              </a:rPr>
              <a:t>предложений</a:t>
            </a:r>
          </a:p>
        </p:txBody>
      </p:sp>
      <p:sp>
        <p:nvSpPr>
          <p:cNvPr id="12" name="Скругленный прямоугольник 11"/>
          <p:cNvSpPr/>
          <p:nvPr/>
        </p:nvSpPr>
        <p:spPr>
          <a:xfrm>
            <a:off x="7813038" y="1367201"/>
            <a:ext cx="2875067" cy="1569430"/>
          </a:xfrm>
          <a:prstGeom prst="roundRect">
            <a:avLst/>
          </a:prstGeom>
          <a:noFill/>
          <a:ln w="28575">
            <a:solidFill>
              <a:srgbClr val="0A90F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600" dirty="0">
                <a:solidFill>
                  <a:srgbClr val="01579B"/>
                </a:solidFill>
                <a:latin typeface="Georgia" panose="02040502050405020303" pitchFamily="18" charset="0"/>
              </a:rPr>
              <a:t>Отсутствие подтверждения запроса </a:t>
            </a:r>
            <a:r>
              <a:rPr lang="ru-RU" sz="1600" dirty="0" smtClean="0">
                <a:solidFill>
                  <a:srgbClr val="01579B"/>
                </a:solidFill>
                <a:latin typeface="Georgia" panose="02040502050405020303" pitchFamily="18" charset="0"/>
              </a:rPr>
              <a:t>ценовых </a:t>
            </a:r>
            <a:r>
              <a:rPr lang="ru-RU" sz="1600" dirty="0">
                <a:solidFill>
                  <a:srgbClr val="01579B"/>
                </a:solidFill>
                <a:latin typeface="Georgia" panose="02040502050405020303" pitchFamily="18" charset="0"/>
              </a:rPr>
              <a:t>предложений для обоснования НМЦК</a:t>
            </a:r>
          </a:p>
        </p:txBody>
      </p:sp>
      <p:pic>
        <p:nvPicPr>
          <p:cNvPr id="2" name="Рисунок 1"/>
          <p:cNvPicPr>
            <a:picLocks noChangeAspect="1"/>
          </p:cNvPicPr>
          <p:nvPr/>
        </p:nvPicPr>
        <p:blipFill>
          <a:blip r:embed="rId3" cstate="print">
            <a:extLst>
              <a:ext uri="{BEBA8EAE-BF5A-486C-A8C5-ECC9F3942E4B}">
                <a14:imgProps xmlns:a14="http://schemas.microsoft.com/office/drawing/2010/main">
                  <a14:imgLayer r:embed="rId4">
                    <a14:imgEffect>
                      <a14:backgroundRemoval t="2317" b="95109" l="3604" r="97941"/>
                    </a14:imgEffect>
                  </a14:imgLayer>
                </a14:imgProps>
              </a:ext>
              <a:ext uri="{28A0092B-C50C-407E-A947-70E740481C1C}">
                <a14:useLocalDpi xmlns:a14="http://schemas.microsoft.com/office/drawing/2010/main" val="0"/>
              </a:ext>
            </a:extLst>
          </a:blip>
          <a:stretch>
            <a:fillRect/>
          </a:stretch>
        </p:blipFill>
        <p:spPr>
          <a:xfrm>
            <a:off x="10694090" y="-122953"/>
            <a:ext cx="1497910" cy="1497910"/>
          </a:xfrm>
          <a:prstGeom prst="rect">
            <a:avLst/>
          </a:prstGeom>
        </p:spPr>
      </p:pic>
      <p:sp>
        <p:nvSpPr>
          <p:cNvPr id="13" name="Скругленный прямоугольник 12"/>
          <p:cNvSpPr/>
          <p:nvPr/>
        </p:nvSpPr>
        <p:spPr>
          <a:xfrm>
            <a:off x="994670" y="4488625"/>
            <a:ext cx="2875067" cy="1561674"/>
          </a:xfrm>
          <a:prstGeom prst="roundRect">
            <a:avLst/>
          </a:prstGeom>
          <a:solidFill>
            <a:srgbClr val="DEF0FE"/>
          </a:solidFill>
          <a:ln w="28575">
            <a:solidFill>
              <a:srgbClr val="0A90F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rgbClr val="01579B"/>
                </a:solidFill>
                <a:latin typeface="Georgia" panose="02040502050405020303" pitchFamily="18" charset="0"/>
              </a:rPr>
              <a:t>Схожесть бланков оформления коммерческих предложений, вплоть до </a:t>
            </a:r>
            <a:r>
              <a:rPr lang="ru-RU" sz="1600" dirty="0" smtClean="0">
                <a:solidFill>
                  <a:srgbClr val="01579B"/>
                </a:solidFill>
                <a:latin typeface="Georgia" panose="02040502050405020303" pitchFamily="18" charset="0"/>
              </a:rPr>
              <a:t>опечаток в тексте</a:t>
            </a:r>
            <a:endParaRPr lang="ru-RU" sz="1600" dirty="0">
              <a:solidFill>
                <a:srgbClr val="01579B"/>
              </a:solidFill>
              <a:latin typeface="Georgia" panose="02040502050405020303" pitchFamily="18" charset="0"/>
            </a:endParaRPr>
          </a:p>
        </p:txBody>
      </p:sp>
      <p:sp>
        <p:nvSpPr>
          <p:cNvPr id="15" name="Скругленный прямоугольник 14"/>
          <p:cNvSpPr/>
          <p:nvPr/>
        </p:nvSpPr>
        <p:spPr>
          <a:xfrm>
            <a:off x="4403330" y="2936631"/>
            <a:ext cx="2875067" cy="1557430"/>
          </a:xfrm>
          <a:prstGeom prst="roundRect">
            <a:avLst/>
          </a:prstGeom>
          <a:noFill/>
          <a:ln w="28575">
            <a:solidFill>
              <a:srgbClr val="0A90F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rgbClr val="01579B"/>
                </a:solidFill>
                <a:latin typeface="Georgia" panose="02040502050405020303" pitchFamily="18" charset="0"/>
              </a:rPr>
              <a:t>Совпадение </a:t>
            </a:r>
            <a:r>
              <a:rPr lang="ru-RU" sz="1600" dirty="0" smtClean="0">
                <a:solidFill>
                  <a:srgbClr val="01579B"/>
                </a:solidFill>
                <a:latin typeface="Georgia" panose="02040502050405020303" pitchFamily="18" charset="0"/>
              </a:rPr>
              <a:t>адреса местонахождения организаций, </a:t>
            </a:r>
            <a:r>
              <a:rPr lang="ru-RU" sz="1600" dirty="0">
                <a:solidFill>
                  <a:srgbClr val="01579B"/>
                </a:solidFill>
                <a:latin typeface="Georgia" panose="02040502050405020303" pitchFamily="18" charset="0"/>
              </a:rPr>
              <a:t>электронной почты руководителей, </a:t>
            </a:r>
            <a:r>
              <a:rPr lang="ru-RU" sz="1600" dirty="0" smtClean="0">
                <a:solidFill>
                  <a:srgbClr val="01579B"/>
                </a:solidFill>
                <a:latin typeface="Georgia" panose="02040502050405020303" pitchFamily="18" charset="0"/>
              </a:rPr>
              <a:t>учредителей, менеджеров </a:t>
            </a:r>
            <a:endParaRPr lang="ru-RU" sz="1600" dirty="0">
              <a:solidFill>
                <a:srgbClr val="01579B"/>
              </a:solidFill>
              <a:latin typeface="Georgia" panose="02040502050405020303" pitchFamily="18" charset="0"/>
            </a:endParaRPr>
          </a:p>
        </p:txBody>
      </p:sp>
      <p:sp>
        <p:nvSpPr>
          <p:cNvPr id="16" name="Скругленный прямоугольник 15"/>
          <p:cNvSpPr/>
          <p:nvPr/>
        </p:nvSpPr>
        <p:spPr>
          <a:xfrm>
            <a:off x="7811991" y="4488625"/>
            <a:ext cx="2875067" cy="1561674"/>
          </a:xfrm>
          <a:prstGeom prst="roundRect">
            <a:avLst/>
          </a:prstGeom>
          <a:solidFill>
            <a:srgbClr val="DEF0FE"/>
          </a:solidFill>
          <a:ln w="28575">
            <a:solidFill>
              <a:srgbClr val="0A90F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rgbClr val="01579B"/>
                </a:solidFill>
                <a:latin typeface="Georgia" panose="02040502050405020303" pitchFamily="18" charset="0"/>
              </a:rPr>
              <a:t>Наличие математических зависимостей между числами</a:t>
            </a:r>
          </a:p>
        </p:txBody>
      </p:sp>
      <p:sp>
        <p:nvSpPr>
          <p:cNvPr id="17" name="Скругленный прямоугольник 16"/>
          <p:cNvSpPr/>
          <p:nvPr/>
        </p:nvSpPr>
        <p:spPr>
          <a:xfrm>
            <a:off x="995717" y="1367201"/>
            <a:ext cx="2875067" cy="1569430"/>
          </a:xfrm>
          <a:prstGeom prst="roundRect">
            <a:avLst/>
          </a:prstGeom>
          <a:noFill/>
          <a:ln w="28575">
            <a:solidFill>
              <a:srgbClr val="0A90F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rgbClr val="01579B"/>
                </a:solidFill>
                <a:latin typeface="Georgia" panose="02040502050405020303" pitchFamily="18" charset="0"/>
              </a:rPr>
              <a:t>Отсутствие признаков, что компания занимается соответствующей деятельностью (ОКВЭД, отсутствие требуемой лицензии и т.д.)</a:t>
            </a:r>
          </a:p>
        </p:txBody>
      </p:sp>
      <p:cxnSp>
        <p:nvCxnSpPr>
          <p:cNvPr id="5" name="Прямая со стрелкой 4"/>
          <p:cNvCxnSpPr>
            <a:stCxn id="4" idx="2"/>
          </p:cNvCxnSpPr>
          <p:nvPr/>
        </p:nvCxnSpPr>
        <p:spPr>
          <a:xfrm flipH="1">
            <a:off x="3996736" y="1087667"/>
            <a:ext cx="2099265" cy="970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a:stCxn id="4" idx="2"/>
          </p:cNvCxnSpPr>
          <p:nvPr/>
        </p:nvCxnSpPr>
        <p:spPr>
          <a:xfrm flipH="1">
            <a:off x="2432203" y="1087667"/>
            <a:ext cx="3663798" cy="3308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flipH="1">
            <a:off x="6090016" y="1087667"/>
            <a:ext cx="2991" cy="1717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a:stCxn id="4" idx="2"/>
          </p:cNvCxnSpPr>
          <p:nvPr/>
        </p:nvCxnSpPr>
        <p:spPr>
          <a:xfrm>
            <a:off x="6096001" y="1087667"/>
            <a:ext cx="1586407" cy="874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a:off x="6090016" y="1092132"/>
            <a:ext cx="3039541" cy="3301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139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BEBA8EAE-BF5A-486C-A8C5-ECC9F3942E4B}">
                <a14:imgProps xmlns:a14="http://schemas.microsoft.com/office/drawing/2010/main">
                  <a14:imgLayer r:embed="rId4">
                    <a14:imgEffect>
                      <a14:backgroundRemoval t="2317" b="95109" l="3604" r="97941"/>
                    </a14:imgEffect>
                  </a14:imgLayer>
                </a14:imgProps>
              </a:ext>
              <a:ext uri="{28A0092B-C50C-407E-A947-70E740481C1C}">
                <a14:useLocalDpi xmlns:a14="http://schemas.microsoft.com/office/drawing/2010/main" val="0"/>
              </a:ext>
            </a:extLst>
          </a:blip>
          <a:stretch>
            <a:fillRect/>
          </a:stretch>
        </p:blipFill>
        <p:spPr>
          <a:xfrm>
            <a:off x="10694090" y="-122953"/>
            <a:ext cx="1497910" cy="1497910"/>
          </a:xfrm>
          <a:prstGeom prst="rect">
            <a:avLst/>
          </a:prstGeom>
        </p:spPr>
      </p:pic>
      <p:sp>
        <p:nvSpPr>
          <p:cNvPr id="9" name="Скругленный прямоугольник 8"/>
          <p:cNvSpPr/>
          <p:nvPr/>
        </p:nvSpPr>
        <p:spPr>
          <a:xfrm>
            <a:off x="124645" y="130629"/>
            <a:ext cx="11936725" cy="6604000"/>
          </a:xfrm>
          <a:prstGeom prst="roundRect">
            <a:avLst/>
          </a:prstGeom>
          <a:noFill/>
          <a:ln w="28575">
            <a:solidFill>
              <a:srgbClr val="4DAFF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1400" dirty="0">
              <a:solidFill>
                <a:srgbClr val="0A90FE"/>
              </a:solidFill>
              <a:latin typeface="Georgia" panose="02040502050405020303" pitchFamily="18" charset="0"/>
            </a:endParaRPr>
          </a:p>
        </p:txBody>
      </p:sp>
      <p:sp>
        <p:nvSpPr>
          <p:cNvPr id="187" name="Прямоугольник 186"/>
          <p:cNvSpPr/>
          <p:nvPr/>
        </p:nvSpPr>
        <p:spPr>
          <a:xfrm>
            <a:off x="-2992" y="626002"/>
            <a:ext cx="12197985" cy="461665"/>
          </a:xfrm>
          <a:prstGeom prst="rect">
            <a:avLst/>
          </a:prstGeom>
        </p:spPr>
        <p:txBody>
          <a:bodyPr wrap="square">
            <a:spAutoFit/>
          </a:bodyPr>
          <a:lstStyle/>
          <a:p>
            <a:pPr lvl="0" algn="ctr"/>
            <a:r>
              <a:rPr lang="ru-RU" sz="2400" b="1" dirty="0">
                <a:solidFill>
                  <a:srgbClr val="01579B"/>
                </a:solidFill>
                <a:latin typeface="Georgia" panose="02040502050405020303" pitchFamily="18" charset="0"/>
              </a:rPr>
              <a:t>Содержание запроса </a:t>
            </a:r>
            <a:r>
              <a:rPr lang="ru-RU" sz="2400" b="1" dirty="0" smtClean="0">
                <a:solidFill>
                  <a:srgbClr val="01579B"/>
                </a:solidFill>
                <a:latin typeface="Georgia" panose="02040502050405020303" pitchFamily="18" charset="0"/>
              </a:rPr>
              <a:t>ценового предложения</a:t>
            </a:r>
            <a:endParaRPr lang="ru-RU" sz="2400" b="1" dirty="0">
              <a:solidFill>
                <a:srgbClr val="01579B"/>
              </a:solidFill>
              <a:latin typeface="Georgia" panose="02040502050405020303" pitchFamily="18" charset="0"/>
            </a:endParaRPr>
          </a:p>
        </p:txBody>
      </p:sp>
      <p:sp>
        <p:nvSpPr>
          <p:cNvPr id="5" name="Rectangle 5"/>
          <p:cNvSpPr>
            <a:spLocks noChangeArrowheads="1"/>
          </p:cNvSpPr>
          <p:nvPr/>
        </p:nvSpPr>
        <p:spPr bwMode="auto">
          <a:xfrm>
            <a:off x="1181100" y="5789625"/>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sz="1400">
              <a:solidFill>
                <a:srgbClr val="0A90FE"/>
              </a:solidFill>
              <a:latin typeface="Georgia" panose="02040502050405020303" pitchFamily="18" charset="0"/>
            </a:endParaRPr>
          </a:p>
        </p:txBody>
      </p:sp>
      <p:sp>
        <p:nvSpPr>
          <p:cNvPr id="6" name="Rectangle 8"/>
          <p:cNvSpPr>
            <a:spLocks noChangeArrowheads="1"/>
          </p:cNvSpPr>
          <p:nvPr/>
        </p:nvSpPr>
        <p:spPr bwMode="auto">
          <a:xfrm>
            <a:off x="1181100" y="6139104"/>
            <a:ext cx="20313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zh-CN" sz="1400" b="1" i="0" u="none" strike="noStrike" cap="none" normalizeH="0" baseline="0" dirty="0">
              <a:ln>
                <a:noFill/>
              </a:ln>
              <a:solidFill>
                <a:srgbClr val="0A90FE"/>
              </a:solidFill>
              <a:effectLst/>
              <a:latin typeface="Georgia" panose="02040502050405020303" pitchFamily="18"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zh-CN" sz="1400" b="1" i="0" u="none" strike="noStrike" cap="none" normalizeH="0" baseline="0" dirty="0">
                <a:ln>
                  <a:noFill/>
                </a:ln>
                <a:solidFill>
                  <a:srgbClr val="0A90FE"/>
                </a:solidFill>
                <a:effectLst/>
                <a:latin typeface="Georgia" panose="02040502050405020303" pitchFamily="18" charset="0"/>
                <a:ea typeface="Arial" panose="020B0604020202020204" pitchFamily="34" charset="0"/>
                <a:cs typeface="Times New Roman" panose="02020603050405020304" pitchFamily="18" charset="0"/>
              </a:rPr>
              <a:t>		</a:t>
            </a:r>
            <a:endParaRPr kumimoji="0" lang="ru-RU" altLang="zh-CN" sz="1400" b="0" i="0" u="none" strike="noStrike" cap="none" normalizeH="0" baseline="0" dirty="0">
              <a:ln>
                <a:noFill/>
              </a:ln>
              <a:solidFill>
                <a:srgbClr val="0A90FE"/>
              </a:solidFill>
              <a:effectLst/>
              <a:latin typeface="Georgia" panose="02040502050405020303" pitchFamily="18" charset="0"/>
            </a:endParaRPr>
          </a:p>
        </p:txBody>
      </p:sp>
      <p:sp>
        <p:nvSpPr>
          <p:cNvPr id="3" name="TextBox 2"/>
          <p:cNvSpPr txBox="1"/>
          <p:nvPr/>
        </p:nvSpPr>
        <p:spPr>
          <a:xfrm>
            <a:off x="320284" y="1374957"/>
            <a:ext cx="11545445" cy="4524315"/>
          </a:xfrm>
          <a:prstGeom prst="rect">
            <a:avLst/>
          </a:prstGeom>
          <a:noFill/>
        </p:spPr>
        <p:txBody>
          <a:bodyPr wrap="square" rtlCol="0">
            <a:spAutoFit/>
          </a:bodyPr>
          <a:lstStyle/>
          <a:p>
            <a:pPr indent="450000" algn="just"/>
            <a:r>
              <a:rPr lang="ru-RU" altLang="ko-KR" dirty="0" smtClean="0">
                <a:solidFill>
                  <a:srgbClr val="203864"/>
                </a:solidFill>
              </a:rPr>
              <a:t>1)Подробное </a:t>
            </a:r>
            <a:r>
              <a:rPr lang="ru-RU" altLang="ko-KR" dirty="0">
                <a:solidFill>
                  <a:srgbClr val="203864"/>
                </a:solidFill>
              </a:rPr>
              <a:t>описание объекта закупки, включая указание </a:t>
            </a:r>
            <a:r>
              <a:rPr lang="ru-RU" altLang="ko-KR" dirty="0" smtClean="0">
                <a:solidFill>
                  <a:srgbClr val="203864"/>
                </a:solidFill>
              </a:rPr>
              <a:t>единицы </a:t>
            </a:r>
            <a:r>
              <a:rPr lang="ru-RU" altLang="ko-KR" dirty="0">
                <a:solidFill>
                  <a:srgbClr val="203864"/>
                </a:solidFill>
              </a:rPr>
              <a:t>измерения, количество </a:t>
            </a:r>
            <a:r>
              <a:rPr lang="ru-RU" altLang="ko-KR" dirty="0" smtClean="0">
                <a:solidFill>
                  <a:srgbClr val="203864"/>
                </a:solidFill>
              </a:rPr>
              <a:t>товара;</a:t>
            </a:r>
            <a:endParaRPr lang="en-US" altLang="ko-KR" dirty="0">
              <a:solidFill>
                <a:srgbClr val="203864"/>
              </a:solidFill>
            </a:endParaRPr>
          </a:p>
          <a:p>
            <a:pPr indent="450000" algn="just"/>
            <a:r>
              <a:rPr lang="ru-RU" dirty="0" smtClean="0">
                <a:solidFill>
                  <a:srgbClr val="203864"/>
                </a:solidFill>
              </a:rPr>
              <a:t>2)Перечень сведений и характеристик, </a:t>
            </a:r>
            <a:r>
              <a:rPr lang="ru-RU" dirty="0">
                <a:solidFill>
                  <a:srgbClr val="203864"/>
                </a:solidFill>
              </a:rPr>
              <a:t>необходимых для определения однородности предлагаемых </a:t>
            </a:r>
            <a:r>
              <a:rPr lang="ru-RU" dirty="0" smtClean="0">
                <a:solidFill>
                  <a:srgbClr val="203864"/>
                </a:solidFill>
              </a:rPr>
              <a:t>товаров, работ, услуг;</a:t>
            </a:r>
            <a:endParaRPr lang="ru-RU" dirty="0">
              <a:solidFill>
                <a:srgbClr val="203864"/>
              </a:solidFill>
            </a:endParaRPr>
          </a:p>
          <a:p>
            <a:pPr indent="450000" algn="just"/>
            <a:r>
              <a:rPr lang="ru-RU" dirty="0">
                <a:solidFill>
                  <a:srgbClr val="203864"/>
                </a:solidFill>
              </a:rPr>
              <a:t>3) Основные условия исполнения контракта, заключаемого по результатам проведения закупки, включая:</a:t>
            </a:r>
          </a:p>
          <a:p>
            <a:pPr indent="450000" algn="just">
              <a:buFont typeface="Arial" panose="020B0604020202020204" pitchFamily="34" charset="0"/>
              <a:buChar char="•"/>
            </a:pPr>
            <a:r>
              <a:rPr lang="ru-RU" dirty="0">
                <a:solidFill>
                  <a:srgbClr val="203864"/>
                </a:solidFill>
              </a:rPr>
              <a:t>Требования к порядку поставки продукции, выполнения работ, оказания услуг;</a:t>
            </a:r>
          </a:p>
          <a:p>
            <a:pPr indent="450000" algn="just">
              <a:buFont typeface="Arial" panose="020B0604020202020204" pitchFamily="34" charset="0"/>
              <a:buChar char="•"/>
            </a:pPr>
            <a:r>
              <a:rPr lang="ru-RU" dirty="0">
                <a:solidFill>
                  <a:srgbClr val="203864"/>
                </a:solidFill>
              </a:rPr>
              <a:t>Сроки проведения закупки;</a:t>
            </a:r>
          </a:p>
          <a:p>
            <a:pPr indent="450000" algn="just">
              <a:buFont typeface="Arial" panose="020B0604020202020204" pitchFamily="34" charset="0"/>
              <a:buChar char="•"/>
            </a:pPr>
            <a:r>
              <a:rPr lang="ru-RU" dirty="0">
                <a:solidFill>
                  <a:srgbClr val="203864"/>
                </a:solidFill>
              </a:rPr>
              <a:t>Порядок оплаты;</a:t>
            </a:r>
          </a:p>
          <a:p>
            <a:pPr indent="450000" algn="just">
              <a:buFont typeface="Arial" panose="020B0604020202020204" pitchFamily="34" charset="0"/>
              <a:buChar char="•"/>
            </a:pPr>
            <a:r>
              <a:rPr lang="ru-RU" dirty="0">
                <a:solidFill>
                  <a:srgbClr val="203864"/>
                </a:solidFill>
              </a:rPr>
              <a:t>Размер обеспечения исполнения </a:t>
            </a:r>
            <a:r>
              <a:rPr lang="ru-RU" dirty="0" smtClean="0">
                <a:solidFill>
                  <a:srgbClr val="203864"/>
                </a:solidFill>
              </a:rPr>
              <a:t>контракта;</a:t>
            </a:r>
            <a:endParaRPr lang="ru-RU" dirty="0">
              <a:solidFill>
                <a:srgbClr val="203864"/>
              </a:solidFill>
            </a:endParaRPr>
          </a:p>
          <a:p>
            <a:pPr indent="450000" algn="just">
              <a:buFont typeface="Arial" panose="020B0604020202020204" pitchFamily="34" charset="0"/>
              <a:buChar char="•"/>
            </a:pPr>
            <a:r>
              <a:rPr lang="ru-RU" dirty="0">
                <a:solidFill>
                  <a:srgbClr val="203864"/>
                </a:solidFill>
              </a:rPr>
              <a:t>Требования к гарантийному сроку / объему гарантий товаров, работ, услуг; </a:t>
            </a:r>
            <a:endParaRPr lang="ru-RU" dirty="0" smtClean="0">
              <a:solidFill>
                <a:srgbClr val="203864"/>
              </a:solidFill>
            </a:endParaRPr>
          </a:p>
          <a:p>
            <a:pPr indent="450000" algn="just">
              <a:buFont typeface="Arial" panose="020B0604020202020204" pitchFamily="34" charset="0"/>
              <a:buChar char="•"/>
            </a:pPr>
            <a:r>
              <a:rPr lang="ru-RU" dirty="0" smtClean="0">
                <a:solidFill>
                  <a:srgbClr val="203864"/>
                </a:solidFill>
              </a:rPr>
              <a:t>Информация </a:t>
            </a:r>
            <a:r>
              <a:rPr lang="ru-RU" dirty="0">
                <a:solidFill>
                  <a:srgbClr val="203864"/>
                </a:solidFill>
              </a:rPr>
              <a:t>о том, что проведение процедуры сбора </a:t>
            </a:r>
            <a:r>
              <a:rPr lang="ru-RU" dirty="0" smtClean="0">
                <a:solidFill>
                  <a:srgbClr val="203864"/>
                </a:solidFill>
              </a:rPr>
              <a:t>ценовых предложений </a:t>
            </a:r>
            <a:r>
              <a:rPr lang="ru-RU" dirty="0">
                <a:solidFill>
                  <a:srgbClr val="203864"/>
                </a:solidFill>
              </a:rPr>
              <a:t>не влечет за собой возникновения каких-либо обязательств </a:t>
            </a:r>
            <a:r>
              <a:rPr lang="ru-RU" dirty="0" smtClean="0">
                <a:solidFill>
                  <a:srgbClr val="203864"/>
                </a:solidFill>
              </a:rPr>
              <a:t>заказчика;</a:t>
            </a:r>
            <a:endParaRPr lang="ru-RU" dirty="0">
              <a:solidFill>
                <a:srgbClr val="203864"/>
              </a:solidFill>
            </a:endParaRPr>
          </a:p>
          <a:p>
            <a:pPr indent="450000" algn="just">
              <a:buFont typeface="Arial" panose="020B0604020202020204" pitchFamily="34" charset="0"/>
              <a:buChar char="•"/>
            </a:pPr>
            <a:r>
              <a:rPr lang="ru-RU" dirty="0">
                <a:solidFill>
                  <a:srgbClr val="203864"/>
                </a:solidFill>
              </a:rPr>
              <a:t>Указание на то, что из ценового предложения должны </a:t>
            </a:r>
            <a:r>
              <a:rPr lang="ru-RU" dirty="0" smtClean="0">
                <a:solidFill>
                  <a:srgbClr val="203864"/>
                </a:solidFill>
              </a:rPr>
              <a:t>определяться:</a:t>
            </a:r>
          </a:p>
          <a:p>
            <a:pPr indent="450000" algn="just">
              <a:buFont typeface="Wingdings" panose="05000000000000000000" pitchFamily="2" charset="2"/>
              <a:buChar char="Ø"/>
            </a:pPr>
            <a:r>
              <a:rPr lang="ru-RU" dirty="0" smtClean="0">
                <a:solidFill>
                  <a:srgbClr val="203864"/>
                </a:solidFill>
              </a:rPr>
              <a:t>цена </a:t>
            </a:r>
            <a:r>
              <a:rPr lang="ru-RU" dirty="0">
                <a:solidFill>
                  <a:srgbClr val="203864"/>
                </a:solidFill>
              </a:rPr>
              <a:t>единицы товара, работ, услуг и общая цена контракта на условиях, указанных в </a:t>
            </a:r>
            <a:r>
              <a:rPr lang="ru-RU" dirty="0" smtClean="0">
                <a:solidFill>
                  <a:srgbClr val="203864"/>
                </a:solidFill>
              </a:rPr>
              <a:t>запросе;</a:t>
            </a:r>
          </a:p>
          <a:p>
            <a:pPr indent="450000" algn="just">
              <a:buFont typeface="Wingdings" panose="05000000000000000000" pitchFamily="2" charset="2"/>
              <a:buChar char="Ø"/>
            </a:pPr>
            <a:r>
              <a:rPr lang="ru-RU" dirty="0" smtClean="0">
                <a:solidFill>
                  <a:srgbClr val="203864"/>
                </a:solidFill>
              </a:rPr>
              <a:t>Срок </a:t>
            </a:r>
            <a:r>
              <a:rPr lang="ru-RU" dirty="0">
                <a:solidFill>
                  <a:srgbClr val="203864"/>
                </a:solidFill>
              </a:rPr>
              <a:t>действия предлагаемой </a:t>
            </a:r>
            <a:r>
              <a:rPr lang="ru-RU" dirty="0" smtClean="0">
                <a:solidFill>
                  <a:srgbClr val="203864"/>
                </a:solidFill>
              </a:rPr>
              <a:t>цены товаров, работ, услуг;</a:t>
            </a:r>
          </a:p>
          <a:p>
            <a:pPr indent="450000" algn="just">
              <a:buFont typeface="Wingdings" panose="05000000000000000000" pitchFamily="2" charset="2"/>
              <a:buChar char="Ø"/>
            </a:pPr>
            <a:r>
              <a:rPr lang="ru-RU" dirty="0" smtClean="0">
                <a:solidFill>
                  <a:srgbClr val="203864"/>
                </a:solidFill>
              </a:rPr>
              <a:t>Расчет </a:t>
            </a:r>
            <a:r>
              <a:rPr lang="ru-RU" dirty="0">
                <a:solidFill>
                  <a:srgbClr val="203864"/>
                </a:solidFill>
              </a:rPr>
              <a:t>цены с целью предупреждения намеренного завышения или занижения цен товаров, работ, услуг;</a:t>
            </a:r>
          </a:p>
          <a:p>
            <a:pPr algn="just"/>
            <a:endParaRPr lang="ru-RU" dirty="0"/>
          </a:p>
        </p:txBody>
      </p:sp>
    </p:spTree>
    <p:extLst>
      <p:ext uri="{BB962C8B-B14F-4D97-AF65-F5344CB8AC3E}">
        <p14:creationId xmlns:p14="http://schemas.microsoft.com/office/powerpoint/2010/main" val="29688656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124645" y="130629"/>
            <a:ext cx="11936725" cy="6604000"/>
          </a:xfrm>
          <a:prstGeom prst="roundRect">
            <a:avLst/>
          </a:prstGeom>
          <a:noFill/>
          <a:ln w="28575">
            <a:solidFill>
              <a:srgbClr val="4DAFF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dirty="0">
              <a:solidFill>
                <a:srgbClr val="01579B"/>
              </a:solidFill>
              <a:latin typeface="Georgia" panose="02040502050405020303" pitchFamily="18" charset="0"/>
            </a:endParaRPr>
          </a:p>
        </p:txBody>
      </p:sp>
      <p:sp>
        <p:nvSpPr>
          <p:cNvPr id="4" name="Rectangle 3"/>
          <p:cNvSpPr>
            <a:spLocks noChangeArrowheads="1"/>
          </p:cNvSpPr>
          <p:nvPr/>
        </p:nvSpPr>
        <p:spPr bwMode="auto">
          <a:xfrm>
            <a:off x="798286" y="1472752"/>
            <a:ext cx="110799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a:ln>
                  <a:noFill/>
                </a:ln>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endParaRPr kumimoji="0" lang="ru-RU" altLang="ru-RU" sz="1800" b="0" i="0" u="none" strike="noStrike" cap="none" normalizeH="0" baseline="0">
              <a:ln>
                <a:noFill/>
              </a:ln>
              <a:solidFill>
                <a:schemeClr val="tx1"/>
              </a:solidFill>
              <a:effectLst/>
              <a:latin typeface="Georgia" panose="02040502050405020303" pitchFamily="18" charset="0"/>
            </a:endParaRPr>
          </a:p>
        </p:txBody>
      </p:sp>
      <p:sp>
        <p:nvSpPr>
          <p:cNvPr id="5" name="Rectangle 5"/>
          <p:cNvSpPr>
            <a:spLocks noChangeArrowheads="1"/>
          </p:cNvSpPr>
          <p:nvPr/>
        </p:nvSpPr>
        <p:spPr bwMode="auto">
          <a:xfrm>
            <a:off x="798286" y="16474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a:endParaRPr lang="ru-RU">
              <a:latin typeface="Georgia" panose="02040502050405020303" pitchFamily="18" charset="0"/>
            </a:endParaRPr>
          </a:p>
        </p:txBody>
      </p:sp>
      <p:sp>
        <p:nvSpPr>
          <p:cNvPr id="10" name="Прямоугольник 9">
            <a:extLst>
              <a:ext uri="{FF2B5EF4-FFF2-40B4-BE49-F238E27FC236}">
                <a16:creationId xmlns:a16="http://schemas.microsoft.com/office/drawing/2014/main" id="{2ABC0F08-14A4-D1CB-4AA9-8DB21F1F9F7A}"/>
              </a:ext>
            </a:extLst>
          </p:cNvPr>
          <p:cNvSpPr/>
          <p:nvPr/>
        </p:nvSpPr>
        <p:spPr>
          <a:xfrm>
            <a:off x="975884" y="350492"/>
            <a:ext cx="10234245" cy="677108"/>
          </a:xfrm>
          <a:prstGeom prst="rect">
            <a:avLst/>
          </a:prstGeom>
        </p:spPr>
        <p:txBody>
          <a:bodyPr wrap="square">
            <a:spAutoFit/>
          </a:bodyPr>
          <a:lstStyle/>
          <a:p>
            <a:pPr algn="ctr"/>
            <a:r>
              <a:rPr lang="ru-RU" sz="2000" b="1" dirty="0" smtClean="0">
                <a:solidFill>
                  <a:srgbClr val="01579B"/>
                </a:solidFill>
                <a:latin typeface="Georgia" panose="02040502050405020303" pitchFamily="18" charset="0"/>
              </a:rPr>
              <a:t>Обоснование НМЦК с использованием коммерческих предложений</a:t>
            </a:r>
          </a:p>
          <a:p>
            <a:pPr algn="ctr"/>
            <a:r>
              <a:rPr lang="ru-RU" b="1" dirty="0" smtClean="0">
                <a:solidFill>
                  <a:srgbClr val="01579B"/>
                </a:solidFill>
                <a:latin typeface="Georgia" panose="02040502050405020303" pitchFamily="18" charset="0"/>
              </a:rPr>
              <a:t>Метод сопоставимых рыночных цен</a:t>
            </a:r>
            <a:endParaRPr lang="ru-RU" b="1" dirty="0">
              <a:solidFill>
                <a:srgbClr val="01579B"/>
              </a:solidFill>
              <a:latin typeface="Georgia" panose="02040502050405020303" pitchFamily="18" charset="0"/>
            </a:endParaRPr>
          </a:p>
        </p:txBody>
      </p:sp>
      <p:pic>
        <p:nvPicPr>
          <p:cNvPr id="2" name="Рисунок 1"/>
          <p:cNvPicPr>
            <a:picLocks noChangeAspect="1"/>
          </p:cNvPicPr>
          <p:nvPr/>
        </p:nvPicPr>
        <p:blipFill>
          <a:blip r:embed="rId3" cstate="print">
            <a:extLst>
              <a:ext uri="{BEBA8EAE-BF5A-486C-A8C5-ECC9F3942E4B}">
                <a14:imgProps xmlns:a14="http://schemas.microsoft.com/office/drawing/2010/main">
                  <a14:imgLayer r:embed="rId4">
                    <a14:imgEffect>
                      <a14:backgroundRemoval t="2317" b="95109" l="3604" r="97941"/>
                    </a14:imgEffect>
                  </a14:imgLayer>
                </a14:imgProps>
              </a:ext>
              <a:ext uri="{28A0092B-C50C-407E-A947-70E740481C1C}">
                <a14:useLocalDpi xmlns:a14="http://schemas.microsoft.com/office/drawing/2010/main" val="0"/>
              </a:ext>
            </a:extLst>
          </a:blip>
          <a:stretch>
            <a:fillRect/>
          </a:stretch>
        </p:blipFill>
        <p:spPr>
          <a:xfrm>
            <a:off x="10694090" y="-122953"/>
            <a:ext cx="1497910" cy="1497910"/>
          </a:xfrm>
          <a:prstGeom prst="rect">
            <a:avLst/>
          </a:prstGeom>
        </p:spPr>
      </p:pic>
      <p:sp>
        <p:nvSpPr>
          <p:cNvPr id="17" name="Скругленный прямоугольник 16"/>
          <p:cNvSpPr/>
          <p:nvPr/>
        </p:nvSpPr>
        <p:spPr>
          <a:xfrm>
            <a:off x="1441929" y="2905287"/>
            <a:ext cx="9056077" cy="353339"/>
          </a:xfrm>
          <a:prstGeom prst="roundRect">
            <a:avLst/>
          </a:prstGeom>
          <a:solidFill>
            <a:srgbClr val="DEF0FE"/>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rgbClr val="01579B"/>
                </a:solidFill>
                <a:latin typeface="Georgia" panose="02040502050405020303" pitchFamily="18" charset="0"/>
              </a:rPr>
              <a:t>При расчете НМЦК должно быть использовано не </a:t>
            </a:r>
            <a:r>
              <a:rPr lang="ru-RU" sz="1200" dirty="0">
                <a:solidFill>
                  <a:srgbClr val="01579B"/>
                </a:solidFill>
                <a:latin typeface="Georgia" panose="02040502050405020303" pitchFamily="18" charset="0"/>
              </a:rPr>
              <a:t>менее трех ценовых предложений </a:t>
            </a:r>
          </a:p>
        </p:txBody>
      </p:sp>
      <p:sp>
        <p:nvSpPr>
          <p:cNvPr id="19" name="Скругленный прямоугольник 18"/>
          <p:cNvSpPr/>
          <p:nvPr/>
        </p:nvSpPr>
        <p:spPr>
          <a:xfrm>
            <a:off x="1441931" y="3385417"/>
            <a:ext cx="9056075" cy="331221"/>
          </a:xfrm>
          <a:prstGeom prst="roundRect">
            <a:avLst/>
          </a:prstGeom>
          <a:solidFill>
            <a:srgbClr val="DEF0FE"/>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rgbClr val="01579B"/>
                </a:solidFill>
                <a:latin typeface="Georgia" panose="02040502050405020303" pitchFamily="18" charset="0"/>
              </a:rPr>
              <a:t>Коммерческие предложения должны быть сопоставимы между собой (ч. 3 ст. 22 Закона № 44-ФЗ)</a:t>
            </a:r>
          </a:p>
        </p:txBody>
      </p:sp>
      <p:sp>
        <p:nvSpPr>
          <p:cNvPr id="20" name="Скругленный прямоугольник 19"/>
          <p:cNvSpPr/>
          <p:nvPr/>
        </p:nvSpPr>
        <p:spPr>
          <a:xfrm>
            <a:off x="1441928" y="1124983"/>
            <a:ext cx="9056077" cy="417175"/>
          </a:xfrm>
          <a:prstGeom prst="roundRect">
            <a:avLst/>
          </a:prstGeom>
          <a:solidFill>
            <a:srgbClr val="DEF0FE"/>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rgbClr val="01579B"/>
                </a:solidFill>
                <a:latin typeface="Georgia" panose="02040502050405020303" pitchFamily="18" charset="0"/>
              </a:rPr>
              <a:t>В обосновании НМЦК должны быть запросы ценовых предложений и ответы на эти запросы (ч. 5 ст. 22 Закона № 44-ФЗ)</a:t>
            </a:r>
          </a:p>
        </p:txBody>
      </p:sp>
      <p:sp>
        <p:nvSpPr>
          <p:cNvPr id="21" name="Скругленный прямоугольник 20"/>
          <p:cNvSpPr/>
          <p:nvPr/>
        </p:nvSpPr>
        <p:spPr>
          <a:xfrm>
            <a:off x="1441928" y="2282143"/>
            <a:ext cx="9056077" cy="496353"/>
          </a:xfrm>
          <a:prstGeom prst="roundRect">
            <a:avLst/>
          </a:prstGeom>
          <a:solidFill>
            <a:srgbClr val="DEF0FE"/>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rgbClr val="01579B"/>
                </a:solidFill>
                <a:latin typeface="Georgia" panose="02040502050405020303" pitchFamily="18" charset="0"/>
              </a:rPr>
              <a:t>Прилагаемые к запросу коммерческого предложения описание объекта закупки, условия поставки должны соответствовать </a:t>
            </a:r>
            <a:r>
              <a:rPr lang="ru-RU" sz="1200" dirty="0" smtClean="0">
                <a:solidFill>
                  <a:srgbClr val="01579B"/>
                </a:solidFill>
                <a:latin typeface="Georgia" panose="02040502050405020303" pitchFamily="18" charset="0"/>
              </a:rPr>
              <a:t>описанию объекта закупки в документации о закупке, контракте (ч. 2 и 5 ст. 22 Закона № 44-ФЗ)</a:t>
            </a:r>
          </a:p>
        </p:txBody>
      </p:sp>
      <p:sp>
        <p:nvSpPr>
          <p:cNvPr id="23" name="Скругленный прямоугольник 22"/>
          <p:cNvSpPr/>
          <p:nvPr/>
        </p:nvSpPr>
        <p:spPr>
          <a:xfrm>
            <a:off x="1441934" y="5552033"/>
            <a:ext cx="9056074" cy="398038"/>
          </a:xfrm>
          <a:prstGeom prst="roundRect">
            <a:avLst/>
          </a:prstGeom>
          <a:solidFill>
            <a:srgbClr val="DEF0FE"/>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rgbClr val="01579B"/>
                </a:solidFill>
                <a:latin typeface="Georgia" panose="02040502050405020303" pitchFamily="18" charset="0"/>
              </a:rPr>
              <a:t>В соответствии с </a:t>
            </a:r>
            <a:r>
              <a:rPr lang="ru-RU" sz="1200" dirty="0" smtClean="0">
                <a:solidFill>
                  <a:srgbClr val="01579B"/>
                </a:solidFill>
                <a:latin typeface="Georgia" panose="02040502050405020303" pitchFamily="18" charset="0"/>
              </a:rPr>
              <a:t>письмами </a:t>
            </a:r>
            <a:r>
              <a:rPr lang="ru-RU" sz="1200" dirty="0">
                <a:solidFill>
                  <a:srgbClr val="01579B"/>
                </a:solidFill>
                <a:latin typeface="Georgia" panose="02040502050405020303" pitchFamily="18" charset="0"/>
              </a:rPr>
              <a:t>Минфина России от 04.10.2024 № 24-08-06/96200, от </a:t>
            </a:r>
            <a:r>
              <a:rPr lang="en-US" sz="1200" dirty="0">
                <a:solidFill>
                  <a:srgbClr val="01579B"/>
                </a:solidFill>
                <a:latin typeface="Georgia" panose="02040502050405020303" pitchFamily="18" charset="0"/>
              </a:rPr>
              <a:t>16.03.2020 N 24-01-08/19862</a:t>
            </a:r>
            <a:r>
              <a:rPr lang="ru-RU" sz="1200" dirty="0">
                <a:solidFill>
                  <a:srgbClr val="01579B"/>
                </a:solidFill>
                <a:latin typeface="Georgia" panose="02040502050405020303" pitchFamily="18" charset="0"/>
              </a:rPr>
              <a:t>, </a:t>
            </a:r>
            <a:endParaRPr lang="en-US" sz="1200" dirty="0">
              <a:solidFill>
                <a:srgbClr val="01579B"/>
              </a:solidFill>
              <a:latin typeface="Georgia" panose="02040502050405020303" pitchFamily="18" charset="0"/>
            </a:endParaRPr>
          </a:p>
          <a:p>
            <a:pPr algn="ctr"/>
            <a:r>
              <a:rPr lang="ru-RU" sz="1200" dirty="0" smtClean="0">
                <a:solidFill>
                  <a:srgbClr val="01579B"/>
                </a:solidFill>
                <a:latin typeface="Georgia" panose="02040502050405020303" pitchFamily="18" charset="0"/>
              </a:rPr>
              <a:t>допускается </a:t>
            </a:r>
            <a:r>
              <a:rPr lang="ru-RU" sz="1200" dirty="0">
                <a:solidFill>
                  <a:srgbClr val="01579B"/>
                </a:solidFill>
                <a:latin typeface="Georgia" panose="02040502050405020303" pitchFamily="18" charset="0"/>
              </a:rPr>
              <a:t>уменьшение НМЦК до лимитов бюджетных обязательств</a:t>
            </a:r>
          </a:p>
        </p:txBody>
      </p:sp>
      <p:sp>
        <p:nvSpPr>
          <p:cNvPr id="24" name="Скругленный прямоугольник 23"/>
          <p:cNvSpPr/>
          <p:nvPr/>
        </p:nvSpPr>
        <p:spPr>
          <a:xfrm>
            <a:off x="1441933" y="5057960"/>
            <a:ext cx="9056075" cy="367282"/>
          </a:xfrm>
          <a:prstGeom prst="roundRect">
            <a:avLst/>
          </a:prstGeom>
          <a:solidFill>
            <a:srgbClr val="DEF0FE"/>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rgbClr val="01579B"/>
                </a:solidFill>
                <a:latin typeface="Georgia" panose="02040502050405020303" pitchFamily="18" charset="0"/>
              </a:rPr>
              <a:t>Полученная НМЦК должна соответствовать рыночной цене</a:t>
            </a:r>
            <a:endParaRPr lang="ru-RU" sz="1200" dirty="0">
              <a:solidFill>
                <a:srgbClr val="01579B"/>
              </a:solidFill>
              <a:latin typeface="Georgia" panose="02040502050405020303" pitchFamily="18" charset="0"/>
            </a:endParaRPr>
          </a:p>
        </p:txBody>
      </p:sp>
      <p:sp>
        <p:nvSpPr>
          <p:cNvPr id="25" name="Скругленный прямоугольник 24"/>
          <p:cNvSpPr/>
          <p:nvPr/>
        </p:nvSpPr>
        <p:spPr>
          <a:xfrm>
            <a:off x="1441933" y="6089252"/>
            <a:ext cx="9056075" cy="403096"/>
          </a:xfrm>
          <a:prstGeom prst="roundRect">
            <a:avLst/>
          </a:prstGeom>
          <a:solidFill>
            <a:srgbClr val="DEF0FE"/>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rgbClr val="01579B"/>
                </a:solidFill>
                <a:latin typeface="Georgia" panose="02040502050405020303" pitchFamily="18" charset="0"/>
              </a:rPr>
              <a:t>Допускается использование обоснованных заказчиком коэффициентов или индексов для пересчета цен с учетом различий условий, с учетом правила «меньше, не больше» (ч. 4 ст. 22 Закона № 44-ФЗ)</a:t>
            </a:r>
          </a:p>
        </p:txBody>
      </p:sp>
      <p:sp>
        <p:nvSpPr>
          <p:cNvPr id="30" name="Скругленный прямоугольник 29"/>
          <p:cNvSpPr/>
          <p:nvPr/>
        </p:nvSpPr>
        <p:spPr>
          <a:xfrm>
            <a:off x="1441931" y="3843429"/>
            <a:ext cx="9056075" cy="592891"/>
          </a:xfrm>
          <a:prstGeom prst="roundRect">
            <a:avLst/>
          </a:prstGeom>
          <a:solidFill>
            <a:srgbClr val="DEF0FE"/>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rgbClr val="01579B"/>
                </a:solidFill>
                <a:latin typeface="Georgia" panose="02040502050405020303" pitchFamily="18" charset="0"/>
              </a:rPr>
              <a:t>Обоснование НМЦК должно производиться по коммерческим предложениям от организаций, осуществляющих поставки однородных товаров, работ, услуг. Кроме того, заказчику необходимо убедиться с помощью источников открытой информации о том, что организация осуществляет поставку, выполнение, оказание идентичных товаров, работ, услуг</a:t>
            </a:r>
            <a:endParaRPr lang="ru-RU" sz="1200" dirty="0">
              <a:solidFill>
                <a:srgbClr val="01579B"/>
              </a:solidFill>
              <a:latin typeface="Georgia" panose="02040502050405020303" pitchFamily="18" charset="0"/>
            </a:endParaRPr>
          </a:p>
        </p:txBody>
      </p:sp>
      <p:sp>
        <p:nvSpPr>
          <p:cNvPr id="32" name="Скругленный прямоугольник 31"/>
          <p:cNvSpPr/>
          <p:nvPr/>
        </p:nvSpPr>
        <p:spPr>
          <a:xfrm>
            <a:off x="1441933" y="4563111"/>
            <a:ext cx="9056075" cy="368058"/>
          </a:xfrm>
          <a:prstGeom prst="roundRect">
            <a:avLst/>
          </a:prstGeom>
          <a:solidFill>
            <a:srgbClr val="DEF0FE"/>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rgbClr val="01579B"/>
                </a:solidFill>
                <a:latin typeface="Georgia" panose="02040502050405020303" pitchFamily="18" charset="0"/>
              </a:rPr>
              <a:t>Срок действия коммерческих предложений </a:t>
            </a:r>
            <a:r>
              <a:rPr lang="ru-RU" sz="1200" dirty="0" smtClean="0">
                <a:solidFill>
                  <a:srgbClr val="01579B"/>
                </a:solidFill>
                <a:latin typeface="Georgia" panose="02040502050405020303" pitchFamily="18" charset="0"/>
              </a:rPr>
              <a:t>на дату осуществления закупки не </a:t>
            </a:r>
            <a:r>
              <a:rPr lang="ru-RU" sz="1200" dirty="0">
                <a:solidFill>
                  <a:srgbClr val="01579B"/>
                </a:solidFill>
                <a:latin typeface="Georgia" panose="02040502050405020303" pitchFamily="18" charset="0"/>
              </a:rPr>
              <a:t>должен </a:t>
            </a:r>
            <a:r>
              <a:rPr lang="ru-RU" sz="1200" dirty="0" smtClean="0">
                <a:solidFill>
                  <a:srgbClr val="01579B"/>
                </a:solidFill>
                <a:latin typeface="Georgia" panose="02040502050405020303" pitchFamily="18" charset="0"/>
              </a:rPr>
              <a:t>истечь </a:t>
            </a:r>
            <a:endParaRPr lang="ru-RU" sz="1200" dirty="0">
              <a:solidFill>
                <a:srgbClr val="01579B"/>
              </a:solidFill>
              <a:latin typeface="Georgia" panose="02040502050405020303" pitchFamily="18" charset="0"/>
            </a:endParaRPr>
          </a:p>
        </p:txBody>
      </p:sp>
      <p:sp>
        <p:nvSpPr>
          <p:cNvPr id="16" name="Скругленный прямоугольник 15"/>
          <p:cNvSpPr/>
          <p:nvPr/>
        </p:nvSpPr>
        <p:spPr>
          <a:xfrm>
            <a:off x="1441927" y="1656903"/>
            <a:ext cx="9056078" cy="522611"/>
          </a:xfrm>
          <a:prstGeom prst="roundRect">
            <a:avLst/>
          </a:prstGeom>
          <a:solidFill>
            <a:srgbClr val="DEF0FE"/>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rgbClr val="01579B"/>
                </a:solidFill>
                <a:latin typeface="Georgia" panose="02040502050405020303" pitchFamily="18" charset="0"/>
              </a:rPr>
              <a:t>В обосновании НМЦК должны быть </a:t>
            </a:r>
            <a:r>
              <a:rPr lang="ru-RU" sz="1200" dirty="0" smtClean="0">
                <a:solidFill>
                  <a:srgbClr val="01579B"/>
                </a:solidFill>
                <a:latin typeface="Georgia" panose="02040502050405020303" pitchFamily="18" charset="0"/>
              </a:rPr>
              <a:t>использованы коммерческие предложения от лиц, соответствующих требованиям</a:t>
            </a:r>
            <a:br>
              <a:rPr lang="ru-RU" sz="1200" dirty="0" smtClean="0">
                <a:solidFill>
                  <a:srgbClr val="01579B"/>
                </a:solidFill>
                <a:latin typeface="Georgia" panose="02040502050405020303" pitchFamily="18" charset="0"/>
              </a:rPr>
            </a:br>
            <a:r>
              <a:rPr lang="ru-RU" sz="1200" dirty="0" smtClean="0">
                <a:solidFill>
                  <a:srgbClr val="01579B"/>
                </a:solidFill>
                <a:latin typeface="Georgia" panose="02040502050405020303" pitchFamily="18" charset="0"/>
              </a:rPr>
              <a:t> п. 1 ч. 1 ст. 31 Закона № 44-ФЗ (</a:t>
            </a:r>
            <a:r>
              <a:rPr lang="ru-RU" sz="1200" dirty="0" smtClean="0">
                <a:solidFill>
                  <a:srgbClr val="01579B"/>
                </a:solidFill>
                <a:latin typeface="Georgia" panose="02040502050405020303" pitchFamily="18" charset="0"/>
              </a:rPr>
              <a:t>Если к поставщикам (подрядчикам, исполнителям) в соответствии с требованиями законодательства предусмотрены такие требования)</a:t>
            </a:r>
            <a:endParaRPr lang="ru-RU" sz="1200" dirty="0">
              <a:solidFill>
                <a:srgbClr val="01579B"/>
              </a:solidFill>
              <a:latin typeface="Georgia" panose="02040502050405020303" pitchFamily="18" charset="0"/>
            </a:endParaRPr>
          </a:p>
        </p:txBody>
      </p:sp>
    </p:spTree>
    <p:extLst>
      <p:ext uri="{BB962C8B-B14F-4D97-AF65-F5344CB8AC3E}">
        <p14:creationId xmlns:p14="http://schemas.microsoft.com/office/powerpoint/2010/main" val="23079820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124645" y="130629"/>
            <a:ext cx="11936725" cy="6604000"/>
          </a:xfrm>
          <a:prstGeom prst="roundRect">
            <a:avLst/>
          </a:prstGeom>
          <a:noFill/>
          <a:ln w="28575">
            <a:solidFill>
              <a:srgbClr val="4DAFF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dirty="0">
              <a:solidFill>
                <a:srgbClr val="01579B"/>
              </a:solidFill>
              <a:latin typeface="Georgia" panose="02040502050405020303" pitchFamily="18" charset="0"/>
            </a:endParaRPr>
          </a:p>
        </p:txBody>
      </p:sp>
      <p:sp>
        <p:nvSpPr>
          <p:cNvPr id="4" name="Rectangle 3"/>
          <p:cNvSpPr>
            <a:spLocks noChangeArrowheads="1"/>
          </p:cNvSpPr>
          <p:nvPr/>
        </p:nvSpPr>
        <p:spPr bwMode="auto">
          <a:xfrm>
            <a:off x="798286" y="1472752"/>
            <a:ext cx="110799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a:ln>
                  <a:noFill/>
                </a:ln>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endParaRPr kumimoji="0" lang="ru-RU" altLang="ru-RU" sz="1800" b="0" i="0" u="none" strike="noStrike" cap="none" normalizeH="0" baseline="0">
              <a:ln>
                <a:noFill/>
              </a:ln>
              <a:solidFill>
                <a:schemeClr val="tx1"/>
              </a:solidFill>
              <a:effectLst/>
              <a:latin typeface="Georgia" panose="02040502050405020303" pitchFamily="18" charset="0"/>
            </a:endParaRPr>
          </a:p>
        </p:txBody>
      </p:sp>
      <p:sp>
        <p:nvSpPr>
          <p:cNvPr id="5" name="Rectangle 5"/>
          <p:cNvSpPr>
            <a:spLocks noChangeArrowheads="1"/>
          </p:cNvSpPr>
          <p:nvPr/>
        </p:nvSpPr>
        <p:spPr bwMode="auto">
          <a:xfrm>
            <a:off x="798286" y="16474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a:endParaRPr lang="ru-RU">
              <a:latin typeface="Georgia" panose="02040502050405020303" pitchFamily="18" charset="0"/>
            </a:endParaRPr>
          </a:p>
        </p:txBody>
      </p:sp>
      <p:sp>
        <p:nvSpPr>
          <p:cNvPr id="10" name="Прямоугольник 9">
            <a:extLst>
              <a:ext uri="{FF2B5EF4-FFF2-40B4-BE49-F238E27FC236}">
                <a16:creationId xmlns:a16="http://schemas.microsoft.com/office/drawing/2014/main" id="{2ABC0F08-14A4-D1CB-4AA9-8DB21F1F9F7A}"/>
              </a:ext>
            </a:extLst>
          </p:cNvPr>
          <p:cNvSpPr/>
          <p:nvPr/>
        </p:nvSpPr>
        <p:spPr>
          <a:xfrm>
            <a:off x="978878" y="542307"/>
            <a:ext cx="10234245" cy="400110"/>
          </a:xfrm>
          <a:prstGeom prst="rect">
            <a:avLst/>
          </a:prstGeom>
        </p:spPr>
        <p:txBody>
          <a:bodyPr wrap="square">
            <a:spAutoFit/>
          </a:bodyPr>
          <a:lstStyle/>
          <a:p>
            <a:pPr algn="ctr"/>
            <a:r>
              <a:rPr lang="ru-RU" sz="2000" b="1" dirty="0" smtClean="0">
                <a:solidFill>
                  <a:srgbClr val="01579B"/>
                </a:solidFill>
                <a:latin typeface="Georgia" panose="02040502050405020303" pitchFamily="18" charset="0"/>
              </a:rPr>
              <a:t>Для обоснования НМЦК заказчики по 44-ФЗ и 223-ФЗ</a:t>
            </a:r>
            <a:endParaRPr lang="ru-RU" b="1" dirty="0">
              <a:solidFill>
                <a:srgbClr val="01579B"/>
              </a:solidFill>
              <a:latin typeface="Georgia" panose="02040502050405020303" pitchFamily="18" charset="0"/>
            </a:endParaRPr>
          </a:p>
        </p:txBody>
      </p:sp>
      <p:pic>
        <p:nvPicPr>
          <p:cNvPr id="2" name="Рисунок 1"/>
          <p:cNvPicPr>
            <a:picLocks noChangeAspect="1"/>
          </p:cNvPicPr>
          <p:nvPr/>
        </p:nvPicPr>
        <p:blipFill>
          <a:blip r:embed="rId3" cstate="print">
            <a:extLst>
              <a:ext uri="{BEBA8EAE-BF5A-486C-A8C5-ECC9F3942E4B}">
                <a14:imgProps xmlns:a14="http://schemas.microsoft.com/office/drawing/2010/main">
                  <a14:imgLayer r:embed="rId4">
                    <a14:imgEffect>
                      <a14:backgroundRemoval t="2317" b="95109" l="3604" r="97941"/>
                    </a14:imgEffect>
                  </a14:imgLayer>
                </a14:imgProps>
              </a:ext>
              <a:ext uri="{28A0092B-C50C-407E-A947-70E740481C1C}">
                <a14:useLocalDpi xmlns:a14="http://schemas.microsoft.com/office/drawing/2010/main" val="0"/>
              </a:ext>
            </a:extLst>
          </a:blip>
          <a:stretch>
            <a:fillRect/>
          </a:stretch>
        </p:blipFill>
        <p:spPr>
          <a:xfrm>
            <a:off x="10694090" y="-122953"/>
            <a:ext cx="1497910" cy="1497910"/>
          </a:xfrm>
          <a:prstGeom prst="rect">
            <a:avLst/>
          </a:prstGeom>
        </p:spPr>
      </p:pic>
      <p:sp>
        <p:nvSpPr>
          <p:cNvPr id="17" name="Скругленный прямоугольник 16"/>
          <p:cNvSpPr/>
          <p:nvPr/>
        </p:nvSpPr>
        <p:spPr>
          <a:xfrm>
            <a:off x="1352284" y="3190602"/>
            <a:ext cx="8853854" cy="53743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1200" dirty="0" smtClean="0">
                <a:solidFill>
                  <a:srgbClr val="203864"/>
                </a:solidFill>
                <a:latin typeface="Georgia" panose="02040502050405020303" pitchFamily="18" charset="0"/>
              </a:rPr>
              <a:t>Определяют метод расчета НМЦК</a:t>
            </a:r>
            <a:endParaRPr lang="ru-RU" sz="1200" dirty="0">
              <a:solidFill>
                <a:srgbClr val="203864"/>
              </a:solidFill>
              <a:latin typeface="Georgia" panose="02040502050405020303" pitchFamily="18" charset="0"/>
            </a:endParaRPr>
          </a:p>
        </p:txBody>
      </p:sp>
      <p:sp>
        <p:nvSpPr>
          <p:cNvPr id="19" name="Скругленный прямоугольник 18"/>
          <p:cNvSpPr/>
          <p:nvPr/>
        </p:nvSpPr>
        <p:spPr>
          <a:xfrm>
            <a:off x="1386401" y="4633447"/>
            <a:ext cx="8853854" cy="54929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1200" dirty="0" smtClean="0">
                <a:solidFill>
                  <a:srgbClr val="01579B"/>
                </a:solidFill>
                <a:latin typeface="Georgia" panose="02040502050405020303" pitchFamily="18" charset="0"/>
              </a:rPr>
              <a:t>Обеспечивают</a:t>
            </a:r>
            <a:r>
              <a:rPr lang="ru-RU" sz="1200" dirty="0" smtClean="0">
                <a:solidFill>
                  <a:srgbClr val="FF0000"/>
                </a:solidFill>
                <a:latin typeface="Georgia" panose="02040502050405020303" pitchFamily="18" charset="0"/>
              </a:rPr>
              <a:t> </a:t>
            </a:r>
            <a:r>
              <a:rPr lang="ru-RU" sz="1200" dirty="0" smtClean="0">
                <a:solidFill>
                  <a:srgbClr val="203864"/>
                </a:solidFill>
                <a:latin typeface="Georgia" panose="02040502050405020303" pitchFamily="18" charset="0"/>
              </a:rPr>
              <a:t>соответствие НМЦК нормативно-правовым актам о нормировании закупок</a:t>
            </a:r>
            <a:endParaRPr lang="ru-RU" sz="1200" dirty="0">
              <a:solidFill>
                <a:srgbClr val="203864"/>
              </a:solidFill>
              <a:latin typeface="Georgia" panose="02040502050405020303" pitchFamily="18" charset="0"/>
            </a:endParaRPr>
          </a:p>
        </p:txBody>
      </p:sp>
      <p:sp>
        <p:nvSpPr>
          <p:cNvPr id="20" name="Скругленный прямоугольник 19"/>
          <p:cNvSpPr/>
          <p:nvPr/>
        </p:nvSpPr>
        <p:spPr>
          <a:xfrm>
            <a:off x="353305" y="1119653"/>
            <a:ext cx="10936018" cy="552201"/>
          </a:xfrm>
          <a:prstGeom prst="roundRect">
            <a:avLst/>
          </a:prstGeom>
          <a:solidFill>
            <a:srgbClr val="DEF0FE"/>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rgbClr val="203864"/>
                </a:solidFill>
                <a:latin typeface="Georgia" panose="02040502050405020303" pitchFamily="18" charset="0"/>
              </a:rPr>
              <a:t>Определяют потребность в конкретных товарах, работах, услугах и устанавливают необходимые требования к ним</a:t>
            </a:r>
            <a:endParaRPr lang="ru-RU" sz="1200" dirty="0">
              <a:solidFill>
                <a:srgbClr val="203864"/>
              </a:solidFill>
              <a:latin typeface="Georgia" panose="02040502050405020303" pitchFamily="18" charset="0"/>
            </a:endParaRPr>
          </a:p>
        </p:txBody>
      </p:sp>
      <p:sp>
        <p:nvSpPr>
          <p:cNvPr id="21" name="Скругленный прямоугольник 20"/>
          <p:cNvSpPr/>
          <p:nvPr/>
        </p:nvSpPr>
        <p:spPr>
          <a:xfrm>
            <a:off x="1394387" y="1785742"/>
            <a:ext cx="8853854" cy="5537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ru-RU" sz="1200" dirty="0" smtClean="0">
                <a:solidFill>
                  <a:srgbClr val="203864"/>
                </a:solidFill>
                <a:latin typeface="Georgia" panose="02040502050405020303" pitchFamily="18" charset="0"/>
              </a:rPr>
              <a:t>Составляют описание объекта закупки в соответствии с КТРУ и со ст. 33 Закона № 44-ФЗ и ч. 6.1 ст. 3 Закона № 223-ФЗ </a:t>
            </a:r>
          </a:p>
        </p:txBody>
      </p:sp>
      <p:sp>
        <p:nvSpPr>
          <p:cNvPr id="24" name="Скругленный прямоугольник 23"/>
          <p:cNvSpPr/>
          <p:nvPr/>
        </p:nvSpPr>
        <p:spPr>
          <a:xfrm>
            <a:off x="353305" y="5344135"/>
            <a:ext cx="10936018" cy="727954"/>
          </a:xfrm>
          <a:prstGeom prst="roundRect">
            <a:avLst/>
          </a:prstGeom>
          <a:solidFill>
            <a:srgbClr val="DEF0FE"/>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rgbClr val="01579B"/>
                </a:solidFill>
                <a:latin typeface="Georgia" panose="02040502050405020303" pitchFamily="18" charset="0"/>
              </a:rPr>
              <a:t>Проверяют наличие принятых нормативно-правовых актов в отношении планируемых к закупке товаров, работ, услуг:</a:t>
            </a:r>
          </a:p>
          <a:p>
            <a:pPr algn="ctr"/>
            <a:r>
              <a:rPr lang="ru-RU" sz="1200" dirty="0" smtClean="0">
                <a:solidFill>
                  <a:srgbClr val="01579B"/>
                </a:solidFill>
                <a:latin typeface="Georgia" panose="02040502050405020303" pitchFamily="18" charset="0"/>
              </a:rPr>
              <a:t>- специальный порядок определения НМЦК, цену контракта с единственным поставщиком;</a:t>
            </a:r>
          </a:p>
          <a:p>
            <a:pPr algn="ctr"/>
            <a:r>
              <a:rPr lang="ru-RU" sz="1200" dirty="0" smtClean="0">
                <a:solidFill>
                  <a:srgbClr val="01579B"/>
                </a:solidFill>
                <a:latin typeface="Georgia" panose="02040502050405020303" pitchFamily="18" charset="0"/>
              </a:rPr>
              <a:t>- исчерпывающий перечень источников информации, который может быть использован для целей определения НМЦК (принят в отношении технических средств реабилитации инвалидов).</a:t>
            </a:r>
            <a:endParaRPr lang="ru-RU" sz="1200" dirty="0">
              <a:solidFill>
                <a:srgbClr val="01579B"/>
              </a:solidFill>
              <a:latin typeface="Georgia" panose="02040502050405020303" pitchFamily="18" charset="0"/>
            </a:endParaRPr>
          </a:p>
        </p:txBody>
      </p:sp>
      <p:sp>
        <p:nvSpPr>
          <p:cNvPr id="30" name="Скругленный прямоугольник 29"/>
          <p:cNvSpPr/>
          <p:nvPr/>
        </p:nvSpPr>
        <p:spPr>
          <a:xfrm>
            <a:off x="353305" y="3922760"/>
            <a:ext cx="10936018" cy="549293"/>
          </a:xfrm>
          <a:prstGeom prst="roundRect">
            <a:avLst/>
          </a:prstGeom>
          <a:solidFill>
            <a:srgbClr val="DEF0FE"/>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rgbClr val="203864"/>
                </a:solidFill>
                <a:latin typeface="Georgia" panose="02040502050405020303" pitchFamily="18" charset="0"/>
              </a:rPr>
              <a:t>При совершении крупной сделки для учреждения заказчики должны получить разрешение на осуществление такой сделки у учредителей</a:t>
            </a:r>
            <a:endParaRPr lang="ru-RU" sz="1200" dirty="0">
              <a:solidFill>
                <a:srgbClr val="203864"/>
              </a:solidFill>
              <a:latin typeface="Georgia" panose="02040502050405020303" pitchFamily="18" charset="0"/>
            </a:endParaRPr>
          </a:p>
        </p:txBody>
      </p:sp>
      <p:sp>
        <p:nvSpPr>
          <p:cNvPr id="32" name="Скругленный прямоугольник 31"/>
          <p:cNvSpPr/>
          <p:nvPr/>
        </p:nvSpPr>
        <p:spPr>
          <a:xfrm>
            <a:off x="353305" y="2524416"/>
            <a:ext cx="10936018" cy="547242"/>
          </a:xfrm>
          <a:prstGeom prst="roundRect">
            <a:avLst/>
          </a:prstGeom>
          <a:solidFill>
            <a:srgbClr val="DEF0FE"/>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rgbClr val="203864"/>
                </a:solidFill>
                <a:latin typeface="Georgia" panose="02040502050405020303" pitchFamily="18" charset="0"/>
              </a:rPr>
              <a:t>Проверяют попадает ли товар, работы, услуги под действия национального режима</a:t>
            </a:r>
            <a:endParaRPr lang="ru-RU" sz="1200" dirty="0">
              <a:solidFill>
                <a:srgbClr val="203864"/>
              </a:solidFill>
              <a:latin typeface="Georgia" panose="02040502050405020303" pitchFamily="18" charset="0"/>
            </a:endParaRPr>
          </a:p>
        </p:txBody>
      </p:sp>
    </p:spTree>
    <p:extLst>
      <p:ext uri="{BB962C8B-B14F-4D97-AF65-F5344CB8AC3E}">
        <p14:creationId xmlns:p14="http://schemas.microsoft.com/office/powerpoint/2010/main" val="913236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BEBA8EAE-BF5A-486C-A8C5-ECC9F3942E4B}">
                <a14:imgProps xmlns:a14="http://schemas.microsoft.com/office/drawing/2010/main">
                  <a14:imgLayer r:embed="rId4">
                    <a14:imgEffect>
                      <a14:backgroundRemoval t="2317" b="95109" l="3604" r="97941"/>
                    </a14:imgEffect>
                  </a14:imgLayer>
                </a14:imgProps>
              </a:ext>
              <a:ext uri="{28A0092B-C50C-407E-A947-70E740481C1C}">
                <a14:useLocalDpi xmlns:a14="http://schemas.microsoft.com/office/drawing/2010/main" val="0"/>
              </a:ext>
            </a:extLst>
          </a:blip>
          <a:stretch>
            <a:fillRect/>
          </a:stretch>
        </p:blipFill>
        <p:spPr>
          <a:xfrm>
            <a:off x="10694090" y="-122953"/>
            <a:ext cx="1497910" cy="1497910"/>
          </a:xfrm>
          <a:prstGeom prst="rect">
            <a:avLst/>
          </a:prstGeom>
        </p:spPr>
      </p:pic>
      <p:sp>
        <p:nvSpPr>
          <p:cNvPr id="9" name="Скругленный прямоугольник 8"/>
          <p:cNvSpPr/>
          <p:nvPr/>
        </p:nvSpPr>
        <p:spPr>
          <a:xfrm>
            <a:off x="124645" y="130629"/>
            <a:ext cx="11936725" cy="6604000"/>
          </a:xfrm>
          <a:prstGeom prst="roundRect">
            <a:avLst/>
          </a:prstGeom>
          <a:noFill/>
          <a:ln w="28575">
            <a:solidFill>
              <a:srgbClr val="4DAFF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2000" dirty="0">
              <a:solidFill>
                <a:srgbClr val="01579B"/>
              </a:solidFill>
              <a:latin typeface="Georgia" panose="02040502050405020303" pitchFamily="18" charset="0"/>
            </a:endParaRPr>
          </a:p>
        </p:txBody>
      </p:sp>
      <p:sp>
        <p:nvSpPr>
          <p:cNvPr id="5" name="Rectangle 5"/>
          <p:cNvSpPr>
            <a:spLocks noChangeArrowheads="1"/>
          </p:cNvSpPr>
          <p:nvPr/>
        </p:nvSpPr>
        <p:spPr bwMode="auto">
          <a:xfrm>
            <a:off x="798286" y="16474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latin typeface="Georgia" panose="02040502050405020303" pitchFamily="18" charset="0"/>
            </a:endParaRPr>
          </a:p>
        </p:txBody>
      </p:sp>
      <p:sp>
        <p:nvSpPr>
          <p:cNvPr id="4" name="Прямоугольник 3"/>
          <p:cNvSpPr/>
          <p:nvPr/>
        </p:nvSpPr>
        <p:spPr>
          <a:xfrm>
            <a:off x="1948282" y="360237"/>
            <a:ext cx="8289450" cy="646331"/>
          </a:xfrm>
          <a:prstGeom prst="rect">
            <a:avLst/>
          </a:prstGeom>
        </p:spPr>
        <p:txBody>
          <a:bodyPr wrap="none">
            <a:spAutoFit/>
          </a:bodyPr>
          <a:lstStyle/>
          <a:p>
            <a:pPr algn="ctr"/>
            <a:r>
              <a:rPr lang="ru-RU" b="1" kern="0" dirty="0" smtClean="0">
                <a:solidFill>
                  <a:srgbClr val="01579B"/>
                </a:solidFill>
                <a:latin typeface="Georgia" panose="02040502050405020303" pitchFamily="18" charset="0"/>
                <a:ea typeface="Times New Roman" panose="02020603050405020304" pitchFamily="18" charset="0"/>
              </a:rPr>
              <a:t>Использование коммерческих предложений при расчете НМЦК </a:t>
            </a:r>
            <a:br>
              <a:rPr lang="ru-RU" b="1" kern="0" dirty="0" smtClean="0">
                <a:solidFill>
                  <a:srgbClr val="01579B"/>
                </a:solidFill>
                <a:latin typeface="Georgia" panose="02040502050405020303" pitchFamily="18" charset="0"/>
                <a:ea typeface="Times New Roman" panose="02020603050405020304" pitchFamily="18" charset="0"/>
              </a:rPr>
            </a:br>
            <a:r>
              <a:rPr lang="ru-RU" b="1" kern="0" dirty="0" smtClean="0">
                <a:solidFill>
                  <a:srgbClr val="01579B"/>
                </a:solidFill>
                <a:latin typeface="Georgia" panose="02040502050405020303" pitchFamily="18" charset="0"/>
                <a:ea typeface="Times New Roman" panose="02020603050405020304" pitchFamily="18" charset="0"/>
              </a:rPr>
              <a:t>от аффилированных лиц недопустимо</a:t>
            </a:r>
            <a:endParaRPr lang="ru-RU" dirty="0">
              <a:solidFill>
                <a:srgbClr val="01579B"/>
              </a:solidFill>
              <a:latin typeface="Georgia" panose="02040502050405020303" pitchFamily="18" charset="0"/>
            </a:endParaRPr>
          </a:p>
        </p:txBody>
      </p:sp>
      <p:sp>
        <p:nvSpPr>
          <p:cNvPr id="13" name="Скругленный прямоугольник 12"/>
          <p:cNvSpPr/>
          <p:nvPr/>
        </p:nvSpPr>
        <p:spPr>
          <a:xfrm>
            <a:off x="518160" y="1236175"/>
            <a:ext cx="11155680" cy="764807"/>
          </a:xfrm>
          <a:prstGeom prst="roundRect">
            <a:avLst/>
          </a:prstGeom>
          <a:solidFill>
            <a:schemeClr val="accent1">
              <a:lumMod val="20000"/>
              <a:lumOff val="80000"/>
            </a:schemeClr>
          </a:solid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dirty="0" smtClean="0">
                <a:solidFill>
                  <a:srgbClr val="01579B"/>
                </a:solidFill>
                <a:latin typeface="Georgia" panose="02040502050405020303" pitchFamily="18" charset="0"/>
              </a:rPr>
              <a:t>Заказчиком приняты к обоснованию НМЦК коммерческие предложения от аффилированных лиц без проведения дополнительного анализа рынка.</a:t>
            </a:r>
            <a:endParaRPr lang="ru-RU" sz="1600" dirty="0">
              <a:solidFill>
                <a:srgbClr val="01579B"/>
              </a:solidFill>
              <a:latin typeface="Georgia" panose="02040502050405020303" pitchFamily="18" charset="0"/>
            </a:endParaRPr>
          </a:p>
        </p:txBody>
      </p:sp>
      <p:sp>
        <p:nvSpPr>
          <p:cNvPr id="14" name="Скругленный прямоугольник 13"/>
          <p:cNvSpPr/>
          <p:nvPr/>
        </p:nvSpPr>
        <p:spPr>
          <a:xfrm>
            <a:off x="518160" y="2133938"/>
            <a:ext cx="11155680" cy="383358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indent="450000" algn="just"/>
            <a:r>
              <a:rPr lang="ru-RU" b="1" dirty="0" smtClean="0">
                <a:solidFill>
                  <a:srgbClr val="203864"/>
                </a:solidFill>
                <a:latin typeface="Georgia" panose="02040502050405020303" pitchFamily="18" charset="0"/>
              </a:rPr>
              <a:t>Правовая оценка суда:</a:t>
            </a:r>
          </a:p>
          <a:p>
            <a:pPr indent="450000" algn="just"/>
            <a:r>
              <a:rPr lang="ru-RU" sz="1400" i="1" dirty="0" smtClean="0">
                <a:solidFill>
                  <a:srgbClr val="203864"/>
                </a:solidFill>
                <a:latin typeface="Georgia" panose="02040502050405020303" pitchFamily="18" charset="0"/>
              </a:rPr>
              <a:t>«В нарушение части 5 статьи 22 Закона № 44-ФЗ по объектам закупки … в расчет обоснования начальной (максимальной) цены контракта принято коммерческое предложение от ООО «Промышленные Инженерные Системы», </a:t>
            </a:r>
            <a:r>
              <a:rPr lang="ru-RU" sz="1400" i="1" u="sng" dirty="0" smtClean="0">
                <a:solidFill>
                  <a:srgbClr val="203864"/>
                </a:solidFill>
                <a:latin typeface="Georgia" panose="02040502050405020303" pitchFamily="18" charset="0"/>
              </a:rPr>
              <a:t>поставщика, не осуществляющего поставки идентичных товаров, планируемых к закупке, в связи с прекращением деятельности 23.07.2021</a:t>
            </a:r>
            <a:r>
              <a:rPr lang="ru-RU" sz="1400" i="1" dirty="0" smtClean="0">
                <a:solidFill>
                  <a:srgbClr val="203864"/>
                </a:solidFill>
                <a:latin typeface="Georgia" panose="02040502050405020303" pitchFamily="18" charset="0"/>
              </a:rPr>
              <a:t>, что свидетельствует о несоблюдении порядка обоснования начальной (максимальной) цены контракта. </a:t>
            </a:r>
            <a:r>
              <a:rPr lang="ru-RU" sz="1400" i="1" u="sng" dirty="0" smtClean="0">
                <a:solidFill>
                  <a:srgbClr val="203864"/>
                </a:solidFill>
                <a:latin typeface="Georgia" panose="02040502050405020303" pitchFamily="18" charset="0"/>
              </a:rPr>
              <a:t>Учреждением к расчету приняты коммерческие предложения от аффилированного круга лиц без проведения дополнительного анализа рынка.</a:t>
            </a:r>
          </a:p>
          <a:p>
            <a:pPr indent="450000" algn="just"/>
            <a:r>
              <a:rPr lang="ru-RU" sz="1400" i="1" dirty="0" smtClean="0">
                <a:solidFill>
                  <a:srgbClr val="203864"/>
                </a:solidFill>
                <a:latin typeface="Georgia" panose="02040502050405020303" pitchFamily="18" charset="0"/>
              </a:rPr>
              <a:t>Учреждением формально выполнены требования о направлении запроса на предоставление ценовой информации потенциальным поставщикам, однако полный комплекс мер для объективного формирования НМЦК в целях выявления лиц, исполнение контракта которыми в наибольшей степени будет отвечать целям эффективного использования источников финансирования, не осуществлен.</a:t>
            </a:r>
          </a:p>
          <a:p>
            <a:pPr indent="450000" algn="just"/>
            <a:r>
              <a:rPr lang="ru-RU" sz="1400" i="1" dirty="0" smtClean="0">
                <a:solidFill>
                  <a:srgbClr val="203864"/>
                </a:solidFill>
                <a:latin typeface="Georgia" panose="02040502050405020303" pitchFamily="18" charset="0"/>
              </a:rPr>
              <a:t>На </a:t>
            </a:r>
            <a:r>
              <a:rPr lang="ru-RU" sz="1400" i="1" dirty="0">
                <a:solidFill>
                  <a:srgbClr val="203864"/>
                </a:solidFill>
                <a:latin typeface="Georgia" panose="02040502050405020303" pitchFamily="18" charset="0"/>
              </a:rPr>
              <a:t>основании вышеизложенного, в нарушение пункта 1 статьи 72 БК РФ, статьи 6, частей 5, 18 статьи 22 Федерального закона № 44-ФЗ </a:t>
            </a:r>
            <a:r>
              <a:rPr lang="ru-RU" sz="1400" i="1" u="sng" dirty="0">
                <a:solidFill>
                  <a:srgbClr val="203864"/>
                </a:solidFill>
                <a:latin typeface="Georgia" panose="02040502050405020303" pitchFamily="18" charset="0"/>
              </a:rPr>
              <a:t>должностным лицом учреждения не применен полный комплекс мер при расчете НМЦК </a:t>
            </a:r>
            <a:r>
              <a:rPr lang="ru-RU" sz="1400" i="1" dirty="0">
                <a:solidFill>
                  <a:srgbClr val="203864"/>
                </a:solidFill>
                <a:latin typeface="Georgia" panose="02040502050405020303" pitchFamily="18" charset="0"/>
              </a:rPr>
              <a:t>на сумму 1 085 000,00 руб. по объекту закупки «Приобретение легкового автомобиля», </a:t>
            </a:r>
            <a:r>
              <a:rPr lang="ru-RU" sz="1400" i="1" u="sng" dirty="0">
                <a:solidFill>
                  <a:srgbClr val="203864"/>
                </a:solidFill>
                <a:latin typeface="Georgia" panose="02040502050405020303" pitchFamily="18" charset="0"/>
              </a:rPr>
              <a:t>что не способствует предупреждению намеренного завышения цен на товар, а также объективному формированию </a:t>
            </a:r>
            <a:r>
              <a:rPr lang="ru-RU" sz="1400" i="1" u="sng" dirty="0" smtClean="0">
                <a:solidFill>
                  <a:srgbClr val="203864"/>
                </a:solidFill>
                <a:latin typeface="Georgia" panose="02040502050405020303" pitchFamily="18" charset="0"/>
              </a:rPr>
              <a:t>НМЦК</a:t>
            </a:r>
            <a:r>
              <a:rPr lang="ru-RU" sz="1400" i="1" dirty="0" smtClean="0">
                <a:solidFill>
                  <a:srgbClr val="203864"/>
                </a:solidFill>
                <a:latin typeface="Georgia" panose="02040502050405020303" pitchFamily="18" charset="0"/>
              </a:rPr>
              <a:t>»</a:t>
            </a:r>
            <a:endParaRPr lang="ru-RU" sz="1400" i="1" dirty="0">
              <a:solidFill>
                <a:srgbClr val="203864"/>
              </a:solidFill>
              <a:latin typeface="Georgia" panose="02040502050405020303" pitchFamily="18" charset="0"/>
            </a:endParaRPr>
          </a:p>
        </p:txBody>
      </p:sp>
      <p:sp>
        <p:nvSpPr>
          <p:cNvPr id="15" name="Скругленный прямоугольник 14"/>
          <p:cNvSpPr/>
          <p:nvPr/>
        </p:nvSpPr>
        <p:spPr>
          <a:xfrm>
            <a:off x="1767833" y="6169417"/>
            <a:ext cx="8656334" cy="565212"/>
          </a:xfrm>
          <a:prstGeom prst="roundRect">
            <a:avLst/>
          </a:prstGeom>
          <a:solidFill>
            <a:schemeClr val="accent1">
              <a:lumMod val="20000"/>
              <a:lumOff val="80000"/>
            </a:schemeClr>
          </a:solid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01579B"/>
                </a:solidFill>
                <a:latin typeface="Georgia" panose="02040502050405020303" pitchFamily="18" charset="0"/>
              </a:rPr>
              <a:t>Постановление Пятнадцатого ААС от 19.06.2023 по делу № А32-52340/2022</a:t>
            </a:r>
            <a:endParaRPr lang="ru-RU" dirty="0">
              <a:solidFill>
                <a:srgbClr val="01579B"/>
              </a:solidFill>
              <a:latin typeface="Georgia" panose="02040502050405020303" pitchFamily="18" charset="0"/>
            </a:endParaRPr>
          </a:p>
        </p:txBody>
      </p:sp>
    </p:spTree>
    <p:extLst>
      <p:ext uri="{BB962C8B-B14F-4D97-AF65-F5344CB8AC3E}">
        <p14:creationId xmlns:p14="http://schemas.microsoft.com/office/powerpoint/2010/main" val="19456780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BEBA8EAE-BF5A-486C-A8C5-ECC9F3942E4B}">
                <a14:imgProps xmlns:a14="http://schemas.microsoft.com/office/drawing/2010/main">
                  <a14:imgLayer r:embed="rId4">
                    <a14:imgEffect>
                      <a14:backgroundRemoval t="2317" b="95109" l="3604" r="97941"/>
                    </a14:imgEffect>
                  </a14:imgLayer>
                </a14:imgProps>
              </a:ext>
              <a:ext uri="{28A0092B-C50C-407E-A947-70E740481C1C}">
                <a14:useLocalDpi xmlns:a14="http://schemas.microsoft.com/office/drawing/2010/main" val="0"/>
              </a:ext>
            </a:extLst>
          </a:blip>
          <a:stretch>
            <a:fillRect/>
          </a:stretch>
        </p:blipFill>
        <p:spPr>
          <a:xfrm>
            <a:off x="10694090" y="-122953"/>
            <a:ext cx="1497910" cy="1497910"/>
          </a:xfrm>
          <a:prstGeom prst="rect">
            <a:avLst/>
          </a:prstGeom>
        </p:spPr>
      </p:pic>
      <p:sp>
        <p:nvSpPr>
          <p:cNvPr id="9" name="Скругленный прямоугольник 8"/>
          <p:cNvSpPr/>
          <p:nvPr/>
        </p:nvSpPr>
        <p:spPr>
          <a:xfrm>
            <a:off x="124645" y="130629"/>
            <a:ext cx="11936725" cy="6604000"/>
          </a:xfrm>
          <a:prstGeom prst="roundRect">
            <a:avLst/>
          </a:prstGeom>
          <a:noFill/>
          <a:ln w="28575">
            <a:solidFill>
              <a:srgbClr val="4DAFF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2000" dirty="0">
              <a:solidFill>
                <a:srgbClr val="01579B"/>
              </a:solidFill>
              <a:latin typeface="Georgia" panose="02040502050405020303" pitchFamily="18" charset="0"/>
            </a:endParaRPr>
          </a:p>
        </p:txBody>
      </p:sp>
      <p:sp>
        <p:nvSpPr>
          <p:cNvPr id="5" name="Rectangle 5"/>
          <p:cNvSpPr>
            <a:spLocks noChangeArrowheads="1"/>
          </p:cNvSpPr>
          <p:nvPr/>
        </p:nvSpPr>
        <p:spPr bwMode="auto">
          <a:xfrm>
            <a:off x="798286" y="16474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latin typeface="Georgia" panose="02040502050405020303" pitchFamily="18" charset="0"/>
            </a:endParaRPr>
          </a:p>
        </p:txBody>
      </p:sp>
      <p:sp>
        <p:nvSpPr>
          <p:cNvPr id="4" name="Прямоугольник 3"/>
          <p:cNvSpPr/>
          <p:nvPr/>
        </p:nvSpPr>
        <p:spPr>
          <a:xfrm>
            <a:off x="890651" y="169417"/>
            <a:ext cx="10027903" cy="923330"/>
          </a:xfrm>
          <a:prstGeom prst="rect">
            <a:avLst/>
          </a:prstGeom>
        </p:spPr>
        <p:txBody>
          <a:bodyPr wrap="square">
            <a:spAutoFit/>
          </a:bodyPr>
          <a:lstStyle/>
          <a:p>
            <a:pPr algn="ctr"/>
            <a:r>
              <a:rPr lang="ru-RU" b="1" kern="0" dirty="0" smtClean="0">
                <a:solidFill>
                  <a:srgbClr val="01579B"/>
                </a:solidFill>
                <a:latin typeface="Georgia" panose="02040502050405020303" pitchFamily="18" charset="0"/>
                <a:ea typeface="Times New Roman" panose="02020603050405020304" pitchFamily="18" charset="0"/>
              </a:rPr>
              <a:t>Формирование НМЦК на основании цен товаров, работ, услуг от поставщиков (подрядчиков, исполнителей), являющихся неоднородными </a:t>
            </a:r>
            <a:br>
              <a:rPr lang="ru-RU" b="1" kern="0" dirty="0" smtClean="0">
                <a:solidFill>
                  <a:srgbClr val="01579B"/>
                </a:solidFill>
                <a:latin typeface="Georgia" panose="02040502050405020303" pitchFamily="18" charset="0"/>
                <a:ea typeface="Times New Roman" panose="02020603050405020304" pitchFamily="18" charset="0"/>
              </a:rPr>
            </a:br>
            <a:r>
              <a:rPr lang="ru-RU" b="1" kern="0" dirty="0" smtClean="0">
                <a:solidFill>
                  <a:srgbClr val="01579B"/>
                </a:solidFill>
                <a:latin typeface="Georgia" panose="02040502050405020303" pitchFamily="18" charset="0"/>
                <a:ea typeface="Times New Roman" panose="02020603050405020304" pitchFamily="18" charset="0"/>
              </a:rPr>
              <a:t>с предметом закупки – является нарушением</a:t>
            </a:r>
            <a:endParaRPr lang="ru-RU" dirty="0">
              <a:solidFill>
                <a:srgbClr val="01579B"/>
              </a:solidFill>
              <a:latin typeface="Georgia" panose="02040502050405020303" pitchFamily="18" charset="0"/>
            </a:endParaRPr>
          </a:p>
        </p:txBody>
      </p:sp>
      <p:sp>
        <p:nvSpPr>
          <p:cNvPr id="13" name="Скругленный прямоугольник 12"/>
          <p:cNvSpPr/>
          <p:nvPr/>
        </p:nvSpPr>
        <p:spPr>
          <a:xfrm>
            <a:off x="367946" y="1131534"/>
            <a:ext cx="11456108" cy="602529"/>
          </a:xfrm>
          <a:prstGeom prst="roundRect">
            <a:avLst/>
          </a:prstGeom>
          <a:solidFill>
            <a:schemeClr val="accent1">
              <a:lumMod val="20000"/>
              <a:lumOff val="80000"/>
            </a:schemeClr>
          </a:solid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000" algn="just"/>
            <a:r>
              <a:rPr lang="ru-RU" sz="1600" dirty="0" smtClean="0">
                <a:solidFill>
                  <a:srgbClr val="01579B"/>
                </a:solidFill>
                <a:latin typeface="Georgia" panose="02040502050405020303" pitchFamily="18" charset="0"/>
              </a:rPr>
              <a:t>В рассматриваемом случае характеристики, указанные в описании объекта закупки отличались от характеристик, указанных в коммерческих предложениях от поставщиков.</a:t>
            </a:r>
            <a:endParaRPr lang="ru-RU" sz="1600" dirty="0">
              <a:solidFill>
                <a:srgbClr val="01579B"/>
              </a:solidFill>
              <a:latin typeface="Georgia" panose="02040502050405020303" pitchFamily="18" charset="0"/>
            </a:endParaRPr>
          </a:p>
        </p:txBody>
      </p:sp>
      <p:sp>
        <p:nvSpPr>
          <p:cNvPr id="14" name="Скругленный прямоугольник 13"/>
          <p:cNvSpPr/>
          <p:nvPr/>
        </p:nvSpPr>
        <p:spPr>
          <a:xfrm>
            <a:off x="367946" y="1855177"/>
            <a:ext cx="11456108" cy="431702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indent="450000" algn="just"/>
            <a:r>
              <a:rPr lang="ru-RU" sz="1600" b="1" dirty="0" smtClean="0">
                <a:solidFill>
                  <a:srgbClr val="203864"/>
                </a:solidFill>
                <a:latin typeface="Georgia" panose="02040502050405020303" pitchFamily="18" charset="0"/>
              </a:rPr>
              <a:t>Правовая оценка суда:</a:t>
            </a:r>
          </a:p>
          <a:p>
            <a:pPr indent="450000" algn="just"/>
            <a:r>
              <a:rPr lang="ru-RU" sz="1300" i="1" dirty="0" smtClean="0">
                <a:solidFill>
                  <a:srgbClr val="203864"/>
                </a:solidFill>
                <a:latin typeface="Georgia" panose="02040502050405020303" pitchFamily="18" charset="0"/>
              </a:rPr>
              <a:t>«Как </a:t>
            </a:r>
            <a:r>
              <a:rPr lang="ru-RU" sz="1300" i="1" dirty="0">
                <a:solidFill>
                  <a:srgbClr val="203864"/>
                </a:solidFill>
                <a:latin typeface="Georgia" panose="02040502050405020303" pitchFamily="18" charset="0"/>
              </a:rPr>
              <a:t>установлено судами, казенное предприятие произвело </a:t>
            </a:r>
            <a:r>
              <a:rPr lang="ru-RU" sz="1300" i="1" dirty="0" smtClean="0">
                <a:solidFill>
                  <a:srgbClr val="203864"/>
                </a:solidFill>
                <a:latin typeface="Georgia" panose="02040502050405020303" pitchFamily="18" charset="0"/>
              </a:rPr>
              <a:t>обоснование начальной </a:t>
            </a:r>
            <a:r>
              <a:rPr lang="ru-RU" sz="1300" i="1" dirty="0">
                <a:solidFill>
                  <a:srgbClr val="203864"/>
                </a:solidFill>
                <a:latin typeface="Georgia" panose="02040502050405020303" pitchFamily="18" charset="0"/>
              </a:rPr>
              <a:t>(максимальной) цены контракта на поставку трактора </a:t>
            </a:r>
            <a:r>
              <a:rPr lang="ru-RU" sz="1300" i="1" dirty="0" smtClean="0">
                <a:solidFill>
                  <a:srgbClr val="203864"/>
                </a:solidFill>
                <a:latin typeface="Georgia" panose="02040502050405020303" pitchFamily="18" charset="0"/>
              </a:rPr>
              <a:t>тягового класса </a:t>
            </a:r>
            <a:r>
              <a:rPr lang="ru-RU" sz="1300" i="1" dirty="0">
                <a:solidFill>
                  <a:srgbClr val="203864"/>
                </a:solidFill>
                <a:latin typeface="Georgia" panose="02040502050405020303" pitchFamily="18" charset="0"/>
              </a:rPr>
              <a:t>не ниже 5кН с фрезерно-роторным оборудованием и </a:t>
            </a:r>
            <a:r>
              <a:rPr lang="ru-RU" sz="1300" i="1" dirty="0" smtClean="0">
                <a:solidFill>
                  <a:srgbClr val="203864"/>
                </a:solidFill>
                <a:latin typeface="Georgia" panose="02040502050405020303" pitchFamily="18" charset="0"/>
              </a:rPr>
              <a:t>поворотным отвалом </a:t>
            </a:r>
            <a:r>
              <a:rPr lang="ru-RU" sz="1300" i="1" dirty="0">
                <a:solidFill>
                  <a:srgbClr val="203864"/>
                </a:solidFill>
                <a:latin typeface="Georgia" panose="02040502050405020303" pitchFamily="18" charset="0"/>
              </a:rPr>
              <a:t>в сборе посредством анализа коммерческих предложений </a:t>
            </a:r>
            <a:r>
              <a:rPr lang="ru-RU" sz="1300" i="1" dirty="0" smtClean="0">
                <a:solidFill>
                  <a:srgbClr val="203864"/>
                </a:solidFill>
                <a:latin typeface="Georgia" panose="02040502050405020303" pitchFamily="18" charset="0"/>
              </a:rPr>
              <a:t>обществ «Прогресс</a:t>
            </a:r>
            <a:r>
              <a:rPr lang="ru-RU" sz="1300" i="1" dirty="0">
                <a:solidFill>
                  <a:srgbClr val="203864"/>
                </a:solidFill>
                <a:latin typeface="Georgia" panose="02040502050405020303" pitchFamily="18" charset="0"/>
              </a:rPr>
              <a:t>», «</a:t>
            </a:r>
            <a:r>
              <a:rPr lang="ru-RU" sz="1300" i="1" dirty="0" err="1">
                <a:solidFill>
                  <a:srgbClr val="203864"/>
                </a:solidFill>
                <a:latin typeface="Georgia" panose="02040502050405020303" pitchFamily="18" charset="0"/>
              </a:rPr>
              <a:t>Интер</a:t>
            </a:r>
            <a:r>
              <a:rPr lang="ru-RU" sz="1300" i="1" dirty="0">
                <a:solidFill>
                  <a:srgbClr val="203864"/>
                </a:solidFill>
                <a:latin typeface="Georgia" panose="02040502050405020303" pitchFamily="18" charset="0"/>
              </a:rPr>
              <a:t> Трак» и «НПО «ИМЗ» по трем </a:t>
            </a:r>
            <a:r>
              <a:rPr lang="ru-RU" sz="1300" i="1" dirty="0" smtClean="0">
                <a:solidFill>
                  <a:srgbClr val="203864"/>
                </a:solidFill>
                <a:latin typeface="Georgia" panose="02040502050405020303" pitchFamily="18" charset="0"/>
              </a:rPr>
              <a:t>источникам.</a:t>
            </a:r>
          </a:p>
          <a:p>
            <a:pPr indent="450000" algn="just"/>
            <a:r>
              <a:rPr lang="ru-RU" sz="1300" i="1" u="sng" dirty="0" smtClean="0">
                <a:solidFill>
                  <a:srgbClr val="203864"/>
                </a:solidFill>
                <a:latin typeface="Georgia" panose="02040502050405020303" pitchFamily="18" charset="0"/>
              </a:rPr>
              <a:t>Суды</a:t>
            </a:r>
            <a:r>
              <a:rPr lang="ru-RU" sz="1300" i="1" dirty="0">
                <a:solidFill>
                  <a:srgbClr val="203864"/>
                </a:solidFill>
                <a:latin typeface="Georgia" panose="02040502050405020303" pitchFamily="18" charset="0"/>
              </a:rPr>
              <a:t>, проанализировав содержание используемых и </a:t>
            </a:r>
            <a:r>
              <a:rPr lang="ru-RU" sz="1300" i="1" dirty="0" smtClean="0">
                <a:solidFill>
                  <a:srgbClr val="203864"/>
                </a:solidFill>
                <a:latin typeface="Georgia" panose="02040502050405020303" pitchFamily="18" charset="0"/>
              </a:rPr>
              <a:t>представленных казенным </a:t>
            </a:r>
            <a:r>
              <a:rPr lang="ru-RU" sz="1300" i="1" dirty="0">
                <a:solidFill>
                  <a:srgbClr val="203864"/>
                </a:solidFill>
                <a:latin typeface="Georgia" panose="02040502050405020303" pitchFamily="18" charset="0"/>
              </a:rPr>
              <a:t>предприятием источников информации, </a:t>
            </a:r>
            <a:r>
              <a:rPr lang="ru-RU" sz="1300" i="1" dirty="0" smtClean="0">
                <a:solidFill>
                  <a:srgbClr val="203864"/>
                </a:solidFill>
                <a:latin typeface="Georgia" panose="02040502050405020303" pitchFamily="18" charset="0"/>
              </a:rPr>
              <a:t>технические характеристики </a:t>
            </a:r>
            <a:r>
              <a:rPr lang="ru-RU" sz="1300" i="1" dirty="0">
                <a:solidFill>
                  <a:srgbClr val="203864"/>
                </a:solidFill>
                <a:latin typeface="Georgia" panose="02040502050405020303" pitchFamily="18" charset="0"/>
              </a:rPr>
              <a:t>закупки, приведенные в описании объекта закупки </a:t>
            </a:r>
            <a:r>
              <a:rPr lang="ru-RU" sz="1300" i="1" dirty="0" smtClean="0">
                <a:solidFill>
                  <a:srgbClr val="203864"/>
                </a:solidFill>
                <a:latin typeface="Georgia" panose="02040502050405020303" pitchFamily="18" charset="0"/>
              </a:rPr>
              <a:t>по электронному </a:t>
            </a:r>
            <a:r>
              <a:rPr lang="ru-RU" sz="1300" i="1" dirty="0">
                <a:solidFill>
                  <a:srgbClr val="203864"/>
                </a:solidFill>
                <a:latin typeface="Georgia" panose="02040502050405020303" pitchFamily="18" charset="0"/>
              </a:rPr>
              <a:t>аукциону, сопоставив требуемые по условиям </a:t>
            </a:r>
            <a:r>
              <a:rPr lang="ru-RU" sz="1300" i="1" dirty="0" smtClean="0">
                <a:solidFill>
                  <a:srgbClr val="203864"/>
                </a:solidFill>
                <a:latin typeface="Georgia" panose="02040502050405020303" pitchFamily="18" charset="0"/>
              </a:rPr>
              <a:t>закупки характеристики </a:t>
            </a:r>
            <a:r>
              <a:rPr lang="ru-RU" sz="1300" i="1" dirty="0">
                <a:solidFill>
                  <a:srgbClr val="203864"/>
                </a:solidFill>
                <a:latin typeface="Georgia" panose="02040502050405020303" pitchFamily="18" charset="0"/>
              </a:rPr>
              <a:t>тракторов с характеристиками, </a:t>
            </a:r>
            <a:r>
              <a:rPr lang="ru-RU" sz="1300" i="1" dirty="0" smtClean="0">
                <a:solidFill>
                  <a:srgbClr val="203864"/>
                </a:solidFill>
                <a:latin typeface="Georgia" panose="02040502050405020303" pitchFamily="18" charset="0"/>
              </a:rPr>
              <a:t>представленными участниками</a:t>
            </a:r>
            <a:r>
              <a:rPr lang="ru-RU" sz="1300" i="1" dirty="0">
                <a:solidFill>
                  <a:srgbClr val="203864"/>
                </a:solidFill>
                <a:latin typeface="Georgia" panose="02040502050405020303" pitchFamily="18" charset="0"/>
              </a:rPr>
              <a:t>, обоснованно </a:t>
            </a:r>
            <a:r>
              <a:rPr lang="ru-RU" sz="1300" i="1" u="sng" dirty="0">
                <a:solidFill>
                  <a:srgbClr val="203864"/>
                </a:solidFill>
                <a:latin typeface="Georgia" panose="02040502050405020303" pitchFamily="18" charset="0"/>
              </a:rPr>
              <a:t>пришли к выводу о том, что </a:t>
            </a:r>
            <a:r>
              <a:rPr lang="ru-RU" sz="1300" i="1" u="sng" dirty="0" smtClean="0">
                <a:solidFill>
                  <a:srgbClr val="203864"/>
                </a:solidFill>
                <a:latin typeface="Georgia" panose="02040502050405020303" pitchFamily="18" charset="0"/>
              </a:rPr>
              <a:t>представленная участниками </a:t>
            </a:r>
            <a:r>
              <a:rPr lang="ru-RU" sz="1300" i="1" u="sng" dirty="0">
                <a:solidFill>
                  <a:srgbClr val="203864"/>
                </a:solidFill>
                <a:latin typeface="Georgia" panose="02040502050405020303" pitchFamily="18" charset="0"/>
              </a:rPr>
              <a:t>информация в отношении тракторов не сопоставима </a:t>
            </a:r>
            <a:r>
              <a:rPr lang="ru-RU" sz="1300" i="1" u="sng" dirty="0" smtClean="0">
                <a:solidFill>
                  <a:srgbClr val="203864"/>
                </a:solidFill>
                <a:latin typeface="Georgia" panose="02040502050405020303" pitchFamily="18" charset="0"/>
              </a:rPr>
              <a:t>с техническим </a:t>
            </a:r>
            <a:r>
              <a:rPr lang="ru-RU" sz="1300" i="1" u="sng" dirty="0">
                <a:solidFill>
                  <a:srgbClr val="203864"/>
                </a:solidFill>
                <a:latin typeface="Georgia" panose="02040502050405020303" pitchFamily="18" charset="0"/>
              </a:rPr>
              <a:t>заданием </a:t>
            </a:r>
            <a:r>
              <a:rPr lang="ru-RU" sz="1300" i="1" u="sng" dirty="0" smtClean="0">
                <a:solidFill>
                  <a:srgbClr val="203864"/>
                </a:solidFill>
                <a:latin typeface="Georgia" panose="02040502050405020303" pitchFamily="18" charset="0"/>
              </a:rPr>
              <a:t>закупки.</a:t>
            </a:r>
          </a:p>
          <a:p>
            <a:pPr indent="450000" algn="just"/>
            <a:r>
              <a:rPr lang="ru-RU" sz="1300" i="1" dirty="0">
                <a:solidFill>
                  <a:srgbClr val="203864"/>
                </a:solidFill>
                <a:latin typeface="Georgia" panose="02040502050405020303" pitchFamily="18" charset="0"/>
              </a:rPr>
              <a:t>Вместе с тем, по описанию тракторов из трех источников следует, что </a:t>
            </a:r>
            <a:r>
              <a:rPr lang="ru-RU" sz="1300" i="1" u="sng" dirty="0">
                <a:solidFill>
                  <a:srgbClr val="203864"/>
                </a:solidFill>
                <a:latin typeface="Georgia" panose="02040502050405020303" pitchFamily="18" charset="0"/>
              </a:rPr>
              <a:t>вывод о начальной (максимальной) цене контракта сделан на основании объектов, не являющихся однородными, исходя из предложений, содержащих характеристики товара, не подходящие к закупке. </a:t>
            </a:r>
            <a:endParaRPr lang="ru-RU" sz="1300" i="1" u="sng" dirty="0" smtClean="0">
              <a:solidFill>
                <a:srgbClr val="203864"/>
              </a:solidFill>
              <a:latin typeface="Georgia" panose="02040502050405020303" pitchFamily="18" charset="0"/>
            </a:endParaRPr>
          </a:p>
          <a:p>
            <a:pPr indent="450000" algn="just"/>
            <a:r>
              <a:rPr lang="ru-RU" sz="1300" i="1" dirty="0">
                <a:solidFill>
                  <a:srgbClr val="203864"/>
                </a:solidFill>
                <a:latin typeface="Georgia" panose="02040502050405020303" pitchFamily="18" charset="0"/>
              </a:rPr>
              <a:t>Согласно пункту 3.6 Методических рекомендаций № 567 однородными признаются товары, которые, не являясь идентичными, имеют сходные характеристики и состоят из схожих компонентов, что позволяет им выполнять одни и те же функции и (или) быть коммерчески взаимозаменяемыми</a:t>
            </a:r>
            <a:r>
              <a:rPr lang="ru-RU" sz="1300" i="1" dirty="0" smtClean="0">
                <a:solidFill>
                  <a:srgbClr val="203864"/>
                </a:solidFill>
                <a:latin typeface="Georgia" panose="02040502050405020303" pitchFamily="18" charset="0"/>
              </a:rPr>
              <a:t>.</a:t>
            </a:r>
          </a:p>
          <a:p>
            <a:pPr indent="450000" algn="just"/>
            <a:r>
              <a:rPr lang="ru-RU" sz="1300" i="1" dirty="0">
                <a:solidFill>
                  <a:srgbClr val="203864"/>
                </a:solidFill>
                <a:latin typeface="Georgia" panose="02040502050405020303" pitchFamily="18" charset="0"/>
              </a:rPr>
              <a:t>Главным условием закупки являлась поставка трактора тягового класса не ниже 5кН с </a:t>
            </a:r>
            <a:r>
              <a:rPr lang="ru-RU" sz="1300" i="1" dirty="0" err="1">
                <a:solidFill>
                  <a:srgbClr val="203864"/>
                </a:solidFill>
                <a:latin typeface="Georgia" panose="02040502050405020303" pitchFamily="18" charset="0"/>
              </a:rPr>
              <a:t>фрезернороторным</a:t>
            </a:r>
            <a:r>
              <a:rPr lang="ru-RU" sz="1300" i="1" dirty="0">
                <a:solidFill>
                  <a:srgbClr val="203864"/>
                </a:solidFill>
                <a:latin typeface="Georgia" panose="02040502050405020303" pitchFamily="18" charset="0"/>
              </a:rPr>
              <a:t> оборудованием и поворотным отвалом в сборе. При этом </a:t>
            </a:r>
            <a:r>
              <a:rPr lang="ru-RU" sz="1300" i="1" u="sng" dirty="0">
                <a:solidFill>
                  <a:srgbClr val="203864"/>
                </a:solidFill>
                <a:latin typeface="Georgia" panose="02040502050405020303" pitchFamily="18" charset="0"/>
              </a:rPr>
              <a:t>характеристики, указанные в предложениях участников, значительно отличаются от характеристик казенного предприятия, содержащихся в техническом задании. </a:t>
            </a:r>
            <a:r>
              <a:rPr lang="ru-RU" sz="1300" i="1" dirty="0">
                <a:solidFill>
                  <a:srgbClr val="203864"/>
                </a:solidFill>
                <a:latin typeface="Georgia" panose="02040502050405020303" pitchFamily="18" charset="0"/>
              </a:rPr>
              <a:t>Указание казенным предприятием конкретных показателей объекта закупки, свидетельствует о том, что именно от указанных показателей необходимо отталкиваться участникам </a:t>
            </a:r>
            <a:r>
              <a:rPr lang="ru-RU" sz="1300" i="1" dirty="0" smtClean="0">
                <a:solidFill>
                  <a:srgbClr val="203864"/>
                </a:solidFill>
                <a:latin typeface="Georgia" panose="02040502050405020303" pitchFamily="18" charset="0"/>
              </a:rPr>
              <a:t>закупки. </a:t>
            </a:r>
            <a:r>
              <a:rPr lang="ru-RU" sz="1300" i="1" u="sng" dirty="0" smtClean="0">
                <a:solidFill>
                  <a:srgbClr val="203864"/>
                </a:solidFill>
                <a:latin typeface="Georgia" panose="02040502050405020303" pitchFamily="18" charset="0"/>
              </a:rPr>
              <a:t>Трактора </a:t>
            </a:r>
            <a:r>
              <a:rPr lang="ru-RU" sz="1300" i="1" u="sng" dirty="0">
                <a:solidFill>
                  <a:srgbClr val="203864"/>
                </a:solidFill>
                <a:latin typeface="Georgia" panose="02040502050405020303" pitchFamily="18" charset="0"/>
              </a:rPr>
              <a:t>с иными характеристиками и комплектацией </a:t>
            </a:r>
            <a:r>
              <a:rPr lang="ru-RU" sz="1300" i="1" dirty="0">
                <a:solidFill>
                  <a:srgbClr val="203864"/>
                </a:solidFill>
                <a:latin typeface="Georgia" panose="02040502050405020303" pitchFamily="18" charset="0"/>
              </a:rPr>
              <a:t>(масса, параметры, двигатель, объем топливного бака и др.) </a:t>
            </a:r>
            <a:r>
              <a:rPr lang="ru-RU" sz="1300" i="1" u="sng" dirty="0">
                <a:solidFill>
                  <a:srgbClr val="203864"/>
                </a:solidFill>
                <a:latin typeface="Georgia" panose="02040502050405020303" pitchFamily="18" charset="0"/>
              </a:rPr>
              <a:t>не соответствуют техническому заданию заказчика</a:t>
            </a:r>
            <a:r>
              <a:rPr lang="ru-RU" sz="1300" i="1" u="sng" dirty="0" smtClean="0">
                <a:solidFill>
                  <a:srgbClr val="203864"/>
                </a:solidFill>
                <a:latin typeface="Georgia" panose="02040502050405020303" pitchFamily="18" charset="0"/>
              </a:rPr>
              <a:t>»</a:t>
            </a:r>
            <a:endParaRPr lang="ru-RU" sz="1300" i="1" u="sng" dirty="0">
              <a:solidFill>
                <a:srgbClr val="203864"/>
              </a:solidFill>
              <a:latin typeface="Georgia" panose="02040502050405020303" pitchFamily="18" charset="0"/>
            </a:endParaRPr>
          </a:p>
        </p:txBody>
      </p:sp>
      <p:sp>
        <p:nvSpPr>
          <p:cNvPr id="10" name="Скругленный прямоугольник 9"/>
          <p:cNvSpPr/>
          <p:nvPr/>
        </p:nvSpPr>
        <p:spPr>
          <a:xfrm>
            <a:off x="1767833" y="6242537"/>
            <a:ext cx="8656334" cy="492091"/>
          </a:xfrm>
          <a:prstGeom prst="roundRect">
            <a:avLst/>
          </a:prstGeom>
          <a:solidFill>
            <a:schemeClr val="accent1">
              <a:lumMod val="20000"/>
              <a:lumOff val="80000"/>
            </a:schemeClr>
          </a:solid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01579B"/>
                </a:solidFill>
                <a:latin typeface="Georgia" panose="02040502050405020303" pitchFamily="18" charset="0"/>
              </a:rPr>
              <a:t>Постановление Арбитражного суда Дальневосточного округа от 15.02.2021 по делу </a:t>
            </a:r>
            <a:r>
              <a:rPr lang="ru-RU" dirty="0">
                <a:solidFill>
                  <a:srgbClr val="01579B"/>
                </a:solidFill>
                <a:latin typeface="Georgia" panose="02040502050405020303" pitchFamily="18" charset="0"/>
              </a:rPr>
              <a:t>№ А24-1764/2020</a:t>
            </a:r>
          </a:p>
        </p:txBody>
      </p:sp>
    </p:spTree>
    <p:extLst>
      <p:ext uri="{BB962C8B-B14F-4D97-AF65-F5344CB8AC3E}">
        <p14:creationId xmlns:p14="http://schemas.microsoft.com/office/powerpoint/2010/main" val="4148445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BEBA8EAE-BF5A-486C-A8C5-ECC9F3942E4B}">
                <a14:imgProps xmlns:a14="http://schemas.microsoft.com/office/drawing/2010/main">
                  <a14:imgLayer r:embed="rId4">
                    <a14:imgEffect>
                      <a14:backgroundRemoval t="2317" b="95109" l="3604" r="97941"/>
                    </a14:imgEffect>
                  </a14:imgLayer>
                </a14:imgProps>
              </a:ext>
              <a:ext uri="{28A0092B-C50C-407E-A947-70E740481C1C}">
                <a14:useLocalDpi xmlns:a14="http://schemas.microsoft.com/office/drawing/2010/main" val="0"/>
              </a:ext>
            </a:extLst>
          </a:blip>
          <a:stretch>
            <a:fillRect/>
          </a:stretch>
        </p:blipFill>
        <p:spPr>
          <a:xfrm>
            <a:off x="10836706" y="-230040"/>
            <a:ext cx="1497910" cy="1497910"/>
          </a:xfrm>
          <a:prstGeom prst="rect">
            <a:avLst/>
          </a:prstGeom>
        </p:spPr>
      </p:pic>
      <p:sp>
        <p:nvSpPr>
          <p:cNvPr id="9" name="Скругленный прямоугольник 8"/>
          <p:cNvSpPr/>
          <p:nvPr/>
        </p:nvSpPr>
        <p:spPr>
          <a:xfrm>
            <a:off x="124645" y="130629"/>
            <a:ext cx="11936725" cy="6604000"/>
          </a:xfrm>
          <a:prstGeom prst="roundRect">
            <a:avLst/>
          </a:prstGeom>
          <a:noFill/>
          <a:ln w="28575">
            <a:solidFill>
              <a:srgbClr val="4DAFF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2000" dirty="0">
              <a:solidFill>
                <a:srgbClr val="01579B"/>
              </a:solidFill>
              <a:latin typeface="Georgia" panose="02040502050405020303" pitchFamily="18" charset="0"/>
            </a:endParaRPr>
          </a:p>
        </p:txBody>
      </p:sp>
      <p:sp>
        <p:nvSpPr>
          <p:cNvPr id="5" name="Rectangle 5"/>
          <p:cNvSpPr>
            <a:spLocks noChangeArrowheads="1"/>
          </p:cNvSpPr>
          <p:nvPr/>
        </p:nvSpPr>
        <p:spPr bwMode="auto">
          <a:xfrm>
            <a:off x="798286" y="164749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latin typeface="Georgia" panose="02040502050405020303" pitchFamily="18" charset="0"/>
            </a:endParaRPr>
          </a:p>
        </p:txBody>
      </p:sp>
      <p:sp>
        <p:nvSpPr>
          <p:cNvPr id="4" name="Прямоугольник 3"/>
          <p:cNvSpPr/>
          <p:nvPr/>
        </p:nvSpPr>
        <p:spPr>
          <a:xfrm>
            <a:off x="1082049" y="256099"/>
            <a:ext cx="10027903" cy="646331"/>
          </a:xfrm>
          <a:prstGeom prst="rect">
            <a:avLst/>
          </a:prstGeom>
        </p:spPr>
        <p:txBody>
          <a:bodyPr wrap="square">
            <a:spAutoFit/>
          </a:bodyPr>
          <a:lstStyle/>
          <a:p>
            <a:pPr algn="ctr"/>
            <a:r>
              <a:rPr lang="ru-RU" b="1" kern="0" dirty="0" smtClean="0">
                <a:solidFill>
                  <a:srgbClr val="01579B"/>
                </a:solidFill>
                <a:latin typeface="Georgia" panose="02040502050405020303" pitchFamily="18" charset="0"/>
                <a:ea typeface="Times New Roman" panose="02020603050405020304" pitchFamily="18" charset="0"/>
              </a:rPr>
              <a:t>Направление коммерческих предложений должно осуществляться правоспособными лицами</a:t>
            </a:r>
            <a:endParaRPr lang="ru-RU" dirty="0">
              <a:solidFill>
                <a:srgbClr val="01579B"/>
              </a:solidFill>
              <a:latin typeface="Georgia" panose="02040502050405020303" pitchFamily="18" charset="0"/>
            </a:endParaRPr>
          </a:p>
        </p:txBody>
      </p:sp>
      <p:sp>
        <p:nvSpPr>
          <p:cNvPr id="13" name="Скругленный прямоугольник 12"/>
          <p:cNvSpPr/>
          <p:nvPr/>
        </p:nvSpPr>
        <p:spPr>
          <a:xfrm>
            <a:off x="367946" y="1097523"/>
            <a:ext cx="11563216" cy="739267"/>
          </a:xfrm>
          <a:prstGeom prst="roundRect">
            <a:avLst/>
          </a:prstGeom>
          <a:solidFill>
            <a:schemeClr val="accent1">
              <a:lumMod val="20000"/>
              <a:lumOff val="80000"/>
            </a:schemeClr>
          </a:solid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000" algn="just"/>
            <a:r>
              <a:rPr lang="ru-RU" sz="1600" dirty="0" smtClean="0">
                <a:solidFill>
                  <a:srgbClr val="01579B"/>
                </a:solidFill>
                <a:latin typeface="Georgia" panose="02040502050405020303" pitchFamily="18" charset="0"/>
              </a:rPr>
              <a:t>Заказчиком произведено обоснование НМЦК методом сопоставимых рыночных цен на основании трех коммерческих предложений. Вместе с тем, согласно сведениям из ЕГРЮЛ две организации прекратили свою деятельность до направления коммерческих предложений.</a:t>
            </a:r>
            <a:endParaRPr lang="ru-RU" sz="1600" dirty="0">
              <a:solidFill>
                <a:srgbClr val="01579B"/>
              </a:solidFill>
              <a:latin typeface="Georgia" panose="02040502050405020303" pitchFamily="18" charset="0"/>
            </a:endParaRPr>
          </a:p>
        </p:txBody>
      </p:sp>
      <p:sp>
        <p:nvSpPr>
          <p:cNvPr id="14" name="Скругленный прямоугольник 13"/>
          <p:cNvSpPr/>
          <p:nvPr/>
        </p:nvSpPr>
        <p:spPr>
          <a:xfrm>
            <a:off x="367946" y="2016823"/>
            <a:ext cx="11563216" cy="398832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indent="450000" algn="just"/>
            <a:r>
              <a:rPr lang="ru-RU" sz="1600" b="1" dirty="0" smtClean="0">
                <a:solidFill>
                  <a:srgbClr val="203864"/>
                </a:solidFill>
                <a:latin typeface="Georgia" panose="02040502050405020303" pitchFamily="18" charset="0"/>
              </a:rPr>
              <a:t>Правовая оценка суда:</a:t>
            </a:r>
          </a:p>
          <a:p>
            <a:pPr indent="450000" algn="just"/>
            <a:r>
              <a:rPr lang="ru-RU" sz="1200" i="1" dirty="0" smtClean="0">
                <a:solidFill>
                  <a:srgbClr val="203864"/>
                </a:solidFill>
                <a:latin typeface="Georgia" panose="02040502050405020303" pitchFamily="18" charset="0"/>
              </a:rPr>
              <a:t>«Как </a:t>
            </a:r>
            <a:r>
              <a:rPr lang="ru-RU" sz="1200" i="1" dirty="0">
                <a:solidFill>
                  <a:srgbClr val="203864"/>
                </a:solidFill>
                <a:latin typeface="Georgia" panose="02040502050405020303" pitchFamily="18" charset="0"/>
              </a:rPr>
              <a:t>установлено инспекцией в ходе проверки, согласно приложению </a:t>
            </a:r>
            <a:r>
              <a:rPr lang="ru-RU" sz="1200" i="1" dirty="0" smtClean="0">
                <a:solidFill>
                  <a:srgbClr val="203864"/>
                </a:solidFill>
                <a:latin typeface="Georgia" panose="02040502050405020303" pitchFamily="18" charset="0"/>
              </a:rPr>
              <a:t>к извещению № </a:t>
            </a:r>
            <a:r>
              <a:rPr lang="ru-RU" sz="1200" i="1" dirty="0">
                <a:solidFill>
                  <a:srgbClr val="203864"/>
                </a:solidFill>
                <a:latin typeface="Georgia" panose="02040502050405020303" pitchFamily="18" charset="0"/>
              </a:rPr>
              <a:t>0124300028922000104 заказчиком 20.06.2022 произведен </a:t>
            </a:r>
            <a:r>
              <a:rPr lang="ru-RU" sz="1200" i="1" dirty="0" smtClean="0">
                <a:solidFill>
                  <a:srgbClr val="203864"/>
                </a:solidFill>
                <a:latin typeface="Georgia" panose="02040502050405020303" pitchFamily="18" charset="0"/>
              </a:rPr>
              <a:t>расчет НМЦК </a:t>
            </a:r>
            <a:r>
              <a:rPr lang="ru-RU" sz="1200" i="1" dirty="0">
                <a:solidFill>
                  <a:srgbClr val="203864"/>
                </a:solidFill>
                <a:latin typeface="Georgia" panose="02040502050405020303" pitchFamily="18" charset="0"/>
              </a:rPr>
              <a:t>на сумму 15 800 000 руб. методом сопоставимых рыночных цен (</a:t>
            </a:r>
            <a:r>
              <a:rPr lang="ru-RU" sz="1200" i="1" dirty="0" smtClean="0">
                <a:solidFill>
                  <a:srgbClr val="203864"/>
                </a:solidFill>
                <a:latin typeface="Georgia" panose="02040502050405020303" pitchFamily="18" charset="0"/>
              </a:rPr>
              <a:t>анализ рынка</a:t>
            </a:r>
            <a:r>
              <a:rPr lang="ru-RU" sz="1200" i="1" dirty="0">
                <a:solidFill>
                  <a:srgbClr val="203864"/>
                </a:solidFill>
                <a:latin typeface="Georgia" panose="02040502050405020303" pitchFamily="18" charset="0"/>
              </a:rPr>
              <a:t>) на основании трех коммерческих </a:t>
            </a:r>
            <a:r>
              <a:rPr lang="ru-RU" sz="1200" i="1" dirty="0" smtClean="0">
                <a:solidFill>
                  <a:srgbClr val="203864"/>
                </a:solidFill>
                <a:latin typeface="Georgia" panose="02040502050405020303" pitchFamily="18" charset="0"/>
              </a:rPr>
              <a:t>предложений: </a:t>
            </a:r>
            <a:br>
              <a:rPr lang="ru-RU" sz="1200" i="1" dirty="0" smtClean="0">
                <a:solidFill>
                  <a:srgbClr val="203864"/>
                </a:solidFill>
                <a:latin typeface="Georgia" panose="02040502050405020303" pitchFamily="18" charset="0"/>
              </a:rPr>
            </a:br>
            <a:r>
              <a:rPr lang="ru-RU" sz="1200" i="1" dirty="0" smtClean="0">
                <a:solidFill>
                  <a:srgbClr val="203864"/>
                </a:solidFill>
                <a:latin typeface="Georgia" panose="02040502050405020303" pitchFamily="18" charset="0"/>
              </a:rPr>
              <a:t>1) ООО «</a:t>
            </a:r>
            <a:r>
              <a:rPr lang="ru-RU" sz="1200" i="1" dirty="0" err="1" smtClean="0">
                <a:solidFill>
                  <a:srgbClr val="203864"/>
                </a:solidFill>
                <a:latin typeface="Georgia" panose="02040502050405020303" pitchFamily="18" charset="0"/>
              </a:rPr>
              <a:t>Нексен</a:t>
            </a:r>
            <a:r>
              <a:rPr lang="ru-RU" sz="1200" i="1" dirty="0" smtClean="0">
                <a:solidFill>
                  <a:srgbClr val="203864"/>
                </a:solidFill>
                <a:latin typeface="Georgia" panose="02040502050405020303" pitchFamily="18" charset="0"/>
              </a:rPr>
              <a:t>»; 2</a:t>
            </a:r>
            <a:r>
              <a:rPr lang="ru-RU" sz="1200" i="1" dirty="0">
                <a:solidFill>
                  <a:srgbClr val="203864"/>
                </a:solidFill>
                <a:latin typeface="Georgia" panose="02040502050405020303" pitchFamily="18" charset="0"/>
              </a:rPr>
              <a:t>) </a:t>
            </a:r>
            <a:r>
              <a:rPr lang="ru-RU" sz="1200" i="1" dirty="0" smtClean="0">
                <a:solidFill>
                  <a:srgbClr val="203864"/>
                </a:solidFill>
                <a:latin typeface="Georgia" panose="02040502050405020303" pitchFamily="18" charset="0"/>
              </a:rPr>
              <a:t>ООО «</a:t>
            </a:r>
            <a:r>
              <a:rPr lang="ru-RU" sz="1200" i="1" dirty="0" err="1" smtClean="0">
                <a:solidFill>
                  <a:srgbClr val="203864"/>
                </a:solidFill>
                <a:latin typeface="Georgia" panose="02040502050405020303" pitchFamily="18" charset="0"/>
              </a:rPr>
              <a:t>Гермер</a:t>
            </a:r>
            <a:r>
              <a:rPr lang="ru-RU" sz="1200" i="1" dirty="0" smtClean="0">
                <a:solidFill>
                  <a:srgbClr val="203864"/>
                </a:solidFill>
                <a:latin typeface="Georgia" panose="02040502050405020303" pitchFamily="18" charset="0"/>
              </a:rPr>
              <a:t> Групп»; 3</a:t>
            </a:r>
            <a:r>
              <a:rPr lang="ru-RU" sz="1200" i="1" dirty="0">
                <a:solidFill>
                  <a:srgbClr val="203864"/>
                </a:solidFill>
                <a:latin typeface="Georgia" panose="02040502050405020303" pitchFamily="18" charset="0"/>
              </a:rPr>
              <a:t>) </a:t>
            </a:r>
            <a:r>
              <a:rPr lang="ru-RU" sz="1200" i="1" dirty="0" smtClean="0">
                <a:solidFill>
                  <a:srgbClr val="203864"/>
                </a:solidFill>
                <a:latin typeface="Georgia" panose="02040502050405020303" pitchFamily="18" charset="0"/>
              </a:rPr>
              <a:t>ООО «ЭЛИТА-Центр».</a:t>
            </a:r>
          </a:p>
          <a:p>
            <a:pPr indent="450000" algn="just"/>
            <a:r>
              <a:rPr lang="ru-RU" sz="1200" i="1" dirty="0">
                <a:solidFill>
                  <a:srgbClr val="203864"/>
                </a:solidFill>
                <a:latin typeface="Georgia" panose="02040502050405020303" pitchFamily="18" charset="0"/>
              </a:rPr>
              <a:t>При проведении проверки инспекцией установлено, что </a:t>
            </a:r>
            <a:r>
              <a:rPr lang="ru-RU" sz="1200" i="1" dirty="0" smtClean="0">
                <a:solidFill>
                  <a:srgbClr val="203864"/>
                </a:solidFill>
                <a:latin typeface="Georgia" panose="02040502050405020303" pitchFamily="18" charset="0"/>
              </a:rPr>
              <a:t>согласно сведениям </a:t>
            </a:r>
            <a:r>
              <a:rPr lang="ru-RU" sz="1200" i="1" dirty="0">
                <a:solidFill>
                  <a:srgbClr val="203864"/>
                </a:solidFill>
                <a:latin typeface="Georgia" panose="02040502050405020303" pitchFamily="18" charset="0"/>
              </a:rPr>
              <a:t>из </a:t>
            </a:r>
            <a:r>
              <a:rPr lang="ru-RU" sz="1200" i="1" dirty="0" smtClean="0">
                <a:solidFill>
                  <a:srgbClr val="203864"/>
                </a:solidFill>
                <a:latin typeface="Georgia" panose="02040502050405020303" pitchFamily="18" charset="0"/>
              </a:rPr>
              <a:t>ЕГРЮЛ </a:t>
            </a:r>
            <a:r>
              <a:rPr lang="ru-RU" sz="1200" i="1" dirty="0">
                <a:solidFill>
                  <a:srgbClr val="203864"/>
                </a:solidFill>
                <a:latin typeface="Georgia" panose="02040502050405020303" pitchFamily="18" charset="0"/>
              </a:rPr>
              <a:t>ООО </a:t>
            </a:r>
            <a:r>
              <a:rPr lang="ru-RU" sz="1200" i="1" dirty="0" smtClean="0">
                <a:solidFill>
                  <a:srgbClr val="203864"/>
                </a:solidFill>
                <a:latin typeface="Georgia" panose="02040502050405020303" pitchFamily="18" charset="0"/>
              </a:rPr>
              <a:t>«</a:t>
            </a:r>
            <a:r>
              <a:rPr lang="ru-RU" sz="1200" i="1" dirty="0" err="1" smtClean="0">
                <a:solidFill>
                  <a:srgbClr val="203864"/>
                </a:solidFill>
                <a:latin typeface="Georgia" panose="02040502050405020303" pitchFamily="18" charset="0"/>
              </a:rPr>
              <a:t>Гермер</a:t>
            </a:r>
            <a:r>
              <a:rPr lang="ru-RU" sz="1200" i="1" dirty="0" smtClean="0">
                <a:solidFill>
                  <a:srgbClr val="203864"/>
                </a:solidFill>
                <a:latin typeface="Georgia" panose="02040502050405020303" pitchFamily="18" charset="0"/>
              </a:rPr>
              <a:t> Групп» </a:t>
            </a:r>
            <a:r>
              <a:rPr lang="ru-RU" sz="1200" i="1" dirty="0">
                <a:solidFill>
                  <a:srgbClr val="203864"/>
                </a:solidFill>
                <a:latin typeface="Georgia" panose="02040502050405020303" pitchFamily="18" charset="0"/>
              </a:rPr>
              <a:t>прекратило свою деятельность 04.03.2022, то </a:t>
            </a:r>
            <a:r>
              <a:rPr lang="ru-RU" sz="1200" i="1" dirty="0" smtClean="0">
                <a:solidFill>
                  <a:srgbClr val="203864"/>
                </a:solidFill>
                <a:latin typeface="Georgia" panose="02040502050405020303" pitchFamily="18" charset="0"/>
              </a:rPr>
              <a:t>есть до </a:t>
            </a:r>
            <a:r>
              <a:rPr lang="ru-RU" sz="1200" i="1" dirty="0">
                <a:solidFill>
                  <a:srgbClr val="203864"/>
                </a:solidFill>
                <a:latin typeface="Georgia" panose="02040502050405020303" pitchFamily="18" charset="0"/>
              </a:rPr>
              <a:t>получения заказчиком коммерческого предложения, оформленного от </a:t>
            </a:r>
            <a:r>
              <a:rPr lang="ru-RU" sz="1200" i="1" dirty="0" smtClean="0">
                <a:solidFill>
                  <a:srgbClr val="203864"/>
                </a:solidFill>
                <a:latin typeface="Georgia" panose="02040502050405020303" pitchFamily="18" charset="0"/>
              </a:rPr>
              <a:t>имени данного </a:t>
            </a:r>
            <a:r>
              <a:rPr lang="ru-RU" sz="1200" i="1" dirty="0">
                <a:solidFill>
                  <a:srgbClr val="203864"/>
                </a:solidFill>
                <a:latin typeface="Georgia" panose="02040502050405020303" pitchFamily="18" charset="0"/>
              </a:rPr>
              <a:t>юридического </a:t>
            </a:r>
            <a:r>
              <a:rPr lang="ru-RU" sz="1200" i="1" dirty="0" smtClean="0">
                <a:solidFill>
                  <a:srgbClr val="203864"/>
                </a:solidFill>
                <a:latin typeface="Georgia" panose="02040502050405020303" pitchFamily="18" charset="0"/>
              </a:rPr>
              <a:t>лица. </a:t>
            </a:r>
          </a:p>
          <a:p>
            <a:pPr indent="450000" algn="just"/>
            <a:r>
              <a:rPr lang="ru-RU" sz="1200" i="1" dirty="0" smtClean="0">
                <a:solidFill>
                  <a:srgbClr val="203864"/>
                </a:solidFill>
                <a:latin typeface="Georgia" panose="02040502050405020303" pitchFamily="18" charset="0"/>
              </a:rPr>
              <a:t>При </a:t>
            </a:r>
            <a:r>
              <a:rPr lang="ru-RU" sz="1200" i="1" dirty="0">
                <a:solidFill>
                  <a:srgbClr val="203864"/>
                </a:solidFill>
                <a:latin typeface="Georgia" panose="02040502050405020303" pitchFamily="18" charset="0"/>
              </a:rPr>
              <a:t>этом, </a:t>
            </a:r>
            <a:r>
              <a:rPr lang="ru-RU" sz="1200" i="1" u="sng" dirty="0">
                <a:solidFill>
                  <a:srgbClr val="203864"/>
                </a:solidFill>
                <a:latin typeface="Georgia" panose="02040502050405020303" pitchFamily="18" charset="0"/>
              </a:rPr>
              <a:t>поскольку информация, содержащаяся в ЕГРЮЛ, является официальной и общедоступной, управление как заказчик имело объективную возможность проверить правоспособность названного юридического лица при получении оформленного от его имени коммерческого предложения. </a:t>
            </a:r>
            <a:endParaRPr lang="ru-RU" sz="1200" i="1" u="sng" dirty="0" smtClean="0">
              <a:solidFill>
                <a:srgbClr val="203864"/>
              </a:solidFill>
              <a:latin typeface="Georgia" panose="02040502050405020303" pitchFamily="18" charset="0"/>
            </a:endParaRPr>
          </a:p>
          <a:p>
            <a:pPr indent="450000" algn="just"/>
            <a:r>
              <a:rPr lang="ru-RU" sz="1200" i="1" dirty="0">
                <a:solidFill>
                  <a:srgbClr val="203864"/>
                </a:solidFill>
                <a:latin typeface="Georgia" panose="02040502050405020303" pitchFamily="18" charset="0"/>
              </a:rPr>
              <a:t>Инспекцией также установлено, что согласно сведениям ЕГРЮЛ ООО «</a:t>
            </a:r>
            <a:r>
              <a:rPr lang="ru-RU" sz="1200" i="1" dirty="0" err="1">
                <a:solidFill>
                  <a:srgbClr val="203864"/>
                </a:solidFill>
                <a:latin typeface="Georgia" panose="02040502050405020303" pitchFamily="18" charset="0"/>
              </a:rPr>
              <a:t>Нексен</a:t>
            </a:r>
            <a:r>
              <a:rPr lang="ru-RU" sz="1200" i="1" dirty="0">
                <a:solidFill>
                  <a:srgbClr val="203864"/>
                </a:solidFill>
                <a:latin typeface="Georgia" panose="02040502050405020303" pitchFamily="18" charset="0"/>
              </a:rPr>
              <a:t>» прекратило свою деятельность 15.04.2022, при этом с 01.12.2021 лицом, имеющим право без доверенности действовать от имени юридического лица, являлся ликвидатор </a:t>
            </a:r>
            <a:r>
              <a:rPr lang="ru-RU" sz="1200" i="1" dirty="0" err="1">
                <a:solidFill>
                  <a:srgbClr val="203864"/>
                </a:solidFill>
                <a:latin typeface="Georgia" panose="02040502050405020303" pitchFamily="18" charset="0"/>
              </a:rPr>
              <a:t>Лезерко</a:t>
            </a:r>
            <a:r>
              <a:rPr lang="ru-RU" sz="1200" i="1" dirty="0">
                <a:solidFill>
                  <a:srgbClr val="203864"/>
                </a:solidFill>
                <a:latin typeface="Georgia" panose="02040502050405020303" pitchFamily="18" charset="0"/>
              </a:rPr>
              <a:t> В.В., тогда как коммерческое предложение подписано неуполномоченным лицом - Кузнецовым П.А. </a:t>
            </a:r>
          </a:p>
          <a:p>
            <a:pPr indent="450000" algn="just"/>
            <a:r>
              <a:rPr lang="ru-RU" sz="1200" i="1" dirty="0">
                <a:solidFill>
                  <a:srgbClr val="203864"/>
                </a:solidFill>
                <a:latin typeface="Georgia" panose="02040502050405020303" pitchFamily="18" charset="0"/>
              </a:rPr>
              <a:t>При таких обстоятельствах суды обеих инстанций обосновано согласились с выводом инспекции о том, что коммерческое предложение от ООО «</a:t>
            </a:r>
            <a:r>
              <a:rPr lang="ru-RU" sz="1200" i="1" dirty="0" err="1">
                <a:solidFill>
                  <a:srgbClr val="203864"/>
                </a:solidFill>
                <a:latin typeface="Georgia" panose="02040502050405020303" pitchFamily="18" charset="0"/>
              </a:rPr>
              <a:t>Нексен</a:t>
            </a:r>
            <a:r>
              <a:rPr lang="ru-RU" sz="1200" i="1" dirty="0">
                <a:solidFill>
                  <a:srgbClr val="203864"/>
                </a:solidFill>
                <a:latin typeface="Georgia" panose="02040502050405020303" pitchFamily="18" charset="0"/>
              </a:rPr>
              <a:t>» не могло быть использовано управлением в расчете НМЦК, поскольку оно подписано не уполномоченным лицом от имени названного общества и не может считаться юридически значимым документом, а коммерческое предложение, поступившее от ООО «</a:t>
            </a:r>
            <a:r>
              <a:rPr lang="ru-RU" sz="1200" i="1" dirty="0" err="1">
                <a:solidFill>
                  <a:srgbClr val="203864"/>
                </a:solidFill>
                <a:latin typeface="Georgia" panose="02040502050405020303" pitchFamily="18" charset="0"/>
              </a:rPr>
              <a:t>Гермер</a:t>
            </a:r>
            <a:r>
              <a:rPr lang="ru-RU" sz="1200" i="1" dirty="0">
                <a:solidFill>
                  <a:srgbClr val="203864"/>
                </a:solidFill>
                <a:latin typeface="Georgia" panose="02040502050405020303" pitchFamily="18" charset="0"/>
              </a:rPr>
              <a:t> Групп», также </a:t>
            </a:r>
            <a:r>
              <a:rPr lang="ru-RU" sz="1200" i="1" u="sng" dirty="0">
                <a:solidFill>
                  <a:srgbClr val="203864"/>
                </a:solidFill>
                <a:latin typeface="Georgia" panose="02040502050405020303" pitchFamily="18" charset="0"/>
              </a:rPr>
              <a:t>обуславливает неверность итогового значения средней стоимости указанных работ, поскольку ликвидированное юридическое лицо не может являться участником закупки/потенциальным участником закупки. </a:t>
            </a:r>
          </a:p>
          <a:p>
            <a:pPr indent="450000" algn="just"/>
            <a:r>
              <a:rPr lang="ru-RU" sz="1200" i="1" dirty="0">
                <a:solidFill>
                  <a:srgbClr val="203864"/>
                </a:solidFill>
                <a:latin typeface="Georgia" panose="02040502050405020303" pitchFamily="18" charset="0"/>
              </a:rPr>
              <a:t>С учетом изложенного </a:t>
            </a:r>
            <a:r>
              <a:rPr lang="ru-RU" sz="1200" i="1" u="sng" dirty="0">
                <a:solidFill>
                  <a:srgbClr val="203864"/>
                </a:solidFill>
                <a:latin typeface="Georgia" panose="02040502050405020303" pitchFamily="18" charset="0"/>
              </a:rPr>
              <a:t>вывод инспекции о том, что указанные юридические лица не являются потенциальными подрядчиками</a:t>
            </a:r>
            <a:r>
              <a:rPr lang="ru-RU" sz="1200" i="1" dirty="0">
                <a:solidFill>
                  <a:srgbClr val="203864"/>
                </a:solidFill>
                <a:latin typeface="Georgia" panose="02040502050405020303" pitchFamily="18" charset="0"/>
              </a:rPr>
              <a:t>, а </a:t>
            </a:r>
            <a:r>
              <a:rPr lang="ru-RU" sz="1200" i="1" u="sng" dirty="0">
                <a:solidFill>
                  <a:srgbClr val="203864"/>
                </a:solidFill>
                <a:latin typeface="Georgia" panose="02040502050405020303" pitchFamily="18" charset="0"/>
              </a:rPr>
              <a:t>включение</a:t>
            </a:r>
            <a:r>
              <a:rPr lang="ru-RU" sz="1200" i="1" dirty="0">
                <a:solidFill>
                  <a:srgbClr val="203864"/>
                </a:solidFill>
                <a:latin typeface="Georgia" panose="02040502050405020303" pitchFamily="18" charset="0"/>
              </a:rPr>
              <a:t> </a:t>
            </a:r>
            <a:r>
              <a:rPr lang="ru-RU" sz="1200" i="1" u="sng" dirty="0">
                <a:solidFill>
                  <a:srgbClr val="203864"/>
                </a:solidFill>
                <a:latin typeface="Georgia" panose="02040502050405020303" pitchFamily="18" charset="0"/>
              </a:rPr>
              <a:t>управлением в обосновании НМЦК коммерческих предложений от данных лиц повлекло завышение итогового значения средней стоимости работ на 300 000 руб., правомерно признан судами обеих инстанций обоснованным</a:t>
            </a:r>
            <a:r>
              <a:rPr lang="ru-RU" sz="1200" i="1" dirty="0" smtClean="0">
                <a:solidFill>
                  <a:srgbClr val="203864"/>
                </a:solidFill>
                <a:latin typeface="Georgia" panose="02040502050405020303" pitchFamily="18" charset="0"/>
              </a:rPr>
              <a:t>»</a:t>
            </a:r>
            <a:endParaRPr lang="ru-RU" sz="1200" i="1" dirty="0">
              <a:solidFill>
                <a:srgbClr val="203864"/>
              </a:solidFill>
              <a:latin typeface="Georgia" panose="02040502050405020303" pitchFamily="18" charset="0"/>
            </a:endParaRPr>
          </a:p>
        </p:txBody>
      </p:sp>
      <p:sp>
        <p:nvSpPr>
          <p:cNvPr id="10" name="Скругленный прямоугольник 9"/>
          <p:cNvSpPr/>
          <p:nvPr/>
        </p:nvSpPr>
        <p:spPr>
          <a:xfrm>
            <a:off x="1822209" y="6243141"/>
            <a:ext cx="8656334" cy="491488"/>
          </a:xfrm>
          <a:prstGeom prst="roundRect">
            <a:avLst/>
          </a:prstGeom>
          <a:solidFill>
            <a:schemeClr val="accent1">
              <a:lumMod val="20000"/>
              <a:lumOff val="80000"/>
            </a:schemeClr>
          </a:solid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01579B"/>
                </a:solidFill>
                <a:latin typeface="Georgia" panose="02040502050405020303" pitchFamily="18" charset="0"/>
              </a:rPr>
              <a:t>Постановление Арбитражного суда Северо-Западного округа от 05.10.2023</a:t>
            </a:r>
            <a:br>
              <a:rPr lang="ru-RU" dirty="0" smtClean="0">
                <a:solidFill>
                  <a:srgbClr val="01579B"/>
                </a:solidFill>
                <a:latin typeface="Georgia" panose="02040502050405020303" pitchFamily="18" charset="0"/>
              </a:rPr>
            </a:br>
            <a:r>
              <a:rPr lang="ru-RU" dirty="0" smtClean="0">
                <a:solidFill>
                  <a:srgbClr val="01579B"/>
                </a:solidFill>
                <a:latin typeface="Georgia" panose="02040502050405020303" pitchFamily="18" charset="0"/>
              </a:rPr>
              <a:t> по делу </a:t>
            </a:r>
            <a:r>
              <a:rPr lang="ru-RU" dirty="0">
                <a:solidFill>
                  <a:srgbClr val="01579B"/>
                </a:solidFill>
                <a:latin typeface="Georgia" panose="02040502050405020303" pitchFamily="18" charset="0"/>
              </a:rPr>
              <a:t>№ </a:t>
            </a:r>
            <a:r>
              <a:rPr lang="ru-RU" dirty="0" smtClean="0">
                <a:solidFill>
                  <a:srgbClr val="01579B"/>
                </a:solidFill>
                <a:latin typeface="Georgia" panose="02040502050405020303" pitchFamily="18" charset="0"/>
              </a:rPr>
              <a:t>А05-550/2023</a:t>
            </a:r>
            <a:endParaRPr lang="ru-RU" dirty="0">
              <a:solidFill>
                <a:srgbClr val="01579B"/>
              </a:solidFill>
              <a:latin typeface="Georgia" panose="02040502050405020303" pitchFamily="18" charset="0"/>
            </a:endParaRPr>
          </a:p>
        </p:txBody>
      </p:sp>
    </p:spTree>
    <p:extLst>
      <p:ext uri="{BB962C8B-B14F-4D97-AF65-F5344CB8AC3E}">
        <p14:creationId xmlns:p14="http://schemas.microsoft.com/office/powerpoint/2010/main" val="14450140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1915</TotalTime>
  <Words>1824</Words>
  <Application>Microsoft Office PowerPoint</Application>
  <PresentationFormat>Широкоэкранный</PresentationFormat>
  <Paragraphs>110</Paragraphs>
  <Slides>10</Slides>
  <Notes>10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10</vt:i4>
      </vt:variant>
    </vt:vector>
  </HeadingPairs>
  <TitlesOfParts>
    <vt:vector size="20" baseType="lpstr">
      <vt:lpstr>Calibri</vt:lpstr>
      <vt:lpstr>Wingdings</vt:lpstr>
      <vt:lpstr>Georgia</vt:lpstr>
      <vt:lpstr>Segoe UI</vt:lpstr>
      <vt:lpstr>맑은 고딕</vt:lpstr>
      <vt:lpstr>等线</vt:lpstr>
      <vt:lpstr>Arial</vt:lpstr>
      <vt:lpstr>Times New Roman</vt:lpstr>
      <vt:lpstr>Calibri 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RePack by Diakov</dc:creator>
  <cp:lastModifiedBy>RePack by Diakov</cp:lastModifiedBy>
  <cp:revision>250</cp:revision>
  <dcterms:created xsi:type="dcterms:W3CDTF">2023-08-23T12:06:52Z</dcterms:created>
  <dcterms:modified xsi:type="dcterms:W3CDTF">2024-12-28T07:34:42Z</dcterms:modified>
</cp:coreProperties>
</file>