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5.xml" ContentType="application/vnd.openxmlformats-officedocument.them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72" r:id="rId2"/>
    <p:sldMasterId id="2147483742" r:id="rId3"/>
    <p:sldMasterId id="2147483841" r:id="rId4"/>
    <p:sldMasterId id="2147483901" r:id="rId5"/>
    <p:sldMasterId id="2147483907" r:id="rId6"/>
  </p:sldMasterIdLst>
  <p:notesMasterIdLst>
    <p:notesMasterId r:id="rId194"/>
  </p:notesMasterIdLst>
  <p:sldIdLst>
    <p:sldId id="7852" r:id="rId7"/>
    <p:sldId id="8530" r:id="rId8"/>
    <p:sldId id="8531" r:id="rId9"/>
    <p:sldId id="8532" r:id="rId10"/>
    <p:sldId id="8533" r:id="rId11"/>
    <p:sldId id="8534" r:id="rId12"/>
    <p:sldId id="8536" r:id="rId13"/>
    <p:sldId id="8553" r:id="rId14"/>
    <p:sldId id="8835" r:id="rId15"/>
    <p:sldId id="8836" r:id="rId16"/>
    <p:sldId id="8539" r:id="rId17"/>
    <p:sldId id="8766" r:id="rId18"/>
    <p:sldId id="8769" r:id="rId19"/>
    <p:sldId id="8770" r:id="rId20"/>
    <p:sldId id="8858" r:id="rId21"/>
    <p:sldId id="8819" r:id="rId22"/>
    <p:sldId id="8807" r:id="rId23"/>
    <p:sldId id="8818" r:id="rId24"/>
    <p:sldId id="8538" r:id="rId25"/>
    <p:sldId id="8541" r:id="rId26"/>
    <p:sldId id="8543" r:id="rId27"/>
    <p:sldId id="8542" r:id="rId28"/>
    <p:sldId id="8544" r:id="rId29"/>
    <p:sldId id="8545" r:id="rId30"/>
    <p:sldId id="8820" r:id="rId31"/>
    <p:sldId id="8812" r:id="rId32"/>
    <p:sldId id="8813" r:id="rId33"/>
    <p:sldId id="8814" r:id="rId34"/>
    <p:sldId id="8821" r:id="rId35"/>
    <p:sldId id="8822" r:id="rId36"/>
    <p:sldId id="8548" r:id="rId37"/>
    <p:sldId id="8505" r:id="rId38"/>
    <p:sldId id="8481" r:id="rId39"/>
    <p:sldId id="8429" r:id="rId40"/>
    <p:sldId id="8402" r:id="rId41"/>
    <p:sldId id="8403" r:id="rId42"/>
    <p:sldId id="8404" r:id="rId43"/>
    <p:sldId id="8823" r:id="rId44"/>
    <p:sldId id="8809" r:id="rId45"/>
    <p:sldId id="8810" r:id="rId46"/>
    <p:sldId id="8811" r:id="rId47"/>
    <p:sldId id="8408" r:id="rId48"/>
    <p:sldId id="8734" r:id="rId49"/>
    <p:sldId id="8735" r:id="rId50"/>
    <p:sldId id="8657" r:id="rId51"/>
    <p:sldId id="8840" r:id="rId52"/>
    <p:sldId id="8844" r:id="rId53"/>
    <p:sldId id="8841" r:id="rId54"/>
    <p:sldId id="8842" r:id="rId55"/>
    <p:sldId id="8843" r:id="rId56"/>
    <p:sldId id="8784" r:id="rId57"/>
    <p:sldId id="8785" r:id="rId58"/>
    <p:sldId id="8786" r:id="rId59"/>
    <p:sldId id="8795" r:id="rId60"/>
    <p:sldId id="8796" r:id="rId61"/>
    <p:sldId id="8495" r:id="rId62"/>
    <p:sldId id="8824" r:id="rId63"/>
    <p:sldId id="8825" r:id="rId64"/>
    <p:sldId id="8801" r:id="rId65"/>
    <p:sldId id="8839" r:id="rId66"/>
    <p:sldId id="8457" r:id="rId67"/>
    <p:sldId id="8857" r:id="rId68"/>
    <p:sldId id="8458" r:id="rId69"/>
    <p:sldId id="8551" r:id="rId70"/>
    <p:sldId id="8459" r:id="rId71"/>
    <p:sldId id="8466" r:id="rId72"/>
    <p:sldId id="8467" r:id="rId73"/>
    <p:sldId id="8827" r:id="rId74"/>
    <p:sldId id="8829" r:id="rId75"/>
    <p:sldId id="8830" r:id="rId76"/>
    <p:sldId id="8831" r:id="rId77"/>
    <p:sldId id="8832" r:id="rId78"/>
    <p:sldId id="8833" r:id="rId79"/>
    <p:sldId id="8460" r:id="rId80"/>
    <p:sldId id="8461" r:id="rId81"/>
    <p:sldId id="8462" r:id="rId82"/>
    <p:sldId id="8463" r:id="rId83"/>
    <p:sldId id="8464" r:id="rId84"/>
    <p:sldId id="8834" r:id="rId85"/>
    <p:sldId id="261" r:id="rId86"/>
    <p:sldId id="8465" r:id="rId87"/>
    <p:sldId id="263" r:id="rId88"/>
    <p:sldId id="8837" r:id="rId89"/>
    <p:sldId id="7960" r:id="rId90"/>
    <p:sldId id="8506" r:id="rId91"/>
    <p:sldId id="8507" r:id="rId92"/>
    <p:sldId id="8508" r:id="rId93"/>
    <p:sldId id="8509" r:id="rId94"/>
    <p:sldId id="8041" r:id="rId95"/>
    <p:sldId id="8581" r:id="rId96"/>
    <p:sldId id="8623" r:id="rId97"/>
    <p:sldId id="8633" r:id="rId98"/>
    <p:sldId id="8846" r:id="rId99"/>
    <p:sldId id="8847" r:id="rId100"/>
    <p:sldId id="8848" r:id="rId101"/>
    <p:sldId id="8849" r:id="rId102"/>
    <p:sldId id="8850" r:id="rId103"/>
    <p:sldId id="8851" r:id="rId104"/>
    <p:sldId id="8852" r:id="rId105"/>
    <p:sldId id="8862" r:id="rId106"/>
    <p:sldId id="8864" r:id="rId107"/>
    <p:sldId id="8867" r:id="rId108"/>
    <p:sldId id="8868" r:id="rId109"/>
    <p:sldId id="8869" r:id="rId110"/>
    <p:sldId id="8870" r:id="rId111"/>
    <p:sldId id="8557" r:id="rId112"/>
    <p:sldId id="8554" r:id="rId113"/>
    <p:sldId id="8658" r:id="rId114"/>
    <p:sldId id="8589" r:id="rId115"/>
    <p:sldId id="8590" r:id="rId116"/>
    <p:sldId id="8602" r:id="rId117"/>
    <p:sldId id="8587" r:id="rId118"/>
    <p:sldId id="8586" r:id="rId119"/>
    <p:sldId id="8588" r:id="rId120"/>
    <p:sldId id="8592" r:id="rId121"/>
    <p:sldId id="8593" r:id="rId122"/>
    <p:sldId id="8594" r:id="rId123"/>
    <p:sldId id="8546" r:id="rId124"/>
    <p:sldId id="8595" r:id="rId125"/>
    <p:sldId id="8753" r:id="rId126"/>
    <p:sldId id="8754" r:id="rId127"/>
    <p:sldId id="8845" r:id="rId128"/>
    <p:sldId id="8817" r:id="rId129"/>
    <p:sldId id="8803" r:id="rId130"/>
    <p:sldId id="8804" r:id="rId131"/>
    <p:sldId id="8597" r:id="rId132"/>
    <p:sldId id="8596" r:id="rId133"/>
    <p:sldId id="8600" r:id="rId134"/>
    <p:sldId id="8853" r:id="rId135"/>
    <p:sldId id="8599" r:id="rId136"/>
    <p:sldId id="8616" r:id="rId137"/>
    <p:sldId id="7977" r:id="rId138"/>
    <p:sldId id="8598" r:id="rId139"/>
    <p:sldId id="8601" r:id="rId140"/>
    <p:sldId id="8603" r:id="rId141"/>
    <p:sldId id="8860" r:id="rId142"/>
    <p:sldId id="8609" r:id="rId143"/>
    <p:sldId id="8093" r:id="rId144"/>
    <p:sldId id="8610" r:id="rId145"/>
    <p:sldId id="8611" r:id="rId146"/>
    <p:sldId id="8612" r:id="rId147"/>
    <p:sldId id="8613" r:id="rId148"/>
    <p:sldId id="8614" r:id="rId149"/>
    <p:sldId id="8617" r:id="rId150"/>
    <p:sldId id="8619" r:id="rId151"/>
    <p:sldId id="8620" r:id="rId152"/>
    <p:sldId id="8621" r:id="rId153"/>
    <p:sldId id="8331" r:id="rId154"/>
    <p:sldId id="8618" r:id="rId155"/>
    <p:sldId id="8615" r:id="rId156"/>
    <p:sldId id="8625" r:id="rId157"/>
    <p:sldId id="8626" r:id="rId158"/>
    <p:sldId id="8627" r:id="rId159"/>
    <p:sldId id="8628" r:id="rId160"/>
    <p:sldId id="8401" r:id="rId161"/>
    <p:sldId id="8624" r:id="rId162"/>
    <p:sldId id="8855" r:id="rId163"/>
    <p:sldId id="8629" r:id="rId164"/>
    <p:sldId id="8648" r:id="rId165"/>
    <p:sldId id="8649" r:id="rId166"/>
    <p:sldId id="8865" r:id="rId167"/>
    <p:sldId id="8866" r:id="rId168"/>
    <p:sldId id="8647" r:id="rId169"/>
    <p:sldId id="8522" r:id="rId170"/>
    <p:sldId id="8632" r:id="rId171"/>
    <p:sldId id="8634" r:id="rId172"/>
    <p:sldId id="8637" r:id="rId173"/>
    <p:sldId id="8622" r:id="rId174"/>
    <p:sldId id="8854" r:id="rId175"/>
    <p:sldId id="8524" r:id="rId176"/>
    <p:sldId id="8638" r:id="rId177"/>
    <p:sldId id="8631" r:id="rId178"/>
    <p:sldId id="8639" r:id="rId179"/>
    <p:sldId id="8636" r:id="rId180"/>
    <p:sldId id="8525" r:id="rId181"/>
    <p:sldId id="8526" r:id="rId182"/>
    <p:sldId id="8644" r:id="rId183"/>
    <p:sldId id="8640" r:id="rId184"/>
    <p:sldId id="8645" r:id="rId185"/>
    <p:sldId id="8527" r:id="rId186"/>
    <p:sldId id="8641" r:id="rId187"/>
    <p:sldId id="8665" r:id="rId188"/>
    <p:sldId id="8856" r:id="rId189"/>
    <p:sldId id="8642" r:id="rId190"/>
    <p:sldId id="8643" r:id="rId191"/>
    <p:sldId id="8646" r:id="rId192"/>
    <p:sldId id="8779" r:id="rId193"/>
  </p:sldIdLst>
  <p:sldSz cx="12192000" cy="6858000"/>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Средний стиль 2 — акцент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F5AB1C69-6EDB-4FF4-983F-18BD219EF322}" styleName="Средний стиль 2 — акцент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Средний стиль 2 — акцент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Средний стиль 2 — акцент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73A0DAA-6AF3-43AB-8588-CEC1D06C72B9}" styleName="Средний стиль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35" autoAdjust="0"/>
    <p:restoredTop sz="94660"/>
  </p:normalViewPr>
  <p:slideViewPr>
    <p:cSldViewPr>
      <p:cViewPr varScale="1">
        <p:scale>
          <a:sx n="108" d="100"/>
          <a:sy n="108" d="100"/>
        </p:scale>
        <p:origin x="660" y="108"/>
      </p:cViewPr>
      <p:guideLst/>
    </p:cSldViewPr>
  </p:slideViewPr>
  <p:notesTextViewPr>
    <p:cViewPr>
      <p:scale>
        <a:sx n="1" d="1"/>
        <a:sy n="1" d="1"/>
      </p:scale>
      <p:origin x="0" y="0"/>
    </p:cViewPr>
  </p:notesTextViewPr>
  <p:sorterViewPr>
    <p:cViewPr>
      <p:scale>
        <a:sx n="100" d="100"/>
        <a:sy n="100" d="100"/>
      </p:scale>
      <p:origin x="0" y="-31338"/>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1.xml"/><Relationship Id="rId21" Type="http://schemas.openxmlformats.org/officeDocument/2006/relationships/slide" Target="slides/slide15.xml"/><Relationship Id="rId42" Type="http://schemas.openxmlformats.org/officeDocument/2006/relationships/slide" Target="slides/slide36.xml"/><Relationship Id="rId47" Type="http://schemas.openxmlformats.org/officeDocument/2006/relationships/slide" Target="slides/slide41.xml"/><Relationship Id="rId63" Type="http://schemas.openxmlformats.org/officeDocument/2006/relationships/slide" Target="slides/slide57.xml"/><Relationship Id="rId68" Type="http://schemas.openxmlformats.org/officeDocument/2006/relationships/slide" Target="slides/slide62.xml"/><Relationship Id="rId84" Type="http://schemas.openxmlformats.org/officeDocument/2006/relationships/slide" Target="slides/slide78.xml"/><Relationship Id="rId89" Type="http://schemas.openxmlformats.org/officeDocument/2006/relationships/slide" Target="slides/slide83.xml"/><Relationship Id="rId112" Type="http://schemas.openxmlformats.org/officeDocument/2006/relationships/slide" Target="slides/slide106.xml"/><Relationship Id="rId133" Type="http://schemas.openxmlformats.org/officeDocument/2006/relationships/slide" Target="slides/slide127.xml"/><Relationship Id="rId138" Type="http://schemas.openxmlformats.org/officeDocument/2006/relationships/slide" Target="slides/slide132.xml"/><Relationship Id="rId154" Type="http://schemas.openxmlformats.org/officeDocument/2006/relationships/slide" Target="slides/slide148.xml"/><Relationship Id="rId159" Type="http://schemas.openxmlformats.org/officeDocument/2006/relationships/slide" Target="slides/slide153.xml"/><Relationship Id="rId175" Type="http://schemas.openxmlformats.org/officeDocument/2006/relationships/slide" Target="slides/slide169.xml"/><Relationship Id="rId170" Type="http://schemas.openxmlformats.org/officeDocument/2006/relationships/slide" Target="slides/slide164.xml"/><Relationship Id="rId191" Type="http://schemas.openxmlformats.org/officeDocument/2006/relationships/slide" Target="slides/slide185.xml"/><Relationship Id="rId196" Type="http://schemas.openxmlformats.org/officeDocument/2006/relationships/viewProps" Target="viewProps.xml"/><Relationship Id="rId16" Type="http://schemas.openxmlformats.org/officeDocument/2006/relationships/slide" Target="slides/slide10.xml"/><Relationship Id="rId107" Type="http://schemas.openxmlformats.org/officeDocument/2006/relationships/slide" Target="slides/slide101.xml"/><Relationship Id="rId11" Type="http://schemas.openxmlformats.org/officeDocument/2006/relationships/slide" Target="slides/slide5.xml"/><Relationship Id="rId32" Type="http://schemas.openxmlformats.org/officeDocument/2006/relationships/slide" Target="slides/slide26.xml"/><Relationship Id="rId37" Type="http://schemas.openxmlformats.org/officeDocument/2006/relationships/slide" Target="slides/slide31.xml"/><Relationship Id="rId53" Type="http://schemas.openxmlformats.org/officeDocument/2006/relationships/slide" Target="slides/slide47.xml"/><Relationship Id="rId58" Type="http://schemas.openxmlformats.org/officeDocument/2006/relationships/slide" Target="slides/slide52.xml"/><Relationship Id="rId74" Type="http://schemas.openxmlformats.org/officeDocument/2006/relationships/slide" Target="slides/slide68.xml"/><Relationship Id="rId79" Type="http://schemas.openxmlformats.org/officeDocument/2006/relationships/slide" Target="slides/slide73.xml"/><Relationship Id="rId102" Type="http://schemas.openxmlformats.org/officeDocument/2006/relationships/slide" Target="slides/slide96.xml"/><Relationship Id="rId123" Type="http://schemas.openxmlformats.org/officeDocument/2006/relationships/slide" Target="slides/slide117.xml"/><Relationship Id="rId128" Type="http://schemas.openxmlformats.org/officeDocument/2006/relationships/slide" Target="slides/slide122.xml"/><Relationship Id="rId144" Type="http://schemas.openxmlformats.org/officeDocument/2006/relationships/slide" Target="slides/slide138.xml"/><Relationship Id="rId149" Type="http://schemas.openxmlformats.org/officeDocument/2006/relationships/slide" Target="slides/slide143.xml"/><Relationship Id="rId5" Type="http://schemas.openxmlformats.org/officeDocument/2006/relationships/slideMaster" Target="slideMasters/slideMaster5.xml"/><Relationship Id="rId90" Type="http://schemas.openxmlformats.org/officeDocument/2006/relationships/slide" Target="slides/slide84.xml"/><Relationship Id="rId95" Type="http://schemas.openxmlformats.org/officeDocument/2006/relationships/slide" Target="slides/slide89.xml"/><Relationship Id="rId160" Type="http://schemas.openxmlformats.org/officeDocument/2006/relationships/slide" Target="slides/slide154.xml"/><Relationship Id="rId165" Type="http://schemas.openxmlformats.org/officeDocument/2006/relationships/slide" Target="slides/slide159.xml"/><Relationship Id="rId181" Type="http://schemas.openxmlformats.org/officeDocument/2006/relationships/slide" Target="slides/slide175.xml"/><Relationship Id="rId186" Type="http://schemas.openxmlformats.org/officeDocument/2006/relationships/slide" Target="slides/slide180.xml"/><Relationship Id="rId22" Type="http://schemas.openxmlformats.org/officeDocument/2006/relationships/slide" Target="slides/slide16.xml"/><Relationship Id="rId27" Type="http://schemas.openxmlformats.org/officeDocument/2006/relationships/slide" Target="slides/slide21.xml"/><Relationship Id="rId43" Type="http://schemas.openxmlformats.org/officeDocument/2006/relationships/slide" Target="slides/slide37.xml"/><Relationship Id="rId48" Type="http://schemas.openxmlformats.org/officeDocument/2006/relationships/slide" Target="slides/slide42.xml"/><Relationship Id="rId64" Type="http://schemas.openxmlformats.org/officeDocument/2006/relationships/slide" Target="slides/slide58.xml"/><Relationship Id="rId69" Type="http://schemas.openxmlformats.org/officeDocument/2006/relationships/slide" Target="slides/slide63.xml"/><Relationship Id="rId113" Type="http://schemas.openxmlformats.org/officeDocument/2006/relationships/slide" Target="slides/slide107.xml"/><Relationship Id="rId118" Type="http://schemas.openxmlformats.org/officeDocument/2006/relationships/slide" Target="slides/slide112.xml"/><Relationship Id="rId134" Type="http://schemas.openxmlformats.org/officeDocument/2006/relationships/slide" Target="slides/slide128.xml"/><Relationship Id="rId139" Type="http://schemas.openxmlformats.org/officeDocument/2006/relationships/slide" Target="slides/slide133.xml"/><Relationship Id="rId80" Type="http://schemas.openxmlformats.org/officeDocument/2006/relationships/slide" Target="slides/slide74.xml"/><Relationship Id="rId85" Type="http://schemas.openxmlformats.org/officeDocument/2006/relationships/slide" Target="slides/slide79.xml"/><Relationship Id="rId150" Type="http://schemas.openxmlformats.org/officeDocument/2006/relationships/slide" Target="slides/slide144.xml"/><Relationship Id="rId155" Type="http://schemas.openxmlformats.org/officeDocument/2006/relationships/slide" Target="slides/slide149.xml"/><Relationship Id="rId171" Type="http://schemas.openxmlformats.org/officeDocument/2006/relationships/slide" Target="slides/slide165.xml"/><Relationship Id="rId176" Type="http://schemas.openxmlformats.org/officeDocument/2006/relationships/slide" Target="slides/slide170.xml"/><Relationship Id="rId192" Type="http://schemas.openxmlformats.org/officeDocument/2006/relationships/slide" Target="slides/slide186.xml"/><Relationship Id="rId197" Type="http://schemas.openxmlformats.org/officeDocument/2006/relationships/theme" Target="theme/theme1.xml"/><Relationship Id="rId12" Type="http://schemas.openxmlformats.org/officeDocument/2006/relationships/slide" Target="slides/slide6.xml"/><Relationship Id="rId17" Type="http://schemas.openxmlformats.org/officeDocument/2006/relationships/slide" Target="slides/slide11.xml"/><Relationship Id="rId33" Type="http://schemas.openxmlformats.org/officeDocument/2006/relationships/slide" Target="slides/slide27.xml"/><Relationship Id="rId38" Type="http://schemas.openxmlformats.org/officeDocument/2006/relationships/slide" Target="slides/slide32.xml"/><Relationship Id="rId59" Type="http://schemas.openxmlformats.org/officeDocument/2006/relationships/slide" Target="slides/slide53.xml"/><Relationship Id="rId103" Type="http://schemas.openxmlformats.org/officeDocument/2006/relationships/slide" Target="slides/slide97.xml"/><Relationship Id="rId108" Type="http://schemas.openxmlformats.org/officeDocument/2006/relationships/slide" Target="slides/slide102.xml"/><Relationship Id="rId124" Type="http://schemas.openxmlformats.org/officeDocument/2006/relationships/slide" Target="slides/slide118.xml"/><Relationship Id="rId129" Type="http://schemas.openxmlformats.org/officeDocument/2006/relationships/slide" Target="slides/slide123.xml"/><Relationship Id="rId54" Type="http://schemas.openxmlformats.org/officeDocument/2006/relationships/slide" Target="slides/slide48.xml"/><Relationship Id="rId70" Type="http://schemas.openxmlformats.org/officeDocument/2006/relationships/slide" Target="slides/slide64.xml"/><Relationship Id="rId75" Type="http://schemas.openxmlformats.org/officeDocument/2006/relationships/slide" Target="slides/slide69.xml"/><Relationship Id="rId91" Type="http://schemas.openxmlformats.org/officeDocument/2006/relationships/slide" Target="slides/slide85.xml"/><Relationship Id="rId96" Type="http://schemas.openxmlformats.org/officeDocument/2006/relationships/slide" Target="slides/slide90.xml"/><Relationship Id="rId140" Type="http://schemas.openxmlformats.org/officeDocument/2006/relationships/slide" Target="slides/slide134.xml"/><Relationship Id="rId145" Type="http://schemas.openxmlformats.org/officeDocument/2006/relationships/slide" Target="slides/slide139.xml"/><Relationship Id="rId161" Type="http://schemas.openxmlformats.org/officeDocument/2006/relationships/slide" Target="slides/slide155.xml"/><Relationship Id="rId166" Type="http://schemas.openxmlformats.org/officeDocument/2006/relationships/slide" Target="slides/slide160.xml"/><Relationship Id="rId182" Type="http://schemas.openxmlformats.org/officeDocument/2006/relationships/slide" Target="slides/slide176.xml"/><Relationship Id="rId187" Type="http://schemas.openxmlformats.org/officeDocument/2006/relationships/slide" Target="slides/slide181.xml"/><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 Target="slides/slide17.xml"/><Relationship Id="rId28" Type="http://schemas.openxmlformats.org/officeDocument/2006/relationships/slide" Target="slides/slide22.xml"/><Relationship Id="rId49" Type="http://schemas.openxmlformats.org/officeDocument/2006/relationships/slide" Target="slides/slide43.xml"/><Relationship Id="rId114" Type="http://schemas.openxmlformats.org/officeDocument/2006/relationships/slide" Target="slides/slide108.xml"/><Relationship Id="rId119" Type="http://schemas.openxmlformats.org/officeDocument/2006/relationships/slide" Target="slides/slide113.xml"/><Relationship Id="rId44" Type="http://schemas.openxmlformats.org/officeDocument/2006/relationships/slide" Target="slides/slide38.xml"/><Relationship Id="rId60" Type="http://schemas.openxmlformats.org/officeDocument/2006/relationships/slide" Target="slides/slide54.xml"/><Relationship Id="rId65" Type="http://schemas.openxmlformats.org/officeDocument/2006/relationships/slide" Target="slides/slide59.xml"/><Relationship Id="rId81" Type="http://schemas.openxmlformats.org/officeDocument/2006/relationships/slide" Target="slides/slide75.xml"/><Relationship Id="rId86" Type="http://schemas.openxmlformats.org/officeDocument/2006/relationships/slide" Target="slides/slide80.xml"/><Relationship Id="rId130" Type="http://schemas.openxmlformats.org/officeDocument/2006/relationships/slide" Target="slides/slide124.xml"/><Relationship Id="rId135" Type="http://schemas.openxmlformats.org/officeDocument/2006/relationships/slide" Target="slides/slide129.xml"/><Relationship Id="rId151" Type="http://schemas.openxmlformats.org/officeDocument/2006/relationships/slide" Target="slides/slide145.xml"/><Relationship Id="rId156" Type="http://schemas.openxmlformats.org/officeDocument/2006/relationships/slide" Target="slides/slide150.xml"/><Relationship Id="rId177" Type="http://schemas.openxmlformats.org/officeDocument/2006/relationships/slide" Target="slides/slide171.xml"/><Relationship Id="rId198" Type="http://schemas.openxmlformats.org/officeDocument/2006/relationships/tableStyles" Target="tableStyles.xml"/><Relationship Id="rId172" Type="http://schemas.openxmlformats.org/officeDocument/2006/relationships/slide" Target="slides/slide166.xml"/><Relationship Id="rId193" Type="http://schemas.openxmlformats.org/officeDocument/2006/relationships/slide" Target="slides/slide187.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 Id="rId109" Type="http://schemas.openxmlformats.org/officeDocument/2006/relationships/slide" Target="slides/slide103.xml"/><Relationship Id="rId34" Type="http://schemas.openxmlformats.org/officeDocument/2006/relationships/slide" Target="slides/slide28.xml"/><Relationship Id="rId50" Type="http://schemas.openxmlformats.org/officeDocument/2006/relationships/slide" Target="slides/slide44.xml"/><Relationship Id="rId55" Type="http://schemas.openxmlformats.org/officeDocument/2006/relationships/slide" Target="slides/slide49.xml"/><Relationship Id="rId76" Type="http://schemas.openxmlformats.org/officeDocument/2006/relationships/slide" Target="slides/slide70.xml"/><Relationship Id="rId97" Type="http://schemas.openxmlformats.org/officeDocument/2006/relationships/slide" Target="slides/slide91.xml"/><Relationship Id="rId104" Type="http://schemas.openxmlformats.org/officeDocument/2006/relationships/slide" Target="slides/slide98.xml"/><Relationship Id="rId120" Type="http://schemas.openxmlformats.org/officeDocument/2006/relationships/slide" Target="slides/slide114.xml"/><Relationship Id="rId125" Type="http://schemas.openxmlformats.org/officeDocument/2006/relationships/slide" Target="slides/slide119.xml"/><Relationship Id="rId141" Type="http://schemas.openxmlformats.org/officeDocument/2006/relationships/slide" Target="slides/slide135.xml"/><Relationship Id="rId146" Type="http://schemas.openxmlformats.org/officeDocument/2006/relationships/slide" Target="slides/slide140.xml"/><Relationship Id="rId167" Type="http://schemas.openxmlformats.org/officeDocument/2006/relationships/slide" Target="slides/slide161.xml"/><Relationship Id="rId188" Type="http://schemas.openxmlformats.org/officeDocument/2006/relationships/slide" Target="slides/slide182.xml"/><Relationship Id="rId7" Type="http://schemas.openxmlformats.org/officeDocument/2006/relationships/slide" Target="slides/slide1.xml"/><Relationship Id="rId71" Type="http://schemas.openxmlformats.org/officeDocument/2006/relationships/slide" Target="slides/slide65.xml"/><Relationship Id="rId92" Type="http://schemas.openxmlformats.org/officeDocument/2006/relationships/slide" Target="slides/slide86.xml"/><Relationship Id="rId162" Type="http://schemas.openxmlformats.org/officeDocument/2006/relationships/slide" Target="slides/slide156.xml"/><Relationship Id="rId183" Type="http://schemas.openxmlformats.org/officeDocument/2006/relationships/slide" Target="slides/slide177.xml"/><Relationship Id="rId2" Type="http://schemas.openxmlformats.org/officeDocument/2006/relationships/slideMaster" Target="slideMasters/slideMaster2.xml"/><Relationship Id="rId29" Type="http://schemas.openxmlformats.org/officeDocument/2006/relationships/slide" Target="slides/slide23.xml"/><Relationship Id="rId24" Type="http://schemas.openxmlformats.org/officeDocument/2006/relationships/slide" Target="slides/slide18.xml"/><Relationship Id="rId40" Type="http://schemas.openxmlformats.org/officeDocument/2006/relationships/slide" Target="slides/slide34.xml"/><Relationship Id="rId45" Type="http://schemas.openxmlformats.org/officeDocument/2006/relationships/slide" Target="slides/slide39.xml"/><Relationship Id="rId66" Type="http://schemas.openxmlformats.org/officeDocument/2006/relationships/slide" Target="slides/slide60.xml"/><Relationship Id="rId87" Type="http://schemas.openxmlformats.org/officeDocument/2006/relationships/slide" Target="slides/slide81.xml"/><Relationship Id="rId110" Type="http://schemas.openxmlformats.org/officeDocument/2006/relationships/slide" Target="slides/slide104.xml"/><Relationship Id="rId115" Type="http://schemas.openxmlformats.org/officeDocument/2006/relationships/slide" Target="slides/slide109.xml"/><Relationship Id="rId131" Type="http://schemas.openxmlformats.org/officeDocument/2006/relationships/slide" Target="slides/slide125.xml"/><Relationship Id="rId136" Type="http://schemas.openxmlformats.org/officeDocument/2006/relationships/slide" Target="slides/slide130.xml"/><Relationship Id="rId157" Type="http://schemas.openxmlformats.org/officeDocument/2006/relationships/slide" Target="slides/slide151.xml"/><Relationship Id="rId178" Type="http://schemas.openxmlformats.org/officeDocument/2006/relationships/slide" Target="slides/slide172.xml"/><Relationship Id="rId61" Type="http://schemas.openxmlformats.org/officeDocument/2006/relationships/slide" Target="slides/slide55.xml"/><Relationship Id="rId82" Type="http://schemas.openxmlformats.org/officeDocument/2006/relationships/slide" Target="slides/slide76.xml"/><Relationship Id="rId152" Type="http://schemas.openxmlformats.org/officeDocument/2006/relationships/slide" Target="slides/slide146.xml"/><Relationship Id="rId173" Type="http://schemas.openxmlformats.org/officeDocument/2006/relationships/slide" Target="slides/slide167.xml"/><Relationship Id="rId194" Type="http://schemas.openxmlformats.org/officeDocument/2006/relationships/notesMaster" Target="notesMasters/notesMaster1.xml"/><Relationship Id="rId19" Type="http://schemas.openxmlformats.org/officeDocument/2006/relationships/slide" Target="slides/slide13.xml"/><Relationship Id="rId14" Type="http://schemas.openxmlformats.org/officeDocument/2006/relationships/slide" Target="slides/slide8.xml"/><Relationship Id="rId30" Type="http://schemas.openxmlformats.org/officeDocument/2006/relationships/slide" Target="slides/slide24.xml"/><Relationship Id="rId35" Type="http://schemas.openxmlformats.org/officeDocument/2006/relationships/slide" Target="slides/slide29.xml"/><Relationship Id="rId56" Type="http://schemas.openxmlformats.org/officeDocument/2006/relationships/slide" Target="slides/slide50.xml"/><Relationship Id="rId77" Type="http://schemas.openxmlformats.org/officeDocument/2006/relationships/slide" Target="slides/slide71.xml"/><Relationship Id="rId100" Type="http://schemas.openxmlformats.org/officeDocument/2006/relationships/slide" Target="slides/slide94.xml"/><Relationship Id="rId105" Type="http://schemas.openxmlformats.org/officeDocument/2006/relationships/slide" Target="slides/slide99.xml"/><Relationship Id="rId126" Type="http://schemas.openxmlformats.org/officeDocument/2006/relationships/slide" Target="slides/slide120.xml"/><Relationship Id="rId147" Type="http://schemas.openxmlformats.org/officeDocument/2006/relationships/slide" Target="slides/slide141.xml"/><Relationship Id="rId168" Type="http://schemas.openxmlformats.org/officeDocument/2006/relationships/slide" Target="slides/slide162.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slide" Target="slides/slide66.xml"/><Relationship Id="rId93" Type="http://schemas.openxmlformats.org/officeDocument/2006/relationships/slide" Target="slides/slide87.xml"/><Relationship Id="rId98" Type="http://schemas.openxmlformats.org/officeDocument/2006/relationships/slide" Target="slides/slide92.xml"/><Relationship Id="rId121" Type="http://schemas.openxmlformats.org/officeDocument/2006/relationships/slide" Target="slides/slide115.xml"/><Relationship Id="rId142" Type="http://schemas.openxmlformats.org/officeDocument/2006/relationships/slide" Target="slides/slide136.xml"/><Relationship Id="rId163" Type="http://schemas.openxmlformats.org/officeDocument/2006/relationships/slide" Target="slides/slide157.xml"/><Relationship Id="rId184" Type="http://schemas.openxmlformats.org/officeDocument/2006/relationships/slide" Target="slides/slide178.xml"/><Relationship Id="rId189" Type="http://schemas.openxmlformats.org/officeDocument/2006/relationships/slide" Target="slides/slide183.xml"/><Relationship Id="rId3" Type="http://schemas.openxmlformats.org/officeDocument/2006/relationships/slideMaster" Target="slideMasters/slideMaster3.xml"/><Relationship Id="rId25" Type="http://schemas.openxmlformats.org/officeDocument/2006/relationships/slide" Target="slides/slide19.xml"/><Relationship Id="rId46" Type="http://schemas.openxmlformats.org/officeDocument/2006/relationships/slide" Target="slides/slide40.xml"/><Relationship Id="rId67" Type="http://schemas.openxmlformats.org/officeDocument/2006/relationships/slide" Target="slides/slide61.xml"/><Relationship Id="rId116" Type="http://schemas.openxmlformats.org/officeDocument/2006/relationships/slide" Target="slides/slide110.xml"/><Relationship Id="rId137" Type="http://schemas.openxmlformats.org/officeDocument/2006/relationships/slide" Target="slides/slide131.xml"/><Relationship Id="rId158" Type="http://schemas.openxmlformats.org/officeDocument/2006/relationships/slide" Target="slides/slide152.xml"/><Relationship Id="rId20" Type="http://schemas.openxmlformats.org/officeDocument/2006/relationships/slide" Target="slides/slide14.xml"/><Relationship Id="rId41" Type="http://schemas.openxmlformats.org/officeDocument/2006/relationships/slide" Target="slides/slide35.xml"/><Relationship Id="rId62" Type="http://schemas.openxmlformats.org/officeDocument/2006/relationships/slide" Target="slides/slide56.xml"/><Relationship Id="rId83" Type="http://schemas.openxmlformats.org/officeDocument/2006/relationships/slide" Target="slides/slide77.xml"/><Relationship Id="rId88" Type="http://schemas.openxmlformats.org/officeDocument/2006/relationships/slide" Target="slides/slide82.xml"/><Relationship Id="rId111" Type="http://schemas.openxmlformats.org/officeDocument/2006/relationships/slide" Target="slides/slide105.xml"/><Relationship Id="rId132" Type="http://schemas.openxmlformats.org/officeDocument/2006/relationships/slide" Target="slides/slide126.xml"/><Relationship Id="rId153" Type="http://schemas.openxmlformats.org/officeDocument/2006/relationships/slide" Target="slides/slide147.xml"/><Relationship Id="rId174" Type="http://schemas.openxmlformats.org/officeDocument/2006/relationships/slide" Target="slides/slide168.xml"/><Relationship Id="rId179" Type="http://schemas.openxmlformats.org/officeDocument/2006/relationships/slide" Target="slides/slide173.xml"/><Relationship Id="rId195" Type="http://schemas.openxmlformats.org/officeDocument/2006/relationships/presProps" Target="presProps.xml"/><Relationship Id="rId190" Type="http://schemas.openxmlformats.org/officeDocument/2006/relationships/slide" Target="slides/slide184.xml"/><Relationship Id="rId15" Type="http://schemas.openxmlformats.org/officeDocument/2006/relationships/slide" Target="slides/slide9.xml"/><Relationship Id="rId36" Type="http://schemas.openxmlformats.org/officeDocument/2006/relationships/slide" Target="slides/slide30.xml"/><Relationship Id="rId57" Type="http://schemas.openxmlformats.org/officeDocument/2006/relationships/slide" Target="slides/slide51.xml"/><Relationship Id="rId106" Type="http://schemas.openxmlformats.org/officeDocument/2006/relationships/slide" Target="slides/slide100.xml"/><Relationship Id="rId127" Type="http://schemas.openxmlformats.org/officeDocument/2006/relationships/slide" Target="slides/slide121.xml"/><Relationship Id="rId10" Type="http://schemas.openxmlformats.org/officeDocument/2006/relationships/slide" Target="slides/slide4.xml"/><Relationship Id="rId31" Type="http://schemas.openxmlformats.org/officeDocument/2006/relationships/slide" Target="slides/slide25.xml"/><Relationship Id="rId52" Type="http://schemas.openxmlformats.org/officeDocument/2006/relationships/slide" Target="slides/slide46.xml"/><Relationship Id="rId73" Type="http://schemas.openxmlformats.org/officeDocument/2006/relationships/slide" Target="slides/slide67.xml"/><Relationship Id="rId78" Type="http://schemas.openxmlformats.org/officeDocument/2006/relationships/slide" Target="slides/slide72.xml"/><Relationship Id="rId94" Type="http://schemas.openxmlformats.org/officeDocument/2006/relationships/slide" Target="slides/slide88.xml"/><Relationship Id="rId99" Type="http://schemas.openxmlformats.org/officeDocument/2006/relationships/slide" Target="slides/slide93.xml"/><Relationship Id="rId101" Type="http://schemas.openxmlformats.org/officeDocument/2006/relationships/slide" Target="slides/slide95.xml"/><Relationship Id="rId122" Type="http://schemas.openxmlformats.org/officeDocument/2006/relationships/slide" Target="slides/slide116.xml"/><Relationship Id="rId143" Type="http://schemas.openxmlformats.org/officeDocument/2006/relationships/slide" Target="slides/slide137.xml"/><Relationship Id="rId148" Type="http://schemas.openxmlformats.org/officeDocument/2006/relationships/slide" Target="slides/slide142.xml"/><Relationship Id="rId164" Type="http://schemas.openxmlformats.org/officeDocument/2006/relationships/slide" Target="slides/slide158.xml"/><Relationship Id="rId169" Type="http://schemas.openxmlformats.org/officeDocument/2006/relationships/slide" Target="slides/slide163.xml"/><Relationship Id="rId185" Type="http://schemas.openxmlformats.org/officeDocument/2006/relationships/slide" Target="slides/slide179.xml"/><Relationship Id="rId4" Type="http://schemas.openxmlformats.org/officeDocument/2006/relationships/slideMaster" Target="slideMasters/slideMaster4.xml"/><Relationship Id="rId9" Type="http://schemas.openxmlformats.org/officeDocument/2006/relationships/slide" Target="slides/slide3.xml"/><Relationship Id="rId180" Type="http://schemas.openxmlformats.org/officeDocument/2006/relationships/slide" Target="slides/slide174.xml"/><Relationship Id="rId26" Type="http://schemas.openxmlformats.org/officeDocument/2006/relationships/slide" Target="slides/slide2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F01492-F3F7-459D-8135-3CEC2C92DD93}" type="datetimeFigureOut">
              <a:rPr lang="ru-RU" smtClean="0"/>
              <a:t>08.09.2025</a:t>
            </a:fld>
            <a:endParaRPr lang="ru-RU"/>
          </a:p>
        </p:txBody>
      </p:sp>
      <p:sp>
        <p:nvSpPr>
          <p:cNvPr id="4" name="Образ слайда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6" name="Нижний колонтитул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38B8560-6AC5-439B-AE73-7F7032D17399}" type="slidenum">
              <a:rPr lang="ru-RU" smtClean="0"/>
              <a:t>‹#›</a:t>
            </a:fld>
            <a:endParaRPr lang="ru-RU"/>
          </a:p>
        </p:txBody>
      </p:sp>
    </p:spTree>
    <p:extLst>
      <p:ext uri="{BB962C8B-B14F-4D97-AF65-F5344CB8AC3E}">
        <p14:creationId xmlns:p14="http://schemas.microsoft.com/office/powerpoint/2010/main" val="26027049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8B8560-6AC5-439B-AE73-7F7032D17399}" type="slidenum">
              <a:rPr kumimoji="0" lang="ru-R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187</a:t>
            </a:fld>
            <a:endParaRPr kumimoji="0" lang="ru-R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785674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72B0B7FC-1F58-5DD9-8B84-7430E5A590E3}"/>
              </a:ext>
            </a:extLst>
          </p:cNvPr>
          <p:cNvSpPr>
            <a:spLocks noGrp="1"/>
          </p:cNvSpPr>
          <p:nvPr>
            <p:ph type="ctrTitle"/>
          </p:nvPr>
        </p:nvSpPr>
        <p:spPr>
          <a:xfrm>
            <a:off x="1524000" y="1122363"/>
            <a:ext cx="9144000" cy="2387600"/>
          </a:xfrm>
        </p:spPr>
        <p:txBody>
          <a:bodyPr anchor="b"/>
          <a:lstStyle>
            <a:lvl1pPr algn="ctr">
              <a:defRPr sz="6000"/>
            </a:lvl1pPr>
          </a:lstStyle>
          <a:p>
            <a:r>
              <a:rPr lang="ru-RU"/>
              <a:t>Образец заголовка</a:t>
            </a:r>
          </a:p>
        </p:txBody>
      </p:sp>
      <p:sp>
        <p:nvSpPr>
          <p:cNvPr id="3" name="Подзаголовок 2">
            <a:extLst>
              <a:ext uri="{FF2B5EF4-FFF2-40B4-BE49-F238E27FC236}">
                <a16:creationId xmlns:a16="http://schemas.microsoft.com/office/drawing/2014/main" id="{35EA05EE-FCF9-B1F3-7C0C-EF68C575D57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a:t>Образец подзаголовка</a:t>
            </a:r>
          </a:p>
        </p:txBody>
      </p:sp>
      <p:sp>
        <p:nvSpPr>
          <p:cNvPr id="4" name="Дата 3">
            <a:extLst>
              <a:ext uri="{FF2B5EF4-FFF2-40B4-BE49-F238E27FC236}">
                <a16:creationId xmlns:a16="http://schemas.microsoft.com/office/drawing/2014/main" id="{3998D736-8967-4CDB-0431-36C5EF543E92}"/>
              </a:ext>
            </a:extLst>
          </p:cNvPr>
          <p:cNvSpPr>
            <a:spLocks noGrp="1"/>
          </p:cNvSpPr>
          <p:nvPr>
            <p:ph type="dt" sz="half" idx="10"/>
          </p:nvPr>
        </p:nvSpPr>
        <p:spPr/>
        <p:txBody>
          <a:bodyPr/>
          <a:lstStyle/>
          <a:p>
            <a:fld id="{CFE040A8-EBDB-4771-AB9A-795008D58E01}" type="datetimeFigureOut">
              <a:rPr lang="ru-RU" smtClean="0"/>
              <a:t>08.09.2025</a:t>
            </a:fld>
            <a:endParaRPr lang="ru-RU"/>
          </a:p>
        </p:txBody>
      </p:sp>
      <p:sp>
        <p:nvSpPr>
          <p:cNvPr id="5" name="Нижний колонтитул 4">
            <a:extLst>
              <a:ext uri="{FF2B5EF4-FFF2-40B4-BE49-F238E27FC236}">
                <a16:creationId xmlns:a16="http://schemas.microsoft.com/office/drawing/2014/main" id="{F832F0D2-2177-D674-BDED-D227DBAFFA3A}"/>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D0F9234E-4548-6B9B-7CAE-9CE435BEF8AD}"/>
              </a:ext>
            </a:extLst>
          </p:cNvPr>
          <p:cNvSpPr>
            <a:spLocks noGrp="1"/>
          </p:cNvSpPr>
          <p:nvPr>
            <p:ph type="sldNum" sz="quarter" idx="12"/>
          </p:nvPr>
        </p:nvSpPr>
        <p:spPr/>
        <p:txBody>
          <a:bodyPr/>
          <a:lstStyle/>
          <a:p>
            <a:fld id="{1B28CD31-2C28-4275-B757-62316398FF1D}" type="slidenum">
              <a:rPr lang="ru-RU" smtClean="0"/>
              <a:t>‹#›</a:t>
            </a:fld>
            <a:endParaRPr lang="ru-RU"/>
          </a:p>
        </p:txBody>
      </p:sp>
    </p:spTree>
    <p:extLst>
      <p:ext uri="{BB962C8B-B14F-4D97-AF65-F5344CB8AC3E}">
        <p14:creationId xmlns:p14="http://schemas.microsoft.com/office/powerpoint/2010/main" val="407530157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1E6994D1-D56D-0DC5-2C8D-191F53A51183}"/>
              </a:ext>
            </a:extLst>
          </p:cNvPr>
          <p:cNvSpPr>
            <a:spLocks noGrp="1"/>
          </p:cNvSpPr>
          <p:nvPr>
            <p:ph type="title"/>
          </p:nvPr>
        </p:nvSpPr>
        <p:spPr/>
        <p:txBody>
          <a:bodyPr/>
          <a:lstStyle/>
          <a:p>
            <a:r>
              <a:rPr lang="ru-RU"/>
              <a:t>Образец заголовка</a:t>
            </a:r>
          </a:p>
        </p:txBody>
      </p:sp>
      <p:sp>
        <p:nvSpPr>
          <p:cNvPr id="3" name="Вертикальный текст 2">
            <a:extLst>
              <a:ext uri="{FF2B5EF4-FFF2-40B4-BE49-F238E27FC236}">
                <a16:creationId xmlns:a16="http://schemas.microsoft.com/office/drawing/2014/main" id="{3869A3B7-9B08-D65C-F05A-0F41D917D63D}"/>
              </a:ext>
            </a:extLst>
          </p:cNvPr>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D33F7031-2419-CC6D-2508-DA971CDD88F1}"/>
              </a:ext>
            </a:extLst>
          </p:cNvPr>
          <p:cNvSpPr>
            <a:spLocks noGrp="1"/>
          </p:cNvSpPr>
          <p:nvPr>
            <p:ph type="dt" sz="half" idx="10"/>
          </p:nvPr>
        </p:nvSpPr>
        <p:spPr/>
        <p:txBody>
          <a:bodyPr/>
          <a:lstStyle/>
          <a:p>
            <a:fld id="{CFE040A8-EBDB-4771-AB9A-795008D58E01}" type="datetimeFigureOut">
              <a:rPr lang="ru-RU" smtClean="0"/>
              <a:t>08.09.2025</a:t>
            </a:fld>
            <a:endParaRPr lang="ru-RU"/>
          </a:p>
        </p:txBody>
      </p:sp>
      <p:sp>
        <p:nvSpPr>
          <p:cNvPr id="5" name="Нижний колонтитул 4">
            <a:extLst>
              <a:ext uri="{FF2B5EF4-FFF2-40B4-BE49-F238E27FC236}">
                <a16:creationId xmlns:a16="http://schemas.microsoft.com/office/drawing/2014/main" id="{35452B13-F408-9FE8-0549-26C8F9E24DDA}"/>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B40FD6C0-6326-F75F-F27E-2C4C304B9A54}"/>
              </a:ext>
            </a:extLst>
          </p:cNvPr>
          <p:cNvSpPr>
            <a:spLocks noGrp="1"/>
          </p:cNvSpPr>
          <p:nvPr>
            <p:ph type="sldNum" sz="quarter" idx="12"/>
          </p:nvPr>
        </p:nvSpPr>
        <p:spPr/>
        <p:txBody>
          <a:bodyPr/>
          <a:lstStyle/>
          <a:p>
            <a:fld id="{1B28CD31-2C28-4275-B757-62316398FF1D}" type="slidenum">
              <a:rPr lang="ru-RU" smtClean="0"/>
              <a:t>‹#›</a:t>
            </a:fld>
            <a:endParaRPr lang="ru-RU"/>
          </a:p>
        </p:txBody>
      </p:sp>
    </p:spTree>
    <p:extLst>
      <p:ext uri="{BB962C8B-B14F-4D97-AF65-F5344CB8AC3E}">
        <p14:creationId xmlns:p14="http://schemas.microsoft.com/office/powerpoint/2010/main" val="34300830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a:extLst>
              <a:ext uri="{FF2B5EF4-FFF2-40B4-BE49-F238E27FC236}">
                <a16:creationId xmlns:a16="http://schemas.microsoft.com/office/drawing/2014/main" id="{4E5B4B67-8F3A-292F-A55D-A5094C96493C}"/>
              </a:ext>
            </a:extLst>
          </p:cNvPr>
          <p:cNvSpPr>
            <a:spLocks noGrp="1"/>
          </p:cNvSpPr>
          <p:nvPr>
            <p:ph type="title" orient="vert"/>
          </p:nvPr>
        </p:nvSpPr>
        <p:spPr>
          <a:xfrm>
            <a:off x="8724900" y="365125"/>
            <a:ext cx="2628900" cy="5811838"/>
          </a:xfrm>
        </p:spPr>
        <p:txBody>
          <a:bodyPr vert="eaVert"/>
          <a:lstStyle/>
          <a:p>
            <a:r>
              <a:rPr lang="ru-RU"/>
              <a:t>Образец заголовка</a:t>
            </a:r>
          </a:p>
        </p:txBody>
      </p:sp>
      <p:sp>
        <p:nvSpPr>
          <p:cNvPr id="3" name="Вертикальный текст 2">
            <a:extLst>
              <a:ext uri="{FF2B5EF4-FFF2-40B4-BE49-F238E27FC236}">
                <a16:creationId xmlns:a16="http://schemas.microsoft.com/office/drawing/2014/main" id="{664D2AAC-7C75-93C3-48BD-4567576E2DC1}"/>
              </a:ext>
            </a:extLst>
          </p:cNvPr>
          <p:cNvSpPr>
            <a:spLocks noGrp="1"/>
          </p:cNvSpPr>
          <p:nvPr>
            <p:ph type="body" orient="vert" idx="1"/>
          </p:nvPr>
        </p:nvSpPr>
        <p:spPr>
          <a:xfrm>
            <a:off x="838200" y="365125"/>
            <a:ext cx="7734300" cy="5811838"/>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AD34460C-022D-997C-D52A-D0F90E949000}"/>
              </a:ext>
            </a:extLst>
          </p:cNvPr>
          <p:cNvSpPr>
            <a:spLocks noGrp="1"/>
          </p:cNvSpPr>
          <p:nvPr>
            <p:ph type="dt" sz="half" idx="10"/>
          </p:nvPr>
        </p:nvSpPr>
        <p:spPr/>
        <p:txBody>
          <a:bodyPr/>
          <a:lstStyle/>
          <a:p>
            <a:fld id="{CFE040A8-EBDB-4771-AB9A-795008D58E01}" type="datetimeFigureOut">
              <a:rPr lang="ru-RU" smtClean="0"/>
              <a:t>08.09.2025</a:t>
            </a:fld>
            <a:endParaRPr lang="ru-RU"/>
          </a:p>
        </p:txBody>
      </p:sp>
      <p:sp>
        <p:nvSpPr>
          <p:cNvPr id="5" name="Нижний колонтитул 4">
            <a:extLst>
              <a:ext uri="{FF2B5EF4-FFF2-40B4-BE49-F238E27FC236}">
                <a16:creationId xmlns:a16="http://schemas.microsoft.com/office/drawing/2014/main" id="{3FD52A4F-FA33-EDE7-9C9A-2B1D52BEC860}"/>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B3A812DF-2A3C-5171-B10E-9B2F554D7635}"/>
              </a:ext>
            </a:extLst>
          </p:cNvPr>
          <p:cNvSpPr>
            <a:spLocks noGrp="1"/>
          </p:cNvSpPr>
          <p:nvPr>
            <p:ph type="sldNum" sz="quarter" idx="12"/>
          </p:nvPr>
        </p:nvSpPr>
        <p:spPr/>
        <p:txBody>
          <a:bodyPr/>
          <a:lstStyle/>
          <a:p>
            <a:fld id="{1B28CD31-2C28-4275-B757-62316398FF1D}" type="slidenum">
              <a:rPr lang="ru-RU" smtClean="0"/>
              <a:t>‹#›</a:t>
            </a:fld>
            <a:endParaRPr lang="ru-RU"/>
          </a:p>
        </p:txBody>
      </p:sp>
    </p:spTree>
    <p:extLst>
      <p:ext uri="{BB962C8B-B14F-4D97-AF65-F5344CB8AC3E}">
        <p14:creationId xmlns:p14="http://schemas.microsoft.com/office/powerpoint/2010/main" val="209803365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ru-RU"/>
              <a:t>Образец заголовка</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a:t>Образец подзаголовка</a:t>
            </a:r>
            <a:endParaRPr lang="en-US" dirty="0"/>
          </a:p>
        </p:txBody>
      </p:sp>
      <p:sp>
        <p:nvSpPr>
          <p:cNvPr id="4" name="Date Placeholder 3"/>
          <p:cNvSpPr>
            <a:spLocks noGrp="1"/>
          </p:cNvSpPr>
          <p:nvPr>
            <p:ph type="dt" sz="half" idx="10"/>
          </p:nvPr>
        </p:nvSpPr>
        <p:spPr/>
        <p:txBody>
          <a:bodyPr/>
          <a:lstStyle/>
          <a:p>
            <a:fld id="{1852FFD1-FA6F-42C3-BA12-DC2C2C1F2EEE}" type="datetimeFigureOut">
              <a:rPr lang="ru-RU" smtClean="0"/>
              <a:t>08.09.2025</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8A7DA608-35A8-44E0-9F82-581EAE50B9B7}" type="slidenum">
              <a:rPr lang="ru-RU" smtClean="0"/>
              <a:t>‹#›</a:t>
            </a:fld>
            <a:endParaRPr lang="ru-RU"/>
          </a:p>
        </p:txBody>
      </p:sp>
    </p:spTree>
    <p:extLst>
      <p:ext uri="{BB962C8B-B14F-4D97-AF65-F5344CB8AC3E}">
        <p14:creationId xmlns:p14="http://schemas.microsoft.com/office/powerpoint/2010/main" val="37653105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Content Placeholder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1852FFD1-FA6F-42C3-BA12-DC2C2C1F2EEE}" type="datetimeFigureOut">
              <a:rPr lang="ru-RU" smtClean="0"/>
              <a:t>08.09.2025</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8A7DA608-35A8-44E0-9F82-581EAE50B9B7}" type="slidenum">
              <a:rPr lang="ru-RU" smtClean="0"/>
              <a:t>‹#›</a:t>
            </a:fld>
            <a:endParaRPr lang="ru-RU"/>
          </a:p>
        </p:txBody>
      </p:sp>
    </p:spTree>
    <p:extLst>
      <p:ext uri="{BB962C8B-B14F-4D97-AF65-F5344CB8AC3E}">
        <p14:creationId xmlns:p14="http://schemas.microsoft.com/office/powerpoint/2010/main" val="23932309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ru-RU"/>
              <a:t>Образец заголовка</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fld id="{1852FFD1-FA6F-42C3-BA12-DC2C2C1F2EEE}" type="datetimeFigureOut">
              <a:rPr lang="ru-RU" smtClean="0"/>
              <a:t>08.09.2025</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8A7DA608-35A8-44E0-9F82-581EAE50B9B7}" type="slidenum">
              <a:rPr lang="ru-RU" smtClean="0"/>
              <a:t>‹#›</a:t>
            </a:fld>
            <a:endParaRPr lang="ru-RU"/>
          </a:p>
        </p:txBody>
      </p:sp>
    </p:spTree>
    <p:extLst>
      <p:ext uri="{BB962C8B-B14F-4D97-AF65-F5344CB8AC3E}">
        <p14:creationId xmlns:p14="http://schemas.microsoft.com/office/powerpoint/2010/main" val="209232434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Date Placeholder 4"/>
          <p:cNvSpPr>
            <a:spLocks noGrp="1"/>
          </p:cNvSpPr>
          <p:nvPr>
            <p:ph type="dt" sz="half" idx="10"/>
          </p:nvPr>
        </p:nvSpPr>
        <p:spPr/>
        <p:txBody>
          <a:bodyPr/>
          <a:lstStyle/>
          <a:p>
            <a:fld id="{1852FFD1-FA6F-42C3-BA12-DC2C2C1F2EEE}" type="datetimeFigureOut">
              <a:rPr lang="ru-RU" smtClean="0"/>
              <a:t>08.09.2025</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8A7DA608-35A8-44E0-9F82-581EAE50B9B7}" type="slidenum">
              <a:rPr lang="ru-RU" smtClean="0"/>
              <a:t>‹#›</a:t>
            </a:fld>
            <a:endParaRPr lang="ru-RU"/>
          </a:p>
        </p:txBody>
      </p:sp>
    </p:spTree>
    <p:extLst>
      <p:ext uri="{BB962C8B-B14F-4D97-AF65-F5344CB8AC3E}">
        <p14:creationId xmlns:p14="http://schemas.microsoft.com/office/powerpoint/2010/main" val="252692351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ru-RU"/>
              <a:t>Образец заголовка</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Content Placeholder 3"/>
          <p:cNvSpPr>
            <a:spLocks noGrp="1"/>
          </p:cNvSpPr>
          <p:nvPr>
            <p:ph sz="half" idx="2"/>
          </p:nvPr>
        </p:nvSpPr>
        <p:spPr>
          <a:xfrm>
            <a:off x="839788" y="2505075"/>
            <a:ext cx="5157787"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Content Placeholder 5"/>
          <p:cNvSpPr>
            <a:spLocks noGrp="1"/>
          </p:cNvSpPr>
          <p:nvPr>
            <p:ph sz="quarter" idx="4"/>
          </p:nvPr>
        </p:nvSpPr>
        <p:spPr>
          <a:xfrm>
            <a:off x="6172200" y="2505075"/>
            <a:ext cx="5183188"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7" name="Date Placeholder 6"/>
          <p:cNvSpPr>
            <a:spLocks noGrp="1"/>
          </p:cNvSpPr>
          <p:nvPr>
            <p:ph type="dt" sz="half" idx="10"/>
          </p:nvPr>
        </p:nvSpPr>
        <p:spPr/>
        <p:txBody>
          <a:bodyPr/>
          <a:lstStyle/>
          <a:p>
            <a:fld id="{1852FFD1-FA6F-42C3-BA12-DC2C2C1F2EEE}" type="datetimeFigureOut">
              <a:rPr lang="ru-RU" smtClean="0"/>
              <a:t>08.09.2025</a:t>
            </a:fld>
            <a:endParaRPr lang="ru-RU"/>
          </a:p>
        </p:txBody>
      </p:sp>
      <p:sp>
        <p:nvSpPr>
          <p:cNvPr id="8" name="Footer Placeholder 7"/>
          <p:cNvSpPr>
            <a:spLocks noGrp="1"/>
          </p:cNvSpPr>
          <p:nvPr>
            <p:ph type="ftr" sz="quarter" idx="11"/>
          </p:nvPr>
        </p:nvSpPr>
        <p:spPr/>
        <p:txBody>
          <a:bodyPr/>
          <a:lstStyle/>
          <a:p>
            <a:endParaRPr lang="ru-RU"/>
          </a:p>
        </p:txBody>
      </p:sp>
      <p:sp>
        <p:nvSpPr>
          <p:cNvPr id="9" name="Slide Number Placeholder 8"/>
          <p:cNvSpPr>
            <a:spLocks noGrp="1"/>
          </p:cNvSpPr>
          <p:nvPr>
            <p:ph type="sldNum" sz="quarter" idx="12"/>
          </p:nvPr>
        </p:nvSpPr>
        <p:spPr/>
        <p:txBody>
          <a:bodyPr/>
          <a:lstStyle/>
          <a:p>
            <a:fld id="{8A7DA608-35A8-44E0-9F82-581EAE50B9B7}" type="slidenum">
              <a:rPr lang="ru-RU" smtClean="0"/>
              <a:t>‹#›</a:t>
            </a:fld>
            <a:endParaRPr lang="ru-RU"/>
          </a:p>
        </p:txBody>
      </p:sp>
    </p:spTree>
    <p:extLst>
      <p:ext uri="{BB962C8B-B14F-4D97-AF65-F5344CB8AC3E}">
        <p14:creationId xmlns:p14="http://schemas.microsoft.com/office/powerpoint/2010/main" val="300742730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Date Placeholder 2"/>
          <p:cNvSpPr>
            <a:spLocks noGrp="1"/>
          </p:cNvSpPr>
          <p:nvPr>
            <p:ph type="dt" sz="half" idx="10"/>
          </p:nvPr>
        </p:nvSpPr>
        <p:spPr/>
        <p:txBody>
          <a:bodyPr/>
          <a:lstStyle/>
          <a:p>
            <a:fld id="{1852FFD1-FA6F-42C3-BA12-DC2C2C1F2EEE}" type="datetimeFigureOut">
              <a:rPr lang="ru-RU" smtClean="0"/>
              <a:t>08.09.2025</a:t>
            </a:fld>
            <a:endParaRPr lang="ru-RU"/>
          </a:p>
        </p:txBody>
      </p:sp>
      <p:sp>
        <p:nvSpPr>
          <p:cNvPr id="4" name="Footer Placeholder 3"/>
          <p:cNvSpPr>
            <a:spLocks noGrp="1"/>
          </p:cNvSpPr>
          <p:nvPr>
            <p:ph type="ftr" sz="quarter" idx="11"/>
          </p:nvPr>
        </p:nvSpPr>
        <p:spPr/>
        <p:txBody>
          <a:bodyPr/>
          <a:lstStyle/>
          <a:p>
            <a:endParaRPr lang="ru-RU"/>
          </a:p>
        </p:txBody>
      </p:sp>
      <p:sp>
        <p:nvSpPr>
          <p:cNvPr id="5" name="Slide Number Placeholder 4"/>
          <p:cNvSpPr>
            <a:spLocks noGrp="1"/>
          </p:cNvSpPr>
          <p:nvPr>
            <p:ph type="sldNum" sz="quarter" idx="12"/>
          </p:nvPr>
        </p:nvSpPr>
        <p:spPr/>
        <p:txBody>
          <a:bodyPr/>
          <a:lstStyle/>
          <a:p>
            <a:fld id="{8A7DA608-35A8-44E0-9F82-581EAE50B9B7}" type="slidenum">
              <a:rPr lang="ru-RU" smtClean="0"/>
              <a:t>‹#›</a:t>
            </a:fld>
            <a:endParaRPr lang="ru-RU"/>
          </a:p>
        </p:txBody>
      </p:sp>
    </p:spTree>
    <p:extLst>
      <p:ext uri="{BB962C8B-B14F-4D97-AF65-F5344CB8AC3E}">
        <p14:creationId xmlns:p14="http://schemas.microsoft.com/office/powerpoint/2010/main" val="104288240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852FFD1-FA6F-42C3-BA12-DC2C2C1F2EEE}" type="datetimeFigureOut">
              <a:rPr lang="ru-RU" smtClean="0"/>
              <a:t>08.09.2025</a:t>
            </a:fld>
            <a:endParaRPr lang="ru-RU"/>
          </a:p>
        </p:txBody>
      </p:sp>
      <p:sp>
        <p:nvSpPr>
          <p:cNvPr id="3" name="Footer Placeholder 2"/>
          <p:cNvSpPr>
            <a:spLocks noGrp="1"/>
          </p:cNvSpPr>
          <p:nvPr>
            <p:ph type="ftr" sz="quarter" idx="11"/>
          </p:nvPr>
        </p:nvSpPr>
        <p:spPr/>
        <p:txBody>
          <a:bodyPr/>
          <a:lstStyle/>
          <a:p>
            <a:endParaRPr lang="ru-RU"/>
          </a:p>
        </p:txBody>
      </p:sp>
      <p:sp>
        <p:nvSpPr>
          <p:cNvPr id="4" name="Slide Number Placeholder 3"/>
          <p:cNvSpPr>
            <a:spLocks noGrp="1"/>
          </p:cNvSpPr>
          <p:nvPr>
            <p:ph type="sldNum" sz="quarter" idx="12"/>
          </p:nvPr>
        </p:nvSpPr>
        <p:spPr/>
        <p:txBody>
          <a:bodyPr/>
          <a:lstStyle/>
          <a:p>
            <a:fld id="{8A7DA608-35A8-44E0-9F82-581EAE50B9B7}" type="slidenum">
              <a:rPr lang="ru-RU" smtClean="0"/>
              <a:t>‹#›</a:t>
            </a:fld>
            <a:endParaRPr lang="ru-RU"/>
          </a:p>
        </p:txBody>
      </p:sp>
    </p:spTree>
    <p:extLst>
      <p:ext uri="{BB962C8B-B14F-4D97-AF65-F5344CB8AC3E}">
        <p14:creationId xmlns:p14="http://schemas.microsoft.com/office/powerpoint/2010/main" val="391080279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ru-RU"/>
              <a:t>Образец заголовка</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Date Placeholder 4"/>
          <p:cNvSpPr>
            <a:spLocks noGrp="1"/>
          </p:cNvSpPr>
          <p:nvPr>
            <p:ph type="dt" sz="half" idx="10"/>
          </p:nvPr>
        </p:nvSpPr>
        <p:spPr/>
        <p:txBody>
          <a:bodyPr/>
          <a:lstStyle/>
          <a:p>
            <a:fld id="{1852FFD1-FA6F-42C3-BA12-DC2C2C1F2EEE}" type="datetimeFigureOut">
              <a:rPr lang="ru-RU" smtClean="0"/>
              <a:t>08.09.2025</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8A7DA608-35A8-44E0-9F82-581EAE50B9B7}" type="slidenum">
              <a:rPr lang="ru-RU" smtClean="0"/>
              <a:t>‹#›</a:t>
            </a:fld>
            <a:endParaRPr lang="ru-RU"/>
          </a:p>
        </p:txBody>
      </p:sp>
    </p:spTree>
    <p:extLst>
      <p:ext uri="{BB962C8B-B14F-4D97-AF65-F5344CB8AC3E}">
        <p14:creationId xmlns:p14="http://schemas.microsoft.com/office/powerpoint/2010/main" val="33456939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AE4C959E-1ABB-9381-3B9E-5E2B20B7F820}"/>
              </a:ext>
            </a:extLst>
          </p:cNvPr>
          <p:cNvSpPr>
            <a:spLocks noGrp="1"/>
          </p:cNvSpPr>
          <p:nvPr>
            <p:ph type="title"/>
          </p:nvPr>
        </p:nvSpPr>
        <p:spPr/>
        <p:txBody>
          <a:bodyPr/>
          <a:lstStyle/>
          <a:p>
            <a:r>
              <a:rPr lang="ru-RU"/>
              <a:t>Образец заголовка</a:t>
            </a:r>
          </a:p>
        </p:txBody>
      </p:sp>
      <p:sp>
        <p:nvSpPr>
          <p:cNvPr id="3" name="Объект 2">
            <a:extLst>
              <a:ext uri="{FF2B5EF4-FFF2-40B4-BE49-F238E27FC236}">
                <a16:creationId xmlns:a16="http://schemas.microsoft.com/office/drawing/2014/main" id="{9766B0F7-8D5C-37F7-FF46-E76E57A53311}"/>
              </a:ext>
            </a:extLst>
          </p:cNvPr>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C148C151-4786-5406-DC03-A483A9B182C8}"/>
              </a:ext>
            </a:extLst>
          </p:cNvPr>
          <p:cNvSpPr>
            <a:spLocks noGrp="1"/>
          </p:cNvSpPr>
          <p:nvPr>
            <p:ph type="dt" sz="half" idx="10"/>
          </p:nvPr>
        </p:nvSpPr>
        <p:spPr/>
        <p:txBody>
          <a:bodyPr/>
          <a:lstStyle/>
          <a:p>
            <a:fld id="{CFE040A8-EBDB-4771-AB9A-795008D58E01}" type="datetimeFigureOut">
              <a:rPr lang="ru-RU" smtClean="0"/>
              <a:t>08.09.2025</a:t>
            </a:fld>
            <a:endParaRPr lang="ru-RU"/>
          </a:p>
        </p:txBody>
      </p:sp>
      <p:sp>
        <p:nvSpPr>
          <p:cNvPr id="5" name="Нижний колонтитул 4">
            <a:extLst>
              <a:ext uri="{FF2B5EF4-FFF2-40B4-BE49-F238E27FC236}">
                <a16:creationId xmlns:a16="http://schemas.microsoft.com/office/drawing/2014/main" id="{8B15D66C-351B-83DA-26C0-772B1CF8DAC6}"/>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0CC7B35F-EFDB-A920-A51B-BDFBBC50BB1A}"/>
              </a:ext>
            </a:extLst>
          </p:cNvPr>
          <p:cNvSpPr>
            <a:spLocks noGrp="1"/>
          </p:cNvSpPr>
          <p:nvPr>
            <p:ph type="sldNum" sz="quarter" idx="12"/>
          </p:nvPr>
        </p:nvSpPr>
        <p:spPr/>
        <p:txBody>
          <a:bodyPr/>
          <a:lstStyle/>
          <a:p>
            <a:fld id="{1B28CD31-2C28-4275-B757-62316398FF1D}" type="slidenum">
              <a:rPr lang="ru-RU" smtClean="0"/>
              <a:t>‹#›</a:t>
            </a:fld>
            <a:endParaRPr lang="ru-RU"/>
          </a:p>
        </p:txBody>
      </p:sp>
    </p:spTree>
    <p:extLst>
      <p:ext uri="{BB962C8B-B14F-4D97-AF65-F5344CB8AC3E}">
        <p14:creationId xmlns:p14="http://schemas.microsoft.com/office/powerpoint/2010/main" val="215916675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ru-RU"/>
              <a:t>Образец заголовка</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a:t>Вставка рисунка</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Date Placeholder 4"/>
          <p:cNvSpPr>
            <a:spLocks noGrp="1"/>
          </p:cNvSpPr>
          <p:nvPr>
            <p:ph type="dt" sz="half" idx="10"/>
          </p:nvPr>
        </p:nvSpPr>
        <p:spPr/>
        <p:txBody>
          <a:bodyPr/>
          <a:lstStyle/>
          <a:p>
            <a:fld id="{1852FFD1-FA6F-42C3-BA12-DC2C2C1F2EEE}" type="datetimeFigureOut">
              <a:rPr lang="ru-RU" smtClean="0"/>
              <a:t>08.09.2025</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8A7DA608-35A8-44E0-9F82-581EAE50B9B7}" type="slidenum">
              <a:rPr lang="ru-RU" smtClean="0"/>
              <a:t>‹#›</a:t>
            </a:fld>
            <a:endParaRPr lang="ru-RU"/>
          </a:p>
        </p:txBody>
      </p:sp>
    </p:spTree>
    <p:extLst>
      <p:ext uri="{BB962C8B-B14F-4D97-AF65-F5344CB8AC3E}">
        <p14:creationId xmlns:p14="http://schemas.microsoft.com/office/powerpoint/2010/main" val="225466282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Vertical Text Placeholder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1852FFD1-FA6F-42C3-BA12-DC2C2C1F2EEE}" type="datetimeFigureOut">
              <a:rPr lang="ru-RU" smtClean="0"/>
              <a:t>08.09.2025</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8A7DA608-35A8-44E0-9F82-581EAE50B9B7}" type="slidenum">
              <a:rPr lang="ru-RU" smtClean="0"/>
              <a:t>‹#›</a:t>
            </a:fld>
            <a:endParaRPr lang="ru-RU"/>
          </a:p>
        </p:txBody>
      </p:sp>
    </p:spTree>
    <p:extLst>
      <p:ext uri="{BB962C8B-B14F-4D97-AF65-F5344CB8AC3E}">
        <p14:creationId xmlns:p14="http://schemas.microsoft.com/office/powerpoint/2010/main" val="173289606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ru-RU"/>
              <a:t>Образец заголовка</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1852FFD1-FA6F-42C3-BA12-DC2C2C1F2EEE}" type="datetimeFigureOut">
              <a:rPr lang="ru-RU" smtClean="0"/>
              <a:t>08.09.2025</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8A7DA608-35A8-44E0-9F82-581EAE50B9B7}" type="slidenum">
              <a:rPr lang="ru-RU" smtClean="0"/>
              <a:t>‹#›</a:t>
            </a:fld>
            <a:endParaRPr lang="ru-RU"/>
          </a:p>
        </p:txBody>
      </p:sp>
    </p:spTree>
    <p:extLst>
      <p:ext uri="{BB962C8B-B14F-4D97-AF65-F5344CB8AC3E}">
        <p14:creationId xmlns:p14="http://schemas.microsoft.com/office/powerpoint/2010/main" val="330029763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914400" y="2130534"/>
            <a:ext cx="10363200" cy="1470025"/>
          </a:xfrm>
        </p:spPr>
        <p:txBody>
          <a:bodyPr/>
          <a:lstStyle/>
          <a:p>
            <a:r>
              <a:rPr lang="ru-RU"/>
              <a:t>Образец заголовка</a:t>
            </a:r>
          </a:p>
        </p:txBody>
      </p:sp>
      <p:sp>
        <p:nvSpPr>
          <p:cNvPr id="3" name="Подзаголовок 2"/>
          <p:cNvSpPr>
            <a:spLocks noGrp="1"/>
          </p:cNvSpPr>
          <p:nvPr>
            <p:ph type="subTitle" idx="1"/>
          </p:nvPr>
        </p:nvSpPr>
        <p:spPr>
          <a:xfrm>
            <a:off x="1828800" y="3886200"/>
            <a:ext cx="8534400" cy="1752600"/>
          </a:xfrm>
        </p:spPr>
        <p:txBody>
          <a:bodyPr/>
          <a:lstStyle>
            <a:lvl1pPr marL="0" indent="0" algn="ctr">
              <a:buNone/>
              <a:defRPr/>
            </a:lvl1pPr>
            <a:lvl2pPr marL="457068" indent="0" algn="ctr">
              <a:buNone/>
              <a:defRPr/>
            </a:lvl2pPr>
            <a:lvl3pPr marL="914133" indent="0" algn="ctr">
              <a:buNone/>
              <a:defRPr/>
            </a:lvl3pPr>
            <a:lvl4pPr marL="1371200" indent="0" algn="ctr">
              <a:buNone/>
              <a:defRPr/>
            </a:lvl4pPr>
            <a:lvl5pPr marL="1828267" indent="0" algn="ctr">
              <a:buNone/>
              <a:defRPr/>
            </a:lvl5pPr>
            <a:lvl6pPr marL="2285333" indent="0" algn="ctr">
              <a:buNone/>
              <a:defRPr/>
            </a:lvl6pPr>
            <a:lvl7pPr marL="2742399" indent="0" algn="ctr">
              <a:buNone/>
              <a:defRPr/>
            </a:lvl7pPr>
            <a:lvl8pPr marL="3199466" indent="0" algn="ctr">
              <a:buNone/>
              <a:defRPr/>
            </a:lvl8pPr>
            <a:lvl9pPr marL="3656532" indent="0" algn="ctr">
              <a:buNone/>
              <a:defRPr/>
            </a:lvl9pPr>
          </a:lstStyle>
          <a:p>
            <a:r>
              <a:rPr lang="ru-RU"/>
              <a:t>Образец подзаголовка</a:t>
            </a:r>
          </a:p>
        </p:txBody>
      </p:sp>
      <p:sp>
        <p:nvSpPr>
          <p:cNvPr id="4" name="Rectangle 4"/>
          <p:cNvSpPr>
            <a:spLocks noGrp="1" noChangeArrowheads="1"/>
          </p:cNvSpPr>
          <p:nvPr>
            <p:ph type="dt" sz="half" idx="10"/>
          </p:nvPr>
        </p:nvSpPr>
        <p:spPr/>
        <p:txBody>
          <a:bodyPr/>
          <a:lstStyle>
            <a:lvl1pPr defTabSz="914400" fontAlgn="auto">
              <a:spcBef>
                <a:spcPts val="0"/>
              </a:spcBef>
              <a:spcAft>
                <a:spcPts val="0"/>
              </a:spcAft>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Rectangle 5"/>
          <p:cNvSpPr>
            <a:spLocks noGrp="1" noChangeArrowheads="1"/>
          </p:cNvSpPr>
          <p:nvPr>
            <p:ph type="ftr" sz="quarter" idx="11"/>
          </p:nvPr>
        </p:nvSpPr>
        <p:spPr/>
        <p:txBody>
          <a:bodyPr/>
          <a:lstStyle>
            <a:lvl1pPr defTabSz="914400" fontAlgn="auto">
              <a:spcBef>
                <a:spcPts val="0"/>
              </a:spcBef>
              <a:spcAft>
                <a:spcPts val="0"/>
              </a:spcAft>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6"/>
          <p:cNvSpPr>
            <a:spLocks noGrp="1" noChangeArrowheads="1"/>
          </p:cNvSpPr>
          <p:nvPr>
            <p:ph type="sldNum" sz="quarter" idx="12"/>
          </p:nvPr>
        </p:nvSpPr>
        <p:spPr/>
        <p:txBody>
          <a:bodyPr/>
          <a:lstStyle>
            <a:lvl1pPr defTabSz="914400" fontAlgn="auto">
              <a:spcBef>
                <a:spcPts val="0"/>
              </a:spcBef>
              <a:spcAft>
                <a:spcPts val="0"/>
              </a:spcAft>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D555014D-9908-45D2-A44E-1C18C55137B4}" type="slidenum">
              <a:rPr kumimoji="0" lang="ru-RU" altLang="ru-RU" sz="1400" b="0" i="0" u="none" strike="noStrike" kern="1200" cap="none" spc="0" normalizeH="0" baseline="0" noProof="0">
                <a:ln>
                  <a:noFill/>
                </a:ln>
                <a:solidFill>
                  <a:srgbClr val="000000"/>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ru-RU" altLang="ru-RU" sz="14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248840064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Rectangle 4"/>
          <p:cNvSpPr>
            <a:spLocks noGrp="1" noChangeArrowheads="1"/>
          </p:cNvSpPr>
          <p:nvPr>
            <p:ph type="dt" sz="half" idx="10"/>
          </p:nvPr>
        </p:nvSpPr>
        <p:spPr/>
        <p:txBody>
          <a:bodyPr/>
          <a:lstStyle>
            <a:lvl1pPr defTabSz="914400" fontAlgn="auto">
              <a:spcBef>
                <a:spcPts val="0"/>
              </a:spcBef>
              <a:spcAft>
                <a:spcPts val="0"/>
              </a:spcAft>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Rectangle 5"/>
          <p:cNvSpPr>
            <a:spLocks noGrp="1" noChangeArrowheads="1"/>
          </p:cNvSpPr>
          <p:nvPr>
            <p:ph type="ftr" sz="quarter" idx="11"/>
          </p:nvPr>
        </p:nvSpPr>
        <p:spPr/>
        <p:txBody>
          <a:bodyPr/>
          <a:lstStyle>
            <a:lvl1pPr defTabSz="914400" fontAlgn="auto">
              <a:spcBef>
                <a:spcPts val="0"/>
              </a:spcBef>
              <a:spcAft>
                <a:spcPts val="0"/>
              </a:spcAft>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6"/>
          <p:cNvSpPr>
            <a:spLocks noGrp="1" noChangeArrowheads="1"/>
          </p:cNvSpPr>
          <p:nvPr>
            <p:ph type="sldNum" sz="quarter" idx="12"/>
          </p:nvPr>
        </p:nvSpPr>
        <p:spPr/>
        <p:txBody>
          <a:bodyPr/>
          <a:lstStyle>
            <a:lvl1pPr defTabSz="914400" fontAlgn="auto">
              <a:spcBef>
                <a:spcPts val="0"/>
              </a:spcBef>
              <a:spcAft>
                <a:spcPts val="0"/>
              </a:spcAft>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56545383-626B-408D-81A2-2A6BF7BBDEBE}" type="slidenum">
              <a:rPr kumimoji="0" lang="ru-RU" altLang="ru-RU" sz="1400" b="0" i="0" u="none" strike="noStrike" kern="1200" cap="none" spc="0" normalizeH="0" baseline="0" noProof="0">
                <a:ln>
                  <a:noFill/>
                </a:ln>
                <a:solidFill>
                  <a:srgbClr val="000000"/>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ru-RU" altLang="ru-RU" sz="14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295307432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63085" y="4407012"/>
            <a:ext cx="10363200" cy="1362075"/>
          </a:xfrm>
        </p:spPr>
        <p:txBody>
          <a:bodyPr anchor="t"/>
          <a:lstStyle>
            <a:lvl1pPr algn="l">
              <a:defRPr sz="4000" b="1" cap="all"/>
            </a:lvl1pPr>
          </a:lstStyle>
          <a:p>
            <a:r>
              <a:rPr lang="ru-RU"/>
              <a:t>Образец заголовка</a:t>
            </a:r>
          </a:p>
        </p:txBody>
      </p:sp>
      <p:sp>
        <p:nvSpPr>
          <p:cNvPr id="3" name="Текст 2"/>
          <p:cNvSpPr>
            <a:spLocks noGrp="1"/>
          </p:cNvSpPr>
          <p:nvPr>
            <p:ph type="body" idx="1"/>
          </p:nvPr>
        </p:nvSpPr>
        <p:spPr>
          <a:xfrm>
            <a:off x="963085" y="2906722"/>
            <a:ext cx="10363200" cy="1500187"/>
          </a:xfrm>
        </p:spPr>
        <p:txBody>
          <a:bodyPr anchor="b"/>
          <a:lstStyle>
            <a:lvl1pPr marL="0" indent="0">
              <a:buNone/>
              <a:defRPr sz="2000"/>
            </a:lvl1pPr>
            <a:lvl2pPr marL="457068" indent="0">
              <a:buNone/>
              <a:defRPr sz="1800"/>
            </a:lvl2pPr>
            <a:lvl3pPr marL="914133" indent="0">
              <a:buNone/>
              <a:defRPr sz="1600"/>
            </a:lvl3pPr>
            <a:lvl4pPr marL="1371200" indent="0">
              <a:buNone/>
              <a:defRPr sz="1400"/>
            </a:lvl4pPr>
            <a:lvl5pPr marL="1828267" indent="0">
              <a:buNone/>
              <a:defRPr sz="1400"/>
            </a:lvl5pPr>
            <a:lvl6pPr marL="2285333" indent="0">
              <a:buNone/>
              <a:defRPr sz="1400"/>
            </a:lvl6pPr>
            <a:lvl7pPr marL="2742399" indent="0">
              <a:buNone/>
              <a:defRPr sz="1400"/>
            </a:lvl7pPr>
            <a:lvl8pPr marL="3199466" indent="0">
              <a:buNone/>
              <a:defRPr sz="1400"/>
            </a:lvl8pPr>
            <a:lvl9pPr marL="3656532" indent="0">
              <a:buNone/>
              <a:defRPr sz="1400"/>
            </a:lvl9pPr>
          </a:lstStyle>
          <a:p>
            <a:pPr lvl="0"/>
            <a:r>
              <a:rPr lang="ru-RU"/>
              <a:t>Образец текста</a:t>
            </a:r>
          </a:p>
        </p:txBody>
      </p:sp>
      <p:sp>
        <p:nvSpPr>
          <p:cNvPr id="4" name="Rectangle 4"/>
          <p:cNvSpPr>
            <a:spLocks noGrp="1" noChangeArrowheads="1"/>
          </p:cNvSpPr>
          <p:nvPr>
            <p:ph type="dt" sz="half" idx="10"/>
          </p:nvPr>
        </p:nvSpPr>
        <p:spPr/>
        <p:txBody>
          <a:bodyPr/>
          <a:lstStyle>
            <a:lvl1pPr defTabSz="914400" fontAlgn="auto">
              <a:spcBef>
                <a:spcPts val="0"/>
              </a:spcBef>
              <a:spcAft>
                <a:spcPts val="0"/>
              </a:spcAft>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Rectangle 5"/>
          <p:cNvSpPr>
            <a:spLocks noGrp="1" noChangeArrowheads="1"/>
          </p:cNvSpPr>
          <p:nvPr>
            <p:ph type="ftr" sz="quarter" idx="11"/>
          </p:nvPr>
        </p:nvSpPr>
        <p:spPr/>
        <p:txBody>
          <a:bodyPr/>
          <a:lstStyle>
            <a:lvl1pPr defTabSz="914400" fontAlgn="auto">
              <a:spcBef>
                <a:spcPts val="0"/>
              </a:spcBef>
              <a:spcAft>
                <a:spcPts val="0"/>
              </a:spcAft>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6"/>
          <p:cNvSpPr>
            <a:spLocks noGrp="1" noChangeArrowheads="1"/>
          </p:cNvSpPr>
          <p:nvPr>
            <p:ph type="sldNum" sz="quarter" idx="12"/>
          </p:nvPr>
        </p:nvSpPr>
        <p:spPr/>
        <p:txBody>
          <a:bodyPr/>
          <a:lstStyle>
            <a:lvl1pPr defTabSz="914400" fontAlgn="auto">
              <a:spcBef>
                <a:spcPts val="0"/>
              </a:spcBef>
              <a:spcAft>
                <a:spcPts val="0"/>
              </a:spcAft>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00474641-E4EE-44C0-A17B-3246144B6C8F}" type="slidenum">
              <a:rPr kumimoji="0" lang="ru-RU" altLang="ru-RU" sz="1400" b="0" i="0" u="none" strike="noStrike" kern="1200" cap="none" spc="0" normalizeH="0" baseline="0" noProof="0">
                <a:ln>
                  <a:noFill/>
                </a:ln>
                <a:solidFill>
                  <a:srgbClr val="000000"/>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ru-RU" altLang="ru-RU" sz="14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152433412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sz="half" idx="1"/>
          </p:nvPr>
        </p:nvSpPr>
        <p:spPr>
          <a:xfrm>
            <a:off x="609601"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p:cNvSpPr>
            <a:spLocks noGrp="1"/>
          </p:cNvSpPr>
          <p:nvPr>
            <p:ph sz="half" idx="2"/>
          </p:nvPr>
        </p:nvSpPr>
        <p:spPr>
          <a:xfrm>
            <a:off x="6197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Date Placeholder 6"/>
          <p:cNvSpPr>
            <a:spLocks noGrp="1" noChangeArrowheads="1"/>
          </p:cNvSpPr>
          <p:nvPr>
            <p:ph type="dt" sz="half" idx="10"/>
          </p:nvPr>
        </p:nvSpPr>
        <p:spPr/>
        <p:txBody>
          <a:bodyPr/>
          <a:lstStyle>
            <a:lvl1pPr defTabSz="914400" fontAlgn="auto">
              <a:spcBef>
                <a:spcPts val="0"/>
              </a:spcBef>
              <a:spcAft>
                <a:spcPts val="0"/>
              </a:spcAft>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Footer Placeholder 7"/>
          <p:cNvSpPr>
            <a:spLocks noGrp="1" noChangeArrowheads="1"/>
          </p:cNvSpPr>
          <p:nvPr>
            <p:ph type="ftr" sz="quarter" idx="11"/>
          </p:nvPr>
        </p:nvSpPr>
        <p:spPr/>
        <p:txBody>
          <a:bodyPr/>
          <a:lstStyle>
            <a:lvl1pPr defTabSz="914400" fontAlgn="auto">
              <a:spcBef>
                <a:spcPts val="0"/>
              </a:spcBef>
              <a:spcAft>
                <a:spcPts val="0"/>
              </a:spcAft>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7" name="Slide Number Placeholder 8"/>
          <p:cNvSpPr>
            <a:spLocks noGrp="1" noChangeArrowheads="1"/>
          </p:cNvSpPr>
          <p:nvPr>
            <p:ph type="sldNum" sz="quarter" idx="12"/>
          </p:nvPr>
        </p:nvSpPr>
        <p:spPr/>
        <p:txBody>
          <a:bodyPr/>
          <a:lstStyle>
            <a:lvl1pPr defTabSz="914400" fontAlgn="auto">
              <a:spcBef>
                <a:spcPts val="0"/>
              </a:spcBef>
              <a:spcAft>
                <a:spcPts val="0"/>
              </a:spcAft>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6454D5C1-5555-4C86-9850-7BC69A16924B}" type="slidenum">
              <a:rPr kumimoji="0" lang="ru-RU" altLang="ru-RU" sz="1400" b="0" i="0" u="none" strike="noStrike" kern="1200" cap="none" spc="0" normalizeH="0" baseline="0" noProof="0">
                <a:ln>
                  <a:noFill/>
                </a:ln>
                <a:solidFill>
                  <a:srgbClr val="000000"/>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ru-RU" altLang="ru-RU" sz="14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327555096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a:t>Образец заголовка</a:t>
            </a:r>
          </a:p>
        </p:txBody>
      </p:sp>
      <p:sp>
        <p:nvSpPr>
          <p:cNvPr id="3" name="Текст 2"/>
          <p:cNvSpPr>
            <a:spLocks noGrp="1"/>
          </p:cNvSpPr>
          <p:nvPr>
            <p:ph type="body" idx="1"/>
          </p:nvPr>
        </p:nvSpPr>
        <p:spPr>
          <a:xfrm>
            <a:off x="609600" y="1535113"/>
            <a:ext cx="5386917" cy="639762"/>
          </a:xfrm>
        </p:spPr>
        <p:txBody>
          <a:bodyPr anchor="b"/>
          <a:lstStyle>
            <a:lvl1pPr marL="0" indent="0">
              <a:buNone/>
              <a:defRPr sz="2400" b="1"/>
            </a:lvl1pPr>
            <a:lvl2pPr marL="457068" indent="0">
              <a:buNone/>
              <a:defRPr sz="2000" b="1"/>
            </a:lvl2pPr>
            <a:lvl3pPr marL="914133" indent="0">
              <a:buNone/>
              <a:defRPr sz="1800" b="1"/>
            </a:lvl3pPr>
            <a:lvl4pPr marL="1371200" indent="0">
              <a:buNone/>
              <a:defRPr sz="1600" b="1"/>
            </a:lvl4pPr>
            <a:lvl5pPr marL="1828267" indent="0">
              <a:buNone/>
              <a:defRPr sz="1600" b="1"/>
            </a:lvl5pPr>
            <a:lvl6pPr marL="2285333" indent="0">
              <a:buNone/>
              <a:defRPr sz="1600" b="1"/>
            </a:lvl6pPr>
            <a:lvl7pPr marL="2742399" indent="0">
              <a:buNone/>
              <a:defRPr sz="1600" b="1"/>
            </a:lvl7pPr>
            <a:lvl8pPr marL="3199466" indent="0">
              <a:buNone/>
              <a:defRPr sz="1600" b="1"/>
            </a:lvl8pPr>
            <a:lvl9pPr marL="3656532" indent="0">
              <a:buNone/>
              <a:defRPr sz="1600" b="1"/>
            </a:lvl9pPr>
          </a:lstStyle>
          <a:p>
            <a:pPr lvl="0"/>
            <a:r>
              <a:rPr lang="ru-RU"/>
              <a:t>Образец текста</a:t>
            </a:r>
          </a:p>
        </p:txBody>
      </p:sp>
      <p:sp>
        <p:nvSpPr>
          <p:cNvPr id="4" name="Объект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quarter" idx="3"/>
          </p:nvPr>
        </p:nvSpPr>
        <p:spPr>
          <a:xfrm>
            <a:off x="6193438" y="1535113"/>
            <a:ext cx="5389033" cy="639762"/>
          </a:xfrm>
        </p:spPr>
        <p:txBody>
          <a:bodyPr anchor="b"/>
          <a:lstStyle>
            <a:lvl1pPr marL="0" indent="0">
              <a:buNone/>
              <a:defRPr sz="2400" b="1"/>
            </a:lvl1pPr>
            <a:lvl2pPr marL="457068" indent="0">
              <a:buNone/>
              <a:defRPr sz="2000" b="1"/>
            </a:lvl2pPr>
            <a:lvl3pPr marL="914133" indent="0">
              <a:buNone/>
              <a:defRPr sz="1800" b="1"/>
            </a:lvl3pPr>
            <a:lvl4pPr marL="1371200" indent="0">
              <a:buNone/>
              <a:defRPr sz="1600" b="1"/>
            </a:lvl4pPr>
            <a:lvl5pPr marL="1828267" indent="0">
              <a:buNone/>
              <a:defRPr sz="1600" b="1"/>
            </a:lvl5pPr>
            <a:lvl6pPr marL="2285333" indent="0">
              <a:buNone/>
              <a:defRPr sz="1600" b="1"/>
            </a:lvl6pPr>
            <a:lvl7pPr marL="2742399" indent="0">
              <a:buNone/>
              <a:defRPr sz="1600" b="1"/>
            </a:lvl7pPr>
            <a:lvl8pPr marL="3199466" indent="0">
              <a:buNone/>
              <a:defRPr sz="1600" b="1"/>
            </a:lvl8pPr>
            <a:lvl9pPr marL="3656532" indent="0">
              <a:buNone/>
              <a:defRPr sz="1600" b="1"/>
            </a:lvl9pPr>
          </a:lstStyle>
          <a:p>
            <a:pPr lvl="0"/>
            <a:r>
              <a:rPr lang="ru-RU"/>
              <a:t>Образец текста</a:t>
            </a:r>
          </a:p>
        </p:txBody>
      </p:sp>
      <p:sp>
        <p:nvSpPr>
          <p:cNvPr id="6" name="Объект 5"/>
          <p:cNvSpPr>
            <a:spLocks noGrp="1"/>
          </p:cNvSpPr>
          <p:nvPr>
            <p:ph sz="quarter" idx="4"/>
          </p:nvPr>
        </p:nvSpPr>
        <p:spPr>
          <a:xfrm>
            <a:off x="619343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Rectangle 4"/>
          <p:cNvSpPr>
            <a:spLocks noGrp="1" noChangeArrowheads="1"/>
          </p:cNvSpPr>
          <p:nvPr>
            <p:ph type="dt" sz="half" idx="10"/>
          </p:nvPr>
        </p:nvSpPr>
        <p:spPr/>
        <p:txBody>
          <a:bodyPr/>
          <a:lstStyle>
            <a:lvl1pPr defTabSz="914400" fontAlgn="auto">
              <a:spcBef>
                <a:spcPts val="0"/>
              </a:spcBef>
              <a:spcAft>
                <a:spcPts val="0"/>
              </a:spcAft>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8" name="Rectangle 5"/>
          <p:cNvSpPr>
            <a:spLocks noGrp="1" noChangeArrowheads="1"/>
          </p:cNvSpPr>
          <p:nvPr>
            <p:ph type="ftr" sz="quarter" idx="11"/>
          </p:nvPr>
        </p:nvSpPr>
        <p:spPr/>
        <p:txBody>
          <a:bodyPr/>
          <a:lstStyle>
            <a:lvl1pPr defTabSz="914400" fontAlgn="auto">
              <a:spcBef>
                <a:spcPts val="0"/>
              </a:spcBef>
              <a:spcAft>
                <a:spcPts val="0"/>
              </a:spcAft>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9" name="Rectangle 6"/>
          <p:cNvSpPr>
            <a:spLocks noGrp="1" noChangeArrowheads="1"/>
          </p:cNvSpPr>
          <p:nvPr>
            <p:ph type="sldNum" sz="quarter" idx="12"/>
          </p:nvPr>
        </p:nvSpPr>
        <p:spPr/>
        <p:txBody>
          <a:bodyPr/>
          <a:lstStyle>
            <a:lvl1pPr defTabSz="914400" fontAlgn="auto">
              <a:spcBef>
                <a:spcPts val="0"/>
              </a:spcBef>
              <a:spcAft>
                <a:spcPts val="0"/>
              </a:spcAft>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26554E73-E7A7-4F76-B4FB-7AD7BD832602}" type="slidenum">
              <a:rPr kumimoji="0" lang="ru-RU" altLang="ru-RU" sz="1400" b="0" i="0" u="none" strike="noStrike" kern="1200" cap="none" spc="0" normalizeH="0" baseline="0" noProof="0">
                <a:ln>
                  <a:noFill/>
                </a:ln>
                <a:solidFill>
                  <a:srgbClr val="000000"/>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ru-RU" altLang="ru-RU" sz="14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135810055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Rectangle 4"/>
          <p:cNvSpPr>
            <a:spLocks noGrp="1" noChangeArrowheads="1"/>
          </p:cNvSpPr>
          <p:nvPr>
            <p:ph type="dt" sz="half" idx="10"/>
          </p:nvPr>
        </p:nvSpPr>
        <p:spPr/>
        <p:txBody>
          <a:bodyPr/>
          <a:lstStyle>
            <a:lvl1pPr defTabSz="914400" fontAlgn="auto">
              <a:spcBef>
                <a:spcPts val="0"/>
              </a:spcBef>
              <a:spcAft>
                <a:spcPts val="0"/>
              </a:spcAft>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4" name="Rectangle 5"/>
          <p:cNvSpPr>
            <a:spLocks noGrp="1" noChangeArrowheads="1"/>
          </p:cNvSpPr>
          <p:nvPr>
            <p:ph type="ftr" sz="quarter" idx="11"/>
          </p:nvPr>
        </p:nvSpPr>
        <p:spPr/>
        <p:txBody>
          <a:bodyPr/>
          <a:lstStyle>
            <a:lvl1pPr defTabSz="914400" fontAlgn="auto">
              <a:spcBef>
                <a:spcPts val="0"/>
              </a:spcBef>
              <a:spcAft>
                <a:spcPts val="0"/>
              </a:spcAft>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Rectangle 6"/>
          <p:cNvSpPr>
            <a:spLocks noGrp="1" noChangeArrowheads="1"/>
          </p:cNvSpPr>
          <p:nvPr>
            <p:ph type="sldNum" sz="quarter" idx="12"/>
          </p:nvPr>
        </p:nvSpPr>
        <p:spPr/>
        <p:txBody>
          <a:bodyPr/>
          <a:lstStyle>
            <a:lvl1pPr defTabSz="914400" fontAlgn="auto">
              <a:spcBef>
                <a:spcPts val="0"/>
              </a:spcBef>
              <a:spcAft>
                <a:spcPts val="0"/>
              </a:spcAft>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E9CA25CD-45E1-4D23-8424-89E5C12151E9}" type="slidenum">
              <a:rPr kumimoji="0" lang="ru-RU" altLang="ru-RU" sz="1400" b="0" i="0" u="none" strike="noStrike" kern="1200" cap="none" spc="0" normalizeH="0" baseline="0" noProof="0">
                <a:ln>
                  <a:noFill/>
                </a:ln>
                <a:solidFill>
                  <a:srgbClr val="000000"/>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ru-RU" altLang="ru-RU" sz="14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178717964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defTabSz="914400" fontAlgn="auto">
              <a:spcBef>
                <a:spcPts val="0"/>
              </a:spcBef>
              <a:spcAft>
                <a:spcPts val="0"/>
              </a:spcAft>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 name="Rectangle 5"/>
          <p:cNvSpPr>
            <a:spLocks noGrp="1" noChangeArrowheads="1"/>
          </p:cNvSpPr>
          <p:nvPr>
            <p:ph type="ftr" sz="quarter" idx="11"/>
          </p:nvPr>
        </p:nvSpPr>
        <p:spPr/>
        <p:txBody>
          <a:bodyPr/>
          <a:lstStyle>
            <a:lvl1pPr defTabSz="914400" fontAlgn="auto">
              <a:spcBef>
                <a:spcPts val="0"/>
              </a:spcBef>
              <a:spcAft>
                <a:spcPts val="0"/>
              </a:spcAft>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4" name="Rectangle 6"/>
          <p:cNvSpPr>
            <a:spLocks noGrp="1" noChangeArrowheads="1"/>
          </p:cNvSpPr>
          <p:nvPr>
            <p:ph type="sldNum" sz="quarter" idx="12"/>
          </p:nvPr>
        </p:nvSpPr>
        <p:spPr/>
        <p:txBody>
          <a:bodyPr/>
          <a:lstStyle>
            <a:lvl1pPr defTabSz="914400" fontAlgn="auto">
              <a:spcBef>
                <a:spcPts val="0"/>
              </a:spcBef>
              <a:spcAft>
                <a:spcPts val="0"/>
              </a:spcAft>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A626602C-5480-4899-8600-18797E5EA602}" type="slidenum">
              <a:rPr kumimoji="0" lang="ru-RU" altLang="ru-RU" sz="1400" b="0" i="0" u="none" strike="noStrike" kern="1200" cap="none" spc="0" normalizeH="0" baseline="0" noProof="0">
                <a:ln>
                  <a:noFill/>
                </a:ln>
                <a:solidFill>
                  <a:srgbClr val="000000"/>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ru-RU" altLang="ru-RU" sz="14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2577685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D72AD8C9-726E-801B-E386-01C9F78DCD13}"/>
              </a:ext>
            </a:extLst>
          </p:cNvPr>
          <p:cNvSpPr>
            <a:spLocks noGrp="1"/>
          </p:cNvSpPr>
          <p:nvPr>
            <p:ph type="title"/>
          </p:nvPr>
        </p:nvSpPr>
        <p:spPr>
          <a:xfrm>
            <a:off x="831850" y="1709738"/>
            <a:ext cx="10515600" cy="2852737"/>
          </a:xfrm>
        </p:spPr>
        <p:txBody>
          <a:bodyPr anchor="b"/>
          <a:lstStyle>
            <a:lvl1pPr>
              <a:defRPr sz="6000"/>
            </a:lvl1pPr>
          </a:lstStyle>
          <a:p>
            <a:r>
              <a:rPr lang="ru-RU"/>
              <a:t>Образец заголовка</a:t>
            </a:r>
          </a:p>
        </p:txBody>
      </p:sp>
      <p:sp>
        <p:nvSpPr>
          <p:cNvPr id="3" name="Текст 2">
            <a:extLst>
              <a:ext uri="{FF2B5EF4-FFF2-40B4-BE49-F238E27FC236}">
                <a16:creationId xmlns:a16="http://schemas.microsoft.com/office/drawing/2014/main" id="{8854A105-37E3-EBB0-5ED7-2E3137F96B5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a:t>Образец текста</a:t>
            </a:r>
          </a:p>
        </p:txBody>
      </p:sp>
      <p:sp>
        <p:nvSpPr>
          <p:cNvPr id="4" name="Дата 3">
            <a:extLst>
              <a:ext uri="{FF2B5EF4-FFF2-40B4-BE49-F238E27FC236}">
                <a16:creationId xmlns:a16="http://schemas.microsoft.com/office/drawing/2014/main" id="{2084A4B6-F3AD-BB27-3674-CC6AD2618EFC}"/>
              </a:ext>
            </a:extLst>
          </p:cNvPr>
          <p:cNvSpPr>
            <a:spLocks noGrp="1"/>
          </p:cNvSpPr>
          <p:nvPr>
            <p:ph type="dt" sz="half" idx="10"/>
          </p:nvPr>
        </p:nvSpPr>
        <p:spPr/>
        <p:txBody>
          <a:bodyPr/>
          <a:lstStyle/>
          <a:p>
            <a:fld id="{CFE040A8-EBDB-4771-AB9A-795008D58E01}" type="datetimeFigureOut">
              <a:rPr lang="ru-RU" smtClean="0"/>
              <a:t>08.09.2025</a:t>
            </a:fld>
            <a:endParaRPr lang="ru-RU"/>
          </a:p>
        </p:txBody>
      </p:sp>
      <p:sp>
        <p:nvSpPr>
          <p:cNvPr id="5" name="Нижний колонтитул 4">
            <a:extLst>
              <a:ext uri="{FF2B5EF4-FFF2-40B4-BE49-F238E27FC236}">
                <a16:creationId xmlns:a16="http://schemas.microsoft.com/office/drawing/2014/main" id="{1143472B-0055-80EB-68E7-45DDD5666D0C}"/>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F31E035F-80C9-E230-C75B-CB07B5C2D65E}"/>
              </a:ext>
            </a:extLst>
          </p:cNvPr>
          <p:cNvSpPr>
            <a:spLocks noGrp="1"/>
          </p:cNvSpPr>
          <p:nvPr>
            <p:ph type="sldNum" sz="quarter" idx="12"/>
          </p:nvPr>
        </p:nvSpPr>
        <p:spPr/>
        <p:txBody>
          <a:bodyPr/>
          <a:lstStyle/>
          <a:p>
            <a:fld id="{1B28CD31-2C28-4275-B757-62316398FF1D}" type="slidenum">
              <a:rPr lang="ru-RU" smtClean="0"/>
              <a:t>‹#›</a:t>
            </a:fld>
            <a:endParaRPr lang="ru-RU"/>
          </a:p>
        </p:txBody>
      </p:sp>
    </p:spTree>
    <p:extLst>
      <p:ext uri="{BB962C8B-B14F-4D97-AF65-F5344CB8AC3E}">
        <p14:creationId xmlns:p14="http://schemas.microsoft.com/office/powerpoint/2010/main" val="264125565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607" y="273053"/>
            <a:ext cx="4011084" cy="1162050"/>
          </a:xfrm>
        </p:spPr>
        <p:txBody>
          <a:bodyPr anchor="b"/>
          <a:lstStyle>
            <a:lvl1pPr algn="l">
              <a:defRPr sz="2000" b="1"/>
            </a:lvl1pPr>
          </a:lstStyle>
          <a:p>
            <a:r>
              <a:rPr lang="ru-RU"/>
              <a:t>Образец заголовка</a:t>
            </a:r>
          </a:p>
        </p:txBody>
      </p:sp>
      <p:sp>
        <p:nvSpPr>
          <p:cNvPr id="3" name="Объект 2"/>
          <p:cNvSpPr>
            <a:spLocks noGrp="1"/>
          </p:cNvSpPr>
          <p:nvPr>
            <p:ph idx="1"/>
          </p:nvPr>
        </p:nvSpPr>
        <p:spPr>
          <a:xfrm>
            <a:off x="4766733" y="273154"/>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609607" y="1435103"/>
            <a:ext cx="4011084" cy="4691063"/>
          </a:xfrm>
        </p:spPr>
        <p:txBody>
          <a:bodyPr/>
          <a:lstStyle>
            <a:lvl1pPr marL="0" indent="0">
              <a:buNone/>
              <a:defRPr sz="1400"/>
            </a:lvl1pPr>
            <a:lvl2pPr marL="457068" indent="0">
              <a:buNone/>
              <a:defRPr sz="1200"/>
            </a:lvl2pPr>
            <a:lvl3pPr marL="914133" indent="0">
              <a:buNone/>
              <a:defRPr sz="1000"/>
            </a:lvl3pPr>
            <a:lvl4pPr marL="1371200" indent="0">
              <a:buNone/>
              <a:defRPr sz="900"/>
            </a:lvl4pPr>
            <a:lvl5pPr marL="1828267" indent="0">
              <a:buNone/>
              <a:defRPr sz="900"/>
            </a:lvl5pPr>
            <a:lvl6pPr marL="2285333" indent="0">
              <a:buNone/>
              <a:defRPr sz="900"/>
            </a:lvl6pPr>
            <a:lvl7pPr marL="2742399" indent="0">
              <a:buNone/>
              <a:defRPr sz="900"/>
            </a:lvl7pPr>
            <a:lvl8pPr marL="3199466" indent="0">
              <a:buNone/>
              <a:defRPr sz="900"/>
            </a:lvl8pPr>
            <a:lvl9pPr marL="3656532" indent="0">
              <a:buNone/>
              <a:defRPr sz="900"/>
            </a:lvl9pPr>
          </a:lstStyle>
          <a:p>
            <a:pPr lvl="0"/>
            <a:r>
              <a:rPr lang="ru-RU"/>
              <a:t>Образец текста</a:t>
            </a:r>
          </a:p>
        </p:txBody>
      </p:sp>
      <p:sp>
        <p:nvSpPr>
          <p:cNvPr id="5" name="Date Placeholder 6"/>
          <p:cNvSpPr>
            <a:spLocks noGrp="1" noChangeArrowheads="1"/>
          </p:cNvSpPr>
          <p:nvPr>
            <p:ph type="dt" sz="half" idx="10"/>
          </p:nvPr>
        </p:nvSpPr>
        <p:spPr/>
        <p:txBody>
          <a:bodyPr/>
          <a:lstStyle>
            <a:lvl1pPr defTabSz="914400" fontAlgn="auto">
              <a:spcBef>
                <a:spcPts val="0"/>
              </a:spcBef>
              <a:spcAft>
                <a:spcPts val="0"/>
              </a:spcAft>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Footer Placeholder 7"/>
          <p:cNvSpPr>
            <a:spLocks noGrp="1" noChangeArrowheads="1"/>
          </p:cNvSpPr>
          <p:nvPr>
            <p:ph type="ftr" sz="quarter" idx="11"/>
          </p:nvPr>
        </p:nvSpPr>
        <p:spPr/>
        <p:txBody>
          <a:bodyPr/>
          <a:lstStyle>
            <a:lvl1pPr defTabSz="914400" fontAlgn="auto">
              <a:spcBef>
                <a:spcPts val="0"/>
              </a:spcBef>
              <a:spcAft>
                <a:spcPts val="0"/>
              </a:spcAft>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7" name="Slide Number Placeholder 8"/>
          <p:cNvSpPr>
            <a:spLocks noGrp="1" noChangeArrowheads="1"/>
          </p:cNvSpPr>
          <p:nvPr>
            <p:ph type="sldNum" sz="quarter" idx="12"/>
          </p:nvPr>
        </p:nvSpPr>
        <p:spPr/>
        <p:txBody>
          <a:bodyPr/>
          <a:lstStyle>
            <a:lvl1pPr defTabSz="914400" fontAlgn="auto">
              <a:spcBef>
                <a:spcPts val="0"/>
              </a:spcBef>
              <a:spcAft>
                <a:spcPts val="0"/>
              </a:spcAft>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6E4604FE-005D-47B4-B21B-1EF80F8F47B8}" type="slidenum">
              <a:rPr kumimoji="0" lang="ru-RU" altLang="ru-RU" sz="1400" b="0" i="0" u="none" strike="noStrike" kern="1200" cap="none" spc="0" normalizeH="0" baseline="0" noProof="0">
                <a:ln>
                  <a:noFill/>
                </a:ln>
                <a:solidFill>
                  <a:srgbClr val="000000"/>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ru-RU" altLang="ru-RU" sz="14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413395917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389717" y="4800600"/>
            <a:ext cx="7315200" cy="566738"/>
          </a:xfrm>
        </p:spPr>
        <p:txBody>
          <a:bodyPr anchor="b"/>
          <a:lstStyle>
            <a:lvl1pPr algn="l">
              <a:defRPr sz="2000" b="1"/>
            </a:lvl1pPr>
          </a:lstStyle>
          <a:p>
            <a:r>
              <a:rPr lang="ru-RU"/>
              <a:t>Образец заголовка</a:t>
            </a:r>
          </a:p>
        </p:txBody>
      </p:sp>
      <p:sp>
        <p:nvSpPr>
          <p:cNvPr id="3" name="Рисунок 2"/>
          <p:cNvSpPr>
            <a:spLocks noGrp="1"/>
          </p:cNvSpPr>
          <p:nvPr>
            <p:ph type="pic" idx="1"/>
          </p:nvPr>
        </p:nvSpPr>
        <p:spPr>
          <a:xfrm>
            <a:off x="2389717" y="612775"/>
            <a:ext cx="7315200" cy="4114800"/>
          </a:xfrm>
        </p:spPr>
        <p:txBody>
          <a:bodyPr/>
          <a:lstStyle>
            <a:lvl1pPr marL="0" indent="0">
              <a:buNone/>
              <a:defRPr sz="3200"/>
            </a:lvl1pPr>
            <a:lvl2pPr marL="457068" indent="0">
              <a:buNone/>
              <a:defRPr sz="2800"/>
            </a:lvl2pPr>
            <a:lvl3pPr marL="914133" indent="0">
              <a:buNone/>
              <a:defRPr sz="2400"/>
            </a:lvl3pPr>
            <a:lvl4pPr marL="1371200" indent="0">
              <a:buNone/>
              <a:defRPr sz="2000"/>
            </a:lvl4pPr>
            <a:lvl5pPr marL="1828267" indent="0">
              <a:buNone/>
              <a:defRPr sz="2000"/>
            </a:lvl5pPr>
            <a:lvl6pPr marL="2285333" indent="0">
              <a:buNone/>
              <a:defRPr sz="2000"/>
            </a:lvl6pPr>
            <a:lvl7pPr marL="2742399" indent="0">
              <a:buNone/>
              <a:defRPr sz="2000"/>
            </a:lvl7pPr>
            <a:lvl8pPr marL="3199466" indent="0">
              <a:buNone/>
              <a:defRPr sz="2000"/>
            </a:lvl8pPr>
            <a:lvl9pPr marL="3656532" indent="0">
              <a:buNone/>
              <a:defRPr sz="2000"/>
            </a:lvl9pPr>
          </a:lstStyle>
          <a:p>
            <a:pPr lvl="0"/>
            <a:endParaRPr lang="ru-RU" noProof="0"/>
          </a:p>
        </p:txBody>
      </p:sp>
      <p:sp>
        <p:nvSpPr>
          <p:cNvPr id="4" name="Текст 3"/>
          <p:cNvSpPr>
            <a:spLocks noGrp="1"/>
          </p:cNvSpPr>
          <p:nvPr>
            <p:ph type="body" sz="half" idx="2"/>
          </p:nvPr>
        </p:nvSpPr>
        <p:spPr>
          <a:xfrm>
            <a:off x="2389717" y="5367338"/>
            <a:ext cx="7315200" cy="804862"/>
          </a:xfrm>
        </p:spPr>
        <p:txBody>
          <a:bodyPr/>
          <a:lstStyle>
            <a:lvl1pPr marL="0" indent="0">
              <a:buNone/>
              <a:defRPr sz="1400"/>
            </a:lvl1pPr>
            <a:lvl2pPr marL="457068" indent="0">
              <a:buNone/>
              <a:defRPr sz="1200"/>
            </a:lvl2pPr>
            <a:lvl3pPr marL="914133" indent="0">
              <a:buNone/>
              <a:defRPr sz="1000"/>
            </a:lvl3pPr>
            <a:lvl4pPr marL="1371200" indent="0">
              <a:buNone/>
              <a:defRPr sz="900"/>
            </a:lvl4pPr>
            <a:lvl5pPr marL="1828267" indent="0">
              <a:buNone/>
              <a:defRPr sz="900"/>
            </a:lvl5pPr>
            <a:lvl6pPr marL="2285333" indent="0">
              <a:buNone/>
              <a:defRPr sz="900"/>
            </a:lvl6pPr>
            <a:lvl7pPr marL="2742399" indent="0">
              <a:buNone/>
              <a:defRPr sz="900"/>
            </a:lvl7pPr>
            <a:lvl8pPr marL="3199466" indent="0">
              <a:buNone/>
              <a:defRPr sz="900"/>
            </a:lvl8pPr>
            <a:lvl9pPr marL="3656532" indent="0">
              <a:buNone/>
              <a:defRPr sz="900"/>
            </a:lvl9pPr>
          </a:lstStyle>
          <a:p>
            <a:pPr lvl="0"/>
            <a:r>
              <a:rPr lang="ru-RU"/>
              <a:t>Образец текста</a:t>
            </a:r>
          </a:p>
        </p:txBody>
      </p:sp>
      <p:sp>
        <p:nvSpPr>
          <p:cNvPr id="5" name="Date Placeholder 6"/>
          <p:cNvSpPr>
            <a:spLocks noGrp="1" noChangeArrowheads="1"/>
          </p:cNvSpPr>
          <p:nvPr>
            <p:ph type="dt" sz="half" idx="10"/>
          </p:nvPr>
        </p:nvSpPr>
        <p:spPr/>
        <p:txBody>
          <a:bodyPr/>
          <a:lstStyle>
            <a:lvl1pPr defTabSz="914400" fontAlgn="auto">
              <a:spcBef>
                <a:spcPts val="0"/>
              </a:spcBef>
              <a:spcAft>
                <a:spcPts val="0"/>
              </a:spcAft>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Footer Placeholder 7"/>
          <p:cNvSpPr>
            <a:spLocks noGrp="1" noChangeArrowheads="1"/>
          </p:cNvSpPr>
          <p:nvPr>
            <p:ph type="ftr" sz="quarter" idx="11"/>
          </p:nvPr>
        </p:nvSpPr>
        <p:spPr/>
        <p:txBody>
          <a:bodyPr/>
          <a:lstStyle>
            <a:lvl1pPr defTabSz="914400" fontAlgn="auto">
              <a:spcBef>
                <a:spcPts val="0"/>
              </a:spcBef>
              <a:spcAft>
                <a:spcPts val="0"/>
              </a:spcAft>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7" name="Slide Number Placeholder 8"/>
          <p:cNvSpPr>
            <a:spLocks noGrp="1" noChangeArrowheads="1"/>
          </p:cNvSpPr>
          <p:nvPr>
            <p:ph type="sldNum" sz="quarter" idx="12"/>
          </p:nvPr>
        </p:nvSpPr>
        <p:spPr/>
        <p:txBody>
          <a:bodyPr/>
          <a:lstStyle>
            <a:lvl1pPr defTabSz="914400" fontAlgn="auto">
              <a:spcBef>
                <a:spcPts val="0"/>
              </a:spcBef>
              <a:spcAft>
                <a:spcPts val="0"/>
              </a:spcAft>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AA9D0DBD-237F-43E8-AF84-70188AA218E3}" type="slidenum">
              <a:rPr kumimoji="0" lang="ru-RU" altLang="ru-RU" sz="1400" b="0" i="0" u="none" strike="noStrike" kern="1200" cap="none" spc="0" normalizeH="0" baseline="0" noProof="0">
                <a:ln>
                  <a:noFill/>
                </a:ln>
                <a:solidFill>
                  <a:srgbClr val="000000"/>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ru-RU" altLang="ru-RU" sz="14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9229710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Вертикальный текст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Rectangle 4"/>
          <p:cNvSpPr>
            <a:spLocks noGrp="1" noChangeArrowheads="1"/>
          </p:cNvSpPr>
          <p:nvPr>
            <p:ph type="dt" sz="half" idx="10"/>
          </p:nvPr>
        </p:nvSpPr>
        <p:spPr/>
        <p:txBody>
          <a:bodyPr/>
          <a:lstStyle>
            <a:lvl1pPr defTabSz="914400" fontAlgn="auto">
              <a:spcBef>
                <a:spcPts val="0"/>
              </a:spcBef>
              <a:spcAft>
                <a:spcPts val="0"/>
              </a:spcAft>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Rectangle 5"/>
          <p:cNvSpPr>
            <a:spLocks noGrp="1" noChangeArrowheads="1"/>
          </p:cNvSpPr>
          <p:nvPr>
            <p:ph type="ftr" sz="quarter" idx="11"/>
          </p:nvPr>
        </p:nvSpPr>
        <p:spPr/>
        <p:txBody>
          <a:bodyPr/>
          <a:lstStyle>
            <a:lvl1pPr defTabSz="914400" fontAlgn="auto">
              <a:spcBef>
                <a:spcPts val="0"/>
              </a:spcBef>
              <a:spcAft>
                <a:spcPts val="0"/>
              </a:spcAft>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6"/>
          <p:cNvSpPr>
            <a:spLocks noGrp="1" noChangeArrowheads="1"/>
          </p:cNvSpPr>
          <p:nvPr>
            <p:ph type="sldNum" sz="quarter" idx="12"/>
          </p:nvPr>
        </p:nvSpPr>
        <p:spPr/>
        <p:txBody>
          <a:bodyPr/>
          <a:lstStyle>
            <a:lvl1pPr defTabSz="914400" fontAlgn="auto">
              <a:spcBef>
                <a:spcPts val="0"/>
              </a:spcBef>
              <a:spcAft>
                <a:spcPts val="0"/>
              </a:spcAft>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04A02ED3-EC22-42BB-BA93-C52F815566AE}" type="slidenum">
              <a:rPr kumimoji="0" lang="ru-RU" altLang="ru-RU" sz="1400" b="0" i="0" u="none" strike="noStrike" kern="1200" cap="none" spc="0" normalizeH="0" baseline="0" noProof="0">
                <a:ln>
                  <a:noFill/>
                </a:ln>
                <a:solidFill>
                  <a:srgbClr val="000000"/>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ru-RU" altLang="ru-RU" sz="14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22248036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839200" y="274744"/>
            <a:ext cx="2743200" cy="5851525"/>
          </a:xfrm>
        </p:spPr>
        <p:txBody>
          <a:bodyPr vert="eaVert"/>
          <a:lstStyle/>
          <a:p>
            <a:r>
              <a:rPr lang="ru-RU"/>
              <a:t>Образец заголовка</a:t>
            </a:r>
          </a:p>
        </p:txBody>
      </p:sp>
      <p:sp>
        <p:nvSpPr>
          <p:cNvPr id="3" name="Вертикальный текст 2"/>
          <p:cNvSpPr>
            <a:spLocks noGrp="1"/>
          </p:cNvSpPr>
          <p:nvPr>
            <p:ph type="body" orient="vert" idx="1"/>
          </p:nvPr>
        </p:nvSpPr>
        <p:spPr>
          <a:xfrm>
            <a:off x="609601" y="274744"/>
            <a:ext cx="8026400" cy="5851525"/>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Rectangle 4"/>
          <p:cNvSpPr>
            <a:spLocks noGrp="1" noChangeArrowheads="1"/>
          </p:cNvSpPr>
          <p:nvPr>
            <p:ph type="dt" sz="half" idx="10"/>
          </p:nvPr>
        </p:nvSpPr>
        <p:spPr/>
        <p:txBody>
          <a:bodyPr/>
          <a:lstStyle>
            <a:lvl1pPr defTabSz="914400" fontAlgn="auto">
              <a:spcBef>
                <a:spcPts val="0"/>
              </a:spcBef>
              <a:spcAft>
                <a:spcPts val="0"/>
              </a:spcAft>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Rectangle 5"/>
          <p:cNvSpPr>
            <a:spLocks noGrp="1" noChangeArrowheads="1"/>
          </p:cNvSpPr>
          <p:nvPr>
            <p:ph type="ftr" sz="quarter" idx="11"/>
          </p:nvPr>
        </p:nvSpPr>
        <p:spPr/>
        <p:txBody>
          <a:bodyPr/>
          <a:lstStyle>
            <a:lvl1pPr defTabSz="914400" fontAlgn="auto">
              <a:spcBef>
                <a:spcPts val="0"/>
              </a:spcBef>
              <a:spcAft>
                <a:spcPts val="0"/>
              </a:spcAft>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6"/>
          <p:cNvSpPr>
            <a:spLocks noGrp="1" noChangeArrowheads="1"/>
          </p:cNvSpPr>
          <p:nvPr>
            <p:ph type="sldNum" sz="quarter" idx="12"/>
          </p:nvPr>
        </p:nvSpPr>
        <p:spPr/>
        <p:txBody>
          <a:bodyPr/>
          <a:lstStyle>
            <a:lvl1pPr defTabSz="914400" fontAlgn="auto">
              <a:spcBef>
                <a:spcPts val="0"/>
              </a:spcBef>
              <a:spcAft>
                <a:spcPts val="0"/>
              </a:spcAft>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7C94B5F8-3237-4CAB-894F-E824C77A29C8}" type="slidenum">
              <a:rPr kumimoji="0" lang="ru-RU" altLang="ru-RU" sz="1400" b="0" i="0" u="none" strike="noStrike" kern="1200" cap="none" spc="0" normalizeH="0" baseline="0" noProof="0">
                <a:ln>
                  <a:noFill/>
                </a:ln>
                <a:solidFill>
                  <a:srgbClr val="000000"/>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ru-RU" altLang="ru-RU" sz="14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141304579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bl" preserve="1">
  <p:cSld name="Заголовок и таблиц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600" y="274638"/>
            <a:ext cx="10972800" cy="1143000"/>
          </a:xfrm>
        </p:spPr>
        <p:txBody>
          <a:bodyPr/>
          <a:lstStyle/>
          <a:p>
            <a:r>
              <a:rPr lang="ru-RU"/>
              <a:t>Образец заголовка</a:t>
            </a:r>
          </a:p>
        </p:txBody>
      </p:sp>
      <p:sp>
        <p:nvSpPr>
          <p:cNvPr id="3" name="Таблица 2"/>
          <p:cNvSpPr>
            <a:spLocks noGrp="1"/>
          </p:cNvSpPr>
          <p:nvPr>
            <p:ph type="tbl" idx="1"/>
          </p:nvPr>
        </p:nvSpPr>
        <p:spPr>
          <a:xfrm>
            <a:off x="609600" y="1600206"/>
            <a:ext cx="10972800" cy="4525963"/>
          </a:xfrm>
        </p:spPr>
        <p:txBody>
          <a:bodyPr/>
          <a:lstStyle/>
          <a:p>
            <a:pPr lvl="0"/>
            <a:endParaRPr lang="ru-RU" noProof="0"/>
          </a:p>
        </p:txBody>
      </p:sp>
      <p:sp>
        <p:nvSpPr>
          <p:cNvPr id="4" name="Rectangle 4"/>
          <p:cNvSpPr>
            <a:spLocks noGrp="1" noChangeArrowheads="1"/>
          </p:cNvSpPr>
          <p:nvPr>
            <p:ph type="dt" sz="half" idx="10"/>
          </p:nvPr>
        </p:nvSpPr>
        <p:spPr/>
        <p:txBody>
          <a:bodyPr/>
          <a:lstStyle>
            <a:lvl1pPr defTabSz="914400" fontAlgn="auto">
              <a:spcBef>
                <a:spcPts val="0"/>
              </a:spcBef>
              <a:spcAft>
                <a:spcPts val="0"/>
              </a:spcAft>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Rectangle 5"/>
          <p:cNvSpPr>
            <a:spLocks noGrp="1" noChangeArrowheads="1"/>
          </p:cNvSpPr>
          <p:nvPr>
            <p:ph type="ftr" sz="quarter" idx="11"/>
          </p:nvPr>
        </p:nvSpPr>
        <p:spPr/>
        <p:txBody>
          <a:bodyPr/>
          <a:lstStyle>
            <a:lvl1pPr defTabSz="914400" fontAlgn="auto">
              <a:spcBef>
                <a:spcPts val="0"/>
              </a:spcBef>
              <a:spcAft>
                <a:spcPts val="0"/>
              </a:spcAft>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6"/>
          <p:cNvSpPr>
            <a:spLocks noGrp="1" noChangeArrowheads="1"/>
          </p:cNvSpPr>
          <p:nvPr>
            <p:ph type="sldNum" sz="quarter" idx="12"/>
          </p:nvPr>
        </p:nvSpPr>
        <p:spPr/>
        <p:txBody>
          <a:bodyPr/>
          <a:lstStyle>
            <a:lvl1pPr defTabSz="914400" fontAlgn="auto">
              <a:spcBef>
                <a:spcPts val="0"/>
              </a:spcBef>
              <a:spcAft>
                <a:spcPts val="0"/>
              </a:spcAft>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0C8B149-103F-46B0-AF20-06BC32CADD9F}" type="slidenum">
              <a:rPr kumimoji="0" lang="ru-RU" altLang="ru-RU" sz="1400" b="0" i="0" u="none" strike="noStrike" kern="1200" cap="none" spc="0" normalizeH="0" baseline="0" noProof="0">
                <a:ln>
                  <a:noFill/>
                </a:ln>
                <a:solidFill>
                  <a:srgbClr val="000000"/>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ru-RU" altLang="ru-RU" sz="14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405936524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xAndObj" preserve="1">
  <p:cSld name="Заголовок, текст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600" y="274638"/>
            <a:ext cx="10972800" cy="1143000"/>
          </a:xfrm>
        </p:spPr>
        <p:txBody>
          <a:bodyPr/>
          <a:lstStyle/>
          <a:p>
            <a:r>
              <a:rPr lang="ru-RU"/>
              <a:t>Образец заголовка</a:t>
            </a:r>
          </a:p>
        </p:txBody>
      </p:sp>
      <p:sp>
        <p:nvSpPr>
          <p:cNvPr id="3" name="Текст 2"/>
          <p:cNvSpPr>
            <a:spLocks noGrp="1"/>
          </p:cNvSpPr>
          <p:nvPr>
            <p:ph type="body" sz="half" idx="1"/>
          </p:nvPr>
        </p:nvSpPr>
        <p:spPr>
          <a:xfrm>
            <a:off x="609601" y="1600206"/>
            <a:ext cx="5384800" cy="4525963"/>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p:cNvSpPr>
            <a:spLocks noGrp="1"/>
          </p:cNvSpPr>
          <p:nvPr>
            <p:ph sz="half" idx="2"/>
          </p:nvPr>
        </p:nvSpPr>
        <p:spPr>
          <a:xfrm>
            <a:off x="6197600" y="1600206"/>
            <a:ext cx="5384800" cy="4525963"/>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Date Placeholder 6"/>
          <p:cNvSpPr>
            <a:spLocks noGrp="1" noChangeArrowheads="1"/>
          </p:cNvSpPr>
          <p:nvPr>
            <p:ph type="dt" sz="half" idx="10"/>
          </p:nvPr>
        </p:nvSpPr>
        <p:spPr/>
        <p:txBody>
          <a:bodyPr/>
          <a:lstStyle>
            <a:lvl1pPr defTabSz="914400" fontAlgn="auto">
              <a:spcBef>
                <a:spcPts val="0"/>
              </a:spcBef>
              <a:spcAft>
                <a:spcPts val="0"/>
              </a:spcAft>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Footer Placeholder 7"/>
          <p:cNvSpPr>
            <a:spLocks noGrp="1" noChangeArrowheads="1"/>
          </p:cNvSpPr>
          <p:nvPr>
            <p:ph type="ftr" sz="quarter" idx="11"/>
          </p:nvPr>
        </p:nvSpPr>
        <p:spPr/>
        <p:txBody>
          <a:bodyPr/>
          <a:lstStyle>
            <a:lvl1pPr defTabSz="914400" fontAlgn="auto">
              <a:spcBef>
                <a:spcPts val="0"/>
              </a:spcBef>
              <a:spcAft>
                <a:spcPts val="0"/>
              </a:spcAft>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7" name="Slide Number Placeholder 8"/>
          <p:cNvSpPr>
            <a:spLocks noGrp="1" noChangeArrowheads="1"/>
          </p:cNvSpPr>
          <p:nvPr>
            <p:ph type="sldNum" sz="quarter" idx="12"/>
          </p:nvPr>
        </p:nvSpPr>
        <p:spPr/>
        <p:txBody>
          <a:bodyPr/>
          <a:lstStyle>
            <a:lvl1pPr defTabSz="914400" fontAlgn="auto">
              <a:spcBef>
                <a:spcPts val="0"/>
              </a:spcBef>
              <a:spcAft>
                <a:spcPts val="0"/>
              </a:spcAft>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5EF492E6-52E1-4325-9180-CF70567FD6A0}" type="slidenum">
              <a:rPr kumimoji="0" lang="ru-RU" altLang="ru-RU" sz="1400" b="0" i="0" u="none" strike="noStrike" kern="1200" cap="none" spc="0" normalizeH="0" baseline="0" noProof="0">
                <a:ln>
                  <a:noFill/>
                </a:ln>
                <a:solidFill>
                  <a:srgbClr val="000000"/>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ru-RU" altLang="ru-RU" sz="14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352232071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Only" preserve="1">
  <p:cSld name="Объект">
    <p:spTree>
      <p:nvGrpSpPr>
        <p:cNvPr id="1" name=""/>
        <p:cNvGrpSpPr/>
        <p:nvPr/>
      </p:nvGrpSpPr>
      <p:grpSpPr>
        <a:xfrm>
          <a:off x="0" y="0"/>
          <a:ext cx="0" cy="0"/>
          <a:chOff x="0" y="0"/>
          <a:chExt cx="0" cy="0"/>
        </a:xfrm>
      </p:grpSpPr>
      <p:sp>
        <p:nvSpPr>
          <p:cNvPr id="2" name="Объект 1"/>
          <p:cNvSpPr>
            <a:spLocks noGrp="1"/>
          </p:cNvSpPr>
          <p:nvPr>
            <p:ph/>
          </p:nvPr>
        </p:nvSpPr>
        <p:spPr>
          <a:xfrm>
            <a:off x="609600" y="274744"/>
            <a:ext cx="10972800" cy="5851525"/>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3" name="Rectangle 4"/>
          <p:cNvSpPr>
            <a:spLocks noGrp="1" noChangeArrowheads="1"/>
          </p:cNvSpPr>
          <p:nvPr>
            <p:ph type="dt" sz="half" idx="10"/>
          </p:nvPr>
        </p:nvSpPr>
        <p:spPr/>
        <p:txBody>
          <a:bodyPr/>
          <a:lstStyle>
            <a:lvl1pPr defTabSz="914400" fontAlgn="auto">
              <a:spcBef>
                <a:spcPts val="0"/>
              </a:spcBef>
              <a:spcAft>
                <a:spcPts val="0"/>
              </a:spcAft>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4" name="Rectangle 5"/>
          <p:cNvSpPr>
            <a:spLocks noGrp="1" noChangeArrowheads="1"/>
          </p:cNvSpPr>
          <p:nvPr>
            <p:ph type="ftr" sz="quarter" idx="11"/>
          </p:nvPr>
        </p:nvSpPr>
        <p:spPr/>
        <p:txBody>
          <a:bodyPr/>
          <a:lstStyle>
            <a:lvl1pPr defTabSz="914400" fontAlgn="auto">
              <a:spcBef>
                <a:spcPts val="0"/>
              </a:spcBef>
              <a:spcAft>
                <a:spcPts val="0"/>
              </a:spcAft>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Rectangle 6"/>
          <p:cNvSpPr>
            <a:spLocks noGrp="1" noChangeArrowheads="1"/>
          </p:cNvSpPr>
          <p:nvPr>
            <p:ph type="sldNum" sz="quarter" idx="12"/>
          </p:nvPr>
        </p:nvSpPr>
        <p:spPr/>
        <p:txBody>
          <a:bodyPr/>
          <a:lstStyle>
            <a:lvl1pPr defTabSz="914400" fontAlgn="auto">
              <a:spcBef>
                <a:spcPts val="0"/>
              </a:spcBef>
              <a:spcAft>
                <a:spcPts val="0"/>
              </a:spcAft>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698B84D7-0CD6-4C0A-AA0C-2E5EADE7FAD1}" type="slidenum">
              <a:rPr kumimoji="0" lang="ru-RU" altLang="ru-RU" sz="1400" b="0" i="0" u="none" strike="noStrike" kern="1200" cap="none" spc="0" normalizeH="0" baseline="0" noProof="0">
                <a:ln>
                  <a:noFill/>
                </a:ln>
                <a:solidFill>
                  <a:srgbClr val="000000"/>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ru-RU" altLang="ru-RU" sz="14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360369493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524000" y="1122363"/>
            <a:ext cx="9144000" cy="2387600"/>
          </a:xfrm>
        </p:spPr>
        <p:txBody>
          <a:bodyPr anchor="b"/>
          <a:lstStyle>
            <a:lvl1pPr algn="ctr">
              <a:defRPr sz="6000"/>
            </a:lvl1pPr>
          </a:lstStyle>
          <a:p>
            <a:r>
              <a:rPr lang="ru-RU"/>
              <a:t>Образец заголовка</a:t>
            </a:r>
          </a:p>
        </p:txBody>
      </p:sp>
      <p:sp>
        <p:nvSpPr>
          <p:cNvPr id="3" name="Подзаголовок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a:t>Образец подзаголовка</a:t>
            </a:r>
          </a:p>
        </p:txBody>
      </p:sp>
      <p:sp>
        <p:nvSpPr>
          <p:cNvPr id="4" name="Дата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4C544B33-721B-41CE-93AD-AC7663EF8184}" type="datetimeFigureOut">
              <a:rPr kumimoji="0" lang="ru-RU"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08.09.2025</a:t>
            </a:fld>
            <a:endParaRPr kumimoji="0" lang="ru-RU"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Нижний колонтитул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Номер слайда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C797BA5C-250F-42A9-9B4F-894FA0A74871}" type="slidenum">
              <a:rPr kumimoji="0" lang="ru-RU"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ru-RU"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5851509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657D11C6-6189-41C1-B2D9-9CFBC7922BA4}" type="datetimeFigureOut">
              <a:rPr kumimoji="0" lang="ru-RU"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08.09.2025</a:t>
            </a:fld>
            <a:endParaRPr kumimoji="0" lang="ru-RU"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Нижний колонтитул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Номер слайда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C1468A7D-06D5-4CCA-B5C2-5CEBA117AB36}" type="slidenum">
              <a:rPr kumimoji="0" lang="ru-RU"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ru-RU"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99056461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1851" y="1709874"/>
            <a:ext cx="10515600" cy="2852737"/>
          </a:xfrm>
        </p:spPr>
        <p:txBody>
          <a:bodyPr anchor="b"/>
          <a:lstStyle>
            <a:lvl1pPr>
              <a:defRPr sz="6000"/>
            </a:lvl1pPr>
          </a:lstStyle>
          <a:p>
            <a:r>
              <a:rPr lang="ru-RU"/>
              <a:t>Образец заголовка</a:t>
            </a:r>
          </a:p>
        </p:txBody>
      </p:sp>
      <p:sp>
        <p:nvSpPr>
          <p:cNvPr id="3" name="Текст 2"/>
          <p:cNvSpPr>
            <a:spLocks noGrp="1"/>
          </p:cNvSpPr>
          <p:nvPr>
            <p:ph type="body" idx="1"/>
          </p:nvPr>
        </p:nvSpPr>
        <p:spPr>
          <a:xfrm>
            <a:off x="831851" y="4589599"/>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a:t>Образец текста</a:t>
            </a:r>
          </a:p>
        </p:txBody>
      </p:sp>
      <p:sp>
        <p:nvSpPr>
          <p:cNvPr id="4" name="Дата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3F1F5138-DD3D-493A-A983-56DE64E5610A}" type="datetimeFigureOut">
              <a:rPr kumimoji="0" lang="ru-RU"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08.09.2025</a:t>
            </a:fld>
            <a:endParaRPr kumimoji="0" lang="ru-RU"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Нижний колонтитул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Номер слайда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8226800B-D93C-44DE-B176-EC8E9D93A6B4}" type="slidenum">
              <a:rPr kumimoji="0" lang="ru-RU"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ru-RU"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2260739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EBA21230-0185-6C42-787A-28D1AABEB408}"/>
              </a:ext>
            </a:extLst>
          </p:cNvPr>
          <p:cNvSpPr>
            <a:spLocks noGrp="1"/>
          </p:cNvSpPr>
          <p:nvPr>
            <p:ph type="title"/>
          </p:nvPr>
        </p:nvSpPr>
        <p:spPr/>
        <p:txBody>
          <a:bodyPr/>
          <a:lstStyle/>
          <a:p>
            <a:r>
              <a:rPr lang="ru-RU"/>
              <a:t>Образец заголовка</a:t>
            </a:r>
          </a:p>
        </p:txBody>
      </p:sp>
      <p:sp>
        <p:nvSpPr>
          <p:cNvPr id="3" name="Объект 2">
            <a:extLst>
              <a:ext uri="{FF2B5EF4-FFF2-40B4-BE49-F238E27FC236}">
                <a16:creationId xmlns:a16="http://schemas.microsoft.com/office/drawing/2014/main" id="{6CE23C68-E5BE-F4CB-74FB-E57D35F10952}"/>
              </a:ext>
            </a:extLst>
          </p:cNvPr>
          <p:cNvSpPr>
            <a:spLocks noGrp="1"/>
          </p:cNvSpPr>
          <p:nvPr>
            <p:ph sz="half" idx="1"/>
          </p:nvPr>
        </p:nvSpPr>
        <p:spPr>
          <a:xfrm>
            <a:off x="838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a:extLst>
              <a:ext uri="{FF2B5EF4-FFF2-40B4-BE49-F238E27FC236}">
                <a16:creationId xmlns:a16="http://schemas.microsoft.com/office/drawing/2014/main" id="{BF93427E-55FA-0CF0-AFFC-56BE288B2C77}"/>
              </a:ext>
            </a:extLst>
          </p:cNvPr>
          <p:cNvSpPr>
            <a:spLocks noGrp="1"/>
          </p:cNvSpPr>
          <p:nvPr>
            <p:ph sz="half" idx="2"/>
          </p:nvPr>
        </p:nvSpPr>
        <p:spPr>
          <a:xfrm>
            <a:off x="6172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a:extLst>
              <a:ext uri="{FF2B5EF4-FFF2-40B4-BE49-F238E27FC236}">
                <a16:creationId xmlns:a16="http://schemas.microsoft.com/office/drawing/2014/main" id="{E6B5EC37-492B-1443-072D-BA7660FDF3D0}"/>
              </a:ext>
            </a:extLst>
          </p:cNvPr>
          <p:cNvSpPr>
            <a:spLocks noGrp="1"/>
          </p:cNvSpPr>
          <p:nvPr>
            <p:ph type="dt" sz="half" idx="10"/>
          </p:nvPr>
        </p:nvSpPr>
        <p:spPr/>
        <p:txBody>
          <a:bodyPr/>
          <a:lstStyle/>
          <a:p>
            <a:fld id="{CFE040A8-EBDB-4771-AB9A-795008D58E01}" type="datetimeFigureOut">
              <a:rPr lang="ru-RU" smtClean="0"/>
              <a:t>08.09.2025</a:t>
            </a:fld>
            <a:endParaRPr lang="ru-RU"/>
          </a:p>
        </p:txBody>
      </p:sp>
      <p:sp>
        <p:nvSpPr>
          <p:cNvPr id="6" name="Нижний колонтитул 5">
            <a:extLst>
              <a:ext uri="{FF2B5EF4-FFF2-40B4-BE49-F238E27FC236}">
                <a16:creationId xmlns:a16="http://schemas.microsoft.com/office/drawing/2014/main" id="{DC900C0D-8995-6148-ABA0-6898D6F0717D}"/>
              </a:ext>
            </a:extLst>
          </p:cNvPr>
          <p:cNvSpPr>
            <a:spLocks noGrp="1"/>
          </p:cNvSpPr>
          <p:nvPr>
            <p:ph type="ftr" sz="quarter" idx="11"/>
          </p:nvPr>
        </p:nvSpPr>
        <p:spPr/>
        <p:txBody>
          <a:bodyPr/>
          <a:lstStyle/>
          <a:p>
            <a:endParaRPr lang="ru-RU"/>
          </a:p>
        </p:txBody>
      </p:sp>
      <p:sp>
        <p:nvSpPr>
          <p:cNvPr id="7" name="Номер слайда 6">
            <a:extLst>
              <a:ext uri="{FF2B5EF4-FFF2-40B4-BE49-F238E27FC236}">
                <a16:creationId xmlns:a16="http://schemas.microsoft.com/office/drawing/2014/main" id="{5FDF6E45-5AF9-7F7E-5BBC-3E47A3000863}"/>
              </a:ext>
            </a:extLst>
          </p:cNvPr>
          <p:cNvSpPr>
            <a:spLocks noGrp="1"/>
          </p:cNvSpPr>
          <p:nvPr>
            <p:ph type="sldNum" sz="quarter" idx="12"/>
          </p:nvPr>
        </p:nvSpPr>
        <p:spPr/>
        <p:txBody>
          <a:bodyPr/>
          <a:lstStyle/>
          <a:p>
            <a:fld id="{1B28CD31-2C28-4275-B757-62316398FF1D}" type="slidenum">
              <a:rPr lang="ru-RU" smtClean="0"/>
              <a:t>‹#›</a:t>
            </a:fld>
            <a:endParaRPr lang="ru-RU"/>
          </a:p>
        </p:txBody>
      </p:sp>
    </p:spTree>
    <p:extLst>
      <p:ext uri="{BB962C8B-B14F-4D97-AF65-F5344CB8AC3E}">
        <p14:creationId xmlns:p14="http://schemas.microsoft.com/office/powerpoint/2010/main" val="9727759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sz="half" idx="1"/>
          </p:nvPr>
        </p:nvSpPr>
        <p:spPr>
          <a:xfrm>
            <a:off x="838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p:cNvSpPr>
            <a:spLocks noGrp="1"/>
          </p:cNvSpPr>
          <p:nvPr>
            <p:ph sz="half" idx="2"/>
          </p:nvPr>
        </p:nvSpPr>
        <p:spPr>
          <a:xfrm>
            <a:off x="6172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D02A8EE7-EF11-459B-8408-BFD1AADD22E2}" type="datetimeFigureOut">
              <a:rPr kumimoji="0" lang="ru-RU"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08.09.2025</a:t>
            </a:fld>
            <a:endParaRPr kumimoji="0" lang="ru-RU"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Нижний колонтитул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Номер слайда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1FFF3F1-981C-419B-987F-92F5243104D7}" type="slidenum">
              <a:rPr kumimoji="0" lang="ru-RU"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ru-RU"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41948976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365129"/>
            <a:ext cx="10515600" cy="1325563"/>
          </a:xfrm>
        </p:spPr>
        <p:txBody>
          <a:bodyPr/>
          <a:lstStyle/>
          <a:p>
            <a:r>
              <a:rPr lang="ru-RU"/>
              <a:t>Образец заголовка</a:t>
            </a:r>
          </a:p>
        </p:txBody>
      </p:sp>
      <p:sp>
        <p:nvSpPr>
          <p:cNvPr id="3" name="Текст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Объект 3"/>
          <p:cNvSpPr>
            <a:spLocks noGrp="1"/>
          </p:cNvSpPr>
          <p:nvPr>
            <p:ph sz="half" idx="2"/>
          </p:nvPr>
        </p:nvSpPr>
        <p:spPr>
          <a:xfrm>
            <a:off x="839789" y="2505075"/>
            <a:ext cx="5157787"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quarter" idx="3"/>
          </p:nvPr>
        </p:nvSpPr>
        <p:spPr>
          <a:xfrm>
            <a:off x="6172203"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Объект 5"/>
          <p:cNvSpPr>
            <a:spLocks noGrp="1"/>
          </p:cNvSpPr>
          <p:nvPr>
            <p:ph sz="quarter" idx="4"/>
          </p:nvPr>
        </p:nvSpPr>
        <p:spPr>
          <a:xfrm>
            <a:off x="6172203" y="2505075"/>
            <a:ext cx="5183188"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283CFB61-49A8-4E4A-AB69-BE913B84F924}" type="datetimeFigureOut">
              <a:rPr kumimoji="0" lang="ru-RU"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08.09.2025</a:t>
            </a:fld>
            <a:endParaRPr kumimoji="0" lang="ru-RU"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Нижний колонтитул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Номер слайда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8C3AC564-7B2E-405A-ACCF-262A320DD9A9}" type="slidenum">
              <a:rPr kumimoji="0" lang="ru-RU"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ru-RU"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69359479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Дата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91A7C6C4-D61B-4645-B9FE-F36D991D827D}" type="datetimeFigureOut">
              <a:rPr kumimoji="0" lang="ru-RU"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08.09.2025</a:t>
            </a:fld>
            <a:endParaRPr kumimoji="0" lang="ru-RU"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Нижний колонтитул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Номер слайда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23515DBB-4247-46FB-B059-76B2A8FCAF39}" type="slidenum">
              <a:rPr kumimoji="0" lang="ru-RU"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ru-RU"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0172506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E3BDF9EA-364F-42A4-BCBC-B51AC8468A0C}" type="datetimeFigureOut">
              <a:rPr kumimoji="0" lang="ru-RU"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08.09.2025</a:t>
            </a:fld>
            <a:endParaRPr kumimoji="0" lang="ru-RU"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Нижний колонтитул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Номер слайда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815273BD-DC88-4752-A276-9C9C5D78AC42}" type="slidenum">
              <a:rPr kumimoji="0" lang="ru-RU"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ru-RU"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7175229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Объект 2"/>
          <p:cNvSpPr>
            <a:spLocks noGrp="1"/>
          </p:cNvSpPr>
          <p:nvPr>
            <p:ph idx="1"/>
          </p:nvPr>
        </p:nvSpPr>
        <p:spPr>
          <a:xfrm>
            <a:off x="5183188" y="987561"/>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6B804AA8-65C4-49FB-A702-4089B84E77E0}" type="datetimeFigureOut">
              <a:rPr kumimoji="0" lang="ru-RU"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08.09.2025</a:t>
            </a:fld>
            <a:endParaRPr kumimoji="0" lang="ru-RU"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Нижний колонтитул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Номер слайда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DE299D0F-31B6-42C6-B96D-88C4FF314477}" type="slidenum">
              <a:rPr kumimoji="0" lang="ru-RU"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ru-RU"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28387234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Рисунок 2"/>
          <p:cNvSpPr>
            <a:spLocks noGrp="1"/>
          </p:cNvSpPr>
          <p:nvPr>
            <p:ph type="pic" idx="1"/>
          </p:nvPr>
        </p:nvSpPr>
        <p:spPr>
          <a:xfrm>
            <a:off x="5183188" y="987561"/>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ru-RU" noProof="0"/>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4417606B-91D9-4EE6-9119-CFFF84F9D93A}" type="datetimeFigureOut">
              <a:rPr kumimoji="0" lang="ru-RU"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08.09.2025</a:t>
            </a:fld>
            <a:endParaRPr kumimoji="0" lang="ru-RU"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Нижний колонтитул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Номер слайда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C5062A44-E696-4755-9DF0-7A8F83DA6679}" type="slidenum">
              <a:rPr kumimoji="0" lang="ru-RU"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ru-RU"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38661859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Вертикальный текст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CD2C4860-BD13-493C-9CEE-FC1511EFDF45}" type="datetimeFigureOut">
              <a:rPr kumimoji="0" lang="ru-RU"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08.09.2025</a:t>
            </a:fld>
            <a:endParaRPr kumimoji="0" lang="ru-RU"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Нижний колонтитул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Номер слайда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EEC0FD0D-860B-41F7-9694-218F4E830413}" type="slidenum">
              <a:rPr kumimoji="0" lang="ru-RU"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ru-RU"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85489684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724902" y="365125"/>
            <a:ext cx="2628900" cy="5811838"/>
          </a:xfrm>
        </p:spPr>
        <p:txBody>
          <a:bodyPr vert="eaVert"/>
          <a:lstStyle/>
          <a:p>
            <a:r>
              <a:rPr lang="ru-RU"/>
              <a:t>Образец заголовка</a:t>
            </a:r>
          </a:p>
        </p:txBody>
      </p:sp>
      <p:sp>
        <p:nvSpPr>
          <p:cNvPr id="3" name="Вертикальный текст 2"/>
          <p:cNvSpPr>
            <a:spLocks noGrp="1"/>
          </p:cNvSpPr>
          <p:nvPr>
            <p:ph type="body" orient="vert" idx="1"/>
          </p:nvPr>
        </p:nvSpPr>
        <p:spPr>
          <a:xfrm>
            <a:off x="838203" y="365125"/>
            <a:ext cx="7734300" cy="5811838"/>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E195BCA4-8F69-4A4C-93B5-BA79AFA2E86F}" type="datetimeFigureOut">
              <a:rPr kumimoji="0" lang="ru-RU"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08.09.2025</a:t>
            </a:fld>
            <a:endParaRPr kumimoji="0" lang="ru-RU"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Нижний колонтитул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Номер слайда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DEED850C-62AD-403A-AF8B-F0AE335A96EA}" type="slidenum">
              <a:rPr kumimoji="0" lang="ru-RU"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ru-RU"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09357447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914400" y="2125980"/>
            <a:ext cx="10363200" cy="1440180"/>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1828800" y="3840480"/>
            <a:ext cx="8534400" cy="171450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9/8/2025</a:t>
            </a:fld>
            <a:endParaRPr lang="en-US"/>
          </a:p>
        </p:txBody>
      </p:sp>
      <p:sp>
        <p:nvSpPr>
          <p:cNvPr id="6" name="Holder 6"/>
          <p:cNvSpPr>
            <a:spLocks noGrp="1"/>
          </p:cNvSpPr>
          <p:nvPr>
            <p:ph type="sldNum" sz="quarter" idx="7"/>
          </p:nvPr>
        </p:nvSpPr>
        <p:spPr/>
        <p:txBody>
          <a:bodyPr lIns="0" tIns="0" rIns="0" bIns="0"/>
          <a:lstStyle>
            <a:lvl1pPr>
              <a:defRPr sz="1400" b="0" i="0">
                <a:solidFill>
                  <a:srgbClr val="7E7E7E"/>
                </a:solidFill>
                <a:latin typeface="Arial"/>
                <a:cs typeface="Arial"/>
              </a:defRPr>
            </a:lvl1pPr>
          </a:lstStyle>
          <a:p>
            <a:pPr marL="38100">
              <a:lnSpc>
                <a:spcPts val="1650"/>
              </a:lnSpc>
            </a:pPr>
            <a:fld id="{81D60167-4931-47E6-BA6A-407CBD079E47}" type="slidenum">
              <a:rPr dirty="0"/>
              <a:t>‹#›</a:t>
            </a:fld>
            <a:endParaRPr dirty="0"/>
          </a:p>
        </p:txBody>
      </p:sp>
    </p:spTree>
    <p:extLst>
      <p:ext uri="{BB962C8B-B14F-4D97-AF65-F5344CB8AC3E}">
        <p14:creationId xmlns:p14="http://schemas.microsoft.com/office/powerpoint/2010/main" val="400278269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000" b="1" i="0">
                <a:solidFill>
                  <a:schemeClr val="bg1"/>
                </a:solidFill>
                <a:latin typeface="Arial"/>
                <a:cs typeface="Arial"/>
              </a:defRPr>
            </a:lvl1pPr>
          </a:lstStyle>
          <a:p>
            <a:endParaRPr/>
          </a:p>
        </p:txBody>
      </p:sp>
      <p:sp>
        <p:nvSpPr>
          <p:cNvPr id="3" name="Holder 3"/>
          <p:cNvSpPr>
            <a:spLocks noGrp="1"/>
          </p:cNvSpPr>
          <p:nvPr>
            <p:ph type="body" idx="1"/>
          </p:nvPr>
        </p:nvSpPr>
        <p:spPr/>
        <p:txBody>
          <a:bodyPr lIns="0" tIns="0" rIns="0" bIns="0"/>
          <a:lstStyle>
            <a:lvl1pPr>
              <a:defRPr sz="1400" b="0" i="0">
                <a:solidFill>
                  <a:schemeClr val="tx1"/>
                </a:solidFill>
                <a:latin typeface="Arial"/>
                <a:cs typeface="Aria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9/8/2025</a:t>
            </a:fld>
            <a:endParaRPr lang="en-US"/>
          </a:p>
        </p:txBody>
      </p:sp>
      <p:sp>
        <p:nvSpPr>
          <p:cNvPr id="6" name="Holder 6"/>
          <p:cNvSpPr>
            <a:spLocks noGrp="1"/>
          </p:cNvSpPr>
          <p:nvPr>
            <p:ph type="sldNum" sz="quarter" idx="7"/>
          </p:nvPr>
        </p:nvSpPr>
        <p:spPr/>
        <p:txBody>
          <a:bodyPr lIns="0" tIns="0" rIns="0" bIns="0"/>
          <a:lstStyle>
            <a:lvl1pPr>
              <a:defRPr sz="1400" b="0" i="0">
                <a:solidFill>
                  <a:srgbClr val="7E7E7E"/>
                </a:solidFill>
                <a:latin typeface="Arial"/>
                <a:cs typeface="Arial"/>
              </a:defRPr>
            </a:lvl1pPr>
          </a:lstStyle>
          <a:p>
            <a:pPr marL="38100">
              <a:lnSpc>
                <a:spcPts val="1650"/>
              </a:lnSpc>
            </a:pPr>
            <a:fld id="{81D60167-4931-47E6-BA6A-407CBD079E47}" type="slidenum">
              <a:rPr dirty="0"/>
              <a:t>‹#›</a:t>
            </a:fld>
            <a:endParaRPr dirty="0"/>
          </a:p>
        </p:txBody>
      </p:sp>
    </p:spTree>
    <p:extLst>
      <p:ext uri="{BB962C8B-B14F-4D97-AF65-F5344CB8AC3E}">
        <p14:creationId xmlns:p14="http://schemas.microsoft.com/office/powerpoint/2010/main" val="39943793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D7E0D4FE-D78E-F179-4E91-BD8E830BA5C2}"/>
              </a:ext>
            </a:extLst>
          </p:cNvPr>
          <p:cNvSpPr>
            <a:spLocks noGrp="1"/>
          </p:cNvSpPr>
          <p:nvPr>
            <p:ph type="title"/>
          </p:nvPr>
        </p:nvSpPr>
        <p:spPr>
          <a:xfrm>
            <a:off x="839788" y="365125"/>
            <a:ext cx="10515600" cy="1325563"/>
          </a:xfrm>
        </p:spPr>
        <p:txBody>
          <a:bodyPr/>
          <a:lstStyle/>
          <a:p>
            <a:r>
              <a:rPr lang="ru-RU"/>
              <a:t>Образец заголовка</a:t>
            </a:r>
          </a:p>
        </p:txBody>
      </p:sp>
      <p:sp>
        <p:nvSpPr>
          <p:cNvPr id="3" name="Текст 2">
            <a:extLst>
              <a:ext uri="{FF2B5EF4-FFF2-40B4-BE49-F238E27FC236}">
                <a16:creationId xmlns:a16="http://schemas.microsoft.com/office/drawing/2014/main" id="{0AE40753-A7A6-EDAF-0E2A-926F8CF8212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Объект 3">
            <a:extLst>
              <a:ext uri="{FF2B5EF4-FFF2-40B4-BE49-F238E27FC236}">
                <a16:creationId xmlns:a16="http://schemas.microsoft.com/office/drawing/2014/main" id="{61ED7D7A-8BBF-6FBA-C26D-67FFE49AA7E0}"/>
              </a:ext>
            </a:extLst>
          </p:cNvPr>
          <p:cNvSpPr>
            <a:spLocks noGrp="1"/>
          </p:cNvSpPr>
          <p:nvPr>
            <p:ph sz="half" idx="2"/>
          </p:nvPr>
        </p:nvSpPr>
        <p:spPr>
          <a:xfrm>
            <a:off x="839788" y="2505075"/>
            <a:ext cx="5157787"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a:extLst>
              <a:ext uri="{FF2B5EF4-FFF2-40B4-BE49-F238E27FC236}">
                <a16:creationId xmlns:a16="http://schemas.microsoft.com/office/drawing/2014/main" id="{D398165C-ECF1-03DB-029B-7A2816CD67E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Объект 5">
            <a:extLst>
              <a:ext uri="{FF2B5EF4-FFF2-40B4-BE49-F238E27FC236}">
                <a16:creationId xmlns:a16="http://schemas.microsoft.com/office/drawing/2014/main" id="{A8063D73-2079-E8D5-71CE-EF268A75BC31}"/>
              </a:ext>
            </a:extLst>
          </p:cNvPr>
          <p:cNvSpPr>
            <a:spLocks noGrp="1"/>
          </p:cNvSpPr>
          <p:nvPr>
            <p:ph sz="quarter" idx="4"/>
          </p:nvPr>
        </p:nvSpPr>
        <p:spPr>
          <a:xfrm>
            <a:off x="6172200" y="2505075"/>
            <a:ext cx="5183188"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a:extLst>
              <a:ext uri="{FF2B5EF4-FFF2-40B4-BE49-F238E27FC236}">
                <a16:creationId xmlns:a16="http://schemas.microsoft.com/office/drawing/2014/main" id="{3B443B38-5FBF-F61A-E9B1-FBFA89DA9808}"/>
              </a:ext>
            </a:extLst>
          </p:cNvPr>
          <p:cNvSpPr>
            <a:spLocks noGrp="1"/>
          </p:cNvSpPr>
          <p:nvPr>
            <p:ph type="dt" sz="half" idx="10"/>
          </p:nvPr>
        </p:nvSpPr>
        <p:spPr/>
        <p:txBody>
          <a:bodyPr/>
          <a:lstStyle/>
          <a:p>
            <a:fld id="{CFE040A8-EBDB-4771-AB9A-795008D58E01}" type="datetimeFigureOut">
              <a:rPr lang="ru-RU" smtClean="0"/>
              <a:t>08.09.2025</a:t>
            </a:fld>
            <a:endParaRPr lang="ru-RU"/>
          </a:p>
        </p:txBody>
      </p:sp>
      <p:sp>
        <p:nvSpPr>
          <p:cNvPr id="8" name="Нижний колонтитул 7">
            <a:extLst>
              <a:ext uri="{FF2B5EF4-FFF2-40B4-BE49-F238E27FC236}">
                <a16:creationId xmlns:a16="http://schemas.microsoft.com/office/drawing/2014/main" id="{8A24A141-C87E-8419-A1D4-BF9FD29B7FAA}"/>
              </a:ext>
            </a:extLst>
          </p:cNvPr>
          <p:cNvSpPr>
            <a:spLocks noGrp="1"/>
          </p:cNvSpPr>
          <p:nvPr>
            <p:ph type="ftr" sz="quarter" idx="11"/>
          </p:nvPr>
        </p:nvSpPr>
        <p:spPr/>
        <p:txBody>
          <a:bodyPr/>
          <a:lstStyle/>
          <a:p>
            <a:endParaRPr lang="ru-RU"/>
          </a:p>
        </p:txBody>
      </p:sp>
      <p:sp>
        <p:nvSpPr>
          <p:cNvPr id="9" name="Номер слайда 8">
            <a:extLst>
              <a:ext uri="{FF2B5EF4-FFF2-40B4-BE49-F238E27FC236}">
                <a16:creationId xmlns:a16="http://schemas.microsoft.com/office/drawing/2014/main" id="{0DD2CB2D-F184-4C19-D63B-6060F4446A09}"/>
              </a:ext>
            </a:extLst>
          </p:cNvPr>
          <p:cNvSpPr>
            <a:spLocks noGrp="1"/>
          </p:cNvSpPr>
          <p:nvPr>
            <p:ph type="sldNum" sz="quarter" idx="12"/>
          </p:nvPr>
        </p:nvSpPr>
        <p:spPr/>
        <p:txBody>
          <a:bodyPr/>
          <a:lstStyle/>
          <a:p>
            <a:fld id="{1B28CD31-2C28-4275-B757-62316398FF1D}" type="slidenum">
              <a:rPr lang="ru-RU" smtClean="0"/>
              <a:t>‹#›</a:t>
            </a:fld>
            <a:endParaRPr lang="ru-RU"/>
          </a:p>
        </p:txBody>
      </p:sp>
    </p:spTree>
    <p:extLst>
      <p:ext uri="{BB962C8B-B14F-4D97-AF65-F5344CB8AC3E}">
        <p14:creationId xmlns:p14="http://schemas.microsoft.com/office/powerpoint/2010/main" val="315301360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type="obj" preserve="1">
  <p:cSld name="Two Content">
    <p:bg>
      <p:bgPr>
        <a:solidFill>
          <a:schemeClr val="bg1"/>
        </a:solidFill>
        <a:effectLst/>
      </p:bgPr>
    </p:bg>
    <p:spTree>
      <p:nvGrpSpPr>
        <p:cNvPr id="1" name=""/>
        <p:cNvGrpSpPr/>
        <p:nvPr/>
      </p:nvGrpSpPr>
      <p:grpSpPr>
        <a:xfrm>
          <a:off x="0" y="0"/>
          <a:ext cx="0" cy="0"/>
          <a:chOff x="0" y="0"/>
          <a:chExt cx="0" cy="0"/>
        </a:xfrm>
      </p:grpSpPr>
      <p:pic>
        <p:nvPicPr>
          <p:cNvPr id="16" name="bg object 16"/>
          <p:cNvPicPr/>
          <p:nvPr/>
        </p:nvPicPr>
        <p:blipFill>
          <a:blip r:embed="rId2" cstate="print"/>
          <a:stretch>
            <a:fillRect/>
          </a:stretch>
        </p:blipFill>
        <p:spPr>
          <a:xfrm>
            <a:off x="6366864" y="522730"/>
            <a:ext cx="5825135" cy="6335266"/>
          </a:xfrm>
          <a:prstGeom prst="rect">
            <a:avLst/>
          </a:prstGeom>
        </p:spPr>
      </p:pic>
      <p:pic>
        <p:nvPicPr>
          <p:cNvPr id="17" name="bg object 17"/>
          <p:cNvPicPr/>
          <p:nvPr/>
        </p:nvPicPr>
        <p:blipFill>
          <a:blip r:embed="rId3" cstate="print"/>
          <a:stretch>
            <a:fillRect/>
          </a:stretch>
        </p:blipFill>
        <p:spPr>
          <a:xfrm>
            <a:off x="0" y="178304"/>
            <a:ext cx="5413248" cy="6679691"/>
          </a:xfrm>
          <a:prstGeom prst="rect">
            <a:avLst/>
          </a:prstGeom>
        </p:spPr>
      </p:pic>
      <p:sp>
        <p:nvSpPr>
          <p:cNvPr id="2" name="Holder 2"/>
          <p:cNvSpPr>
            <a:spLocks noGrp="1"/>
          </p:cNvSpPr>
          <p:nvPr>
            <p:ph type="title"/>
          </p:nvPr>
        </p:nvSpPr>
        <p:spPr/>
        <p:txBody>
          <a:bodyPr lIns="0" tIns="0" rIns="0" bIns="0"/>
          <a:lstStyle>
            <a:lvl1pPr>
              <a:defRPr sz="2000" b="1" i="0">
                <a:solidFill>
                  <a:schemeClr val="bg1"/>
                </a:solidFill>
                <a:latin typeface="Arial"/>
                <a:cs typeface="Arial"/>
              </a:defRPr>
            </a:lvl1pPr>
          </a:lstStyle>
          <a:p>
            <a:endParaRPr/>
          </a:p>
        </p:txBody>
      </p:sp>
      <p:sp>
        <p:nvSpPr>
          <p:cNvPr id="3" name="Holder 3"/>
          <p:cNvSpPr>
            <a:spLocks noGrp="1"/>
          </p:cNvSpPr>
          <p:nvPr>
            <p:ph sz="half" idx="2"/>
          </p:nvPr>
        </p:nvSpPr>
        <p:spPr>
          <a:xfrm>
            <a:off x="609600" y="1577340"/>
            <a:ext cx="530352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452628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9/8/2025</a:t>
            </a:fld>
            <a:endParaRPr lang="en-US"/>
          </a:p>
        </p:txBody>
      </p:sp>
      <p:sp>
        <p:nvSpPr>
          <p:cNvPr id="7" name="Holder 7"/>
          <p:cNvSpPr>
            <a:spLocks noGrp="1"/>
          </p:cNvSpPr>
          <p:nvPr>
            <p:ph type="sldNum" sz="quarter" idx="7"/>
          </p:nvPr>
        </p:nvSpPr>
        <p:spPr/>
        <p:txBody>
          <a:bodyPr lIns="0" tIns="0" rIns="0" bIns="0"/>
          <a:lstStyle>
            <a:lvl1pPr>
              <a:defRPr sz="1400" b="0" i="0">
                <a:solidFill>
                  <a:srgbClr val="7E7E7E"/>
                </a:solidFill>
                <a:latin typeface="Arial"/>
                <a:cs typeface="Arial"/>
              </a:defRPr>
            </a:lvl1pPr>
          </a:lstStyle>
          <a:p>
            <a:pPr marL="38100">
              <a:lnSpc>
                <a:spcPts val="1650"/>
              </a:lnSpc>
            </a:pPr>
            <a:fld id="{81D60167-4931-47E6-BA6A-407CBD079E47}" type="slidenum">
              <a:rPr dirty="0"/>
              <a:t>‹#›</a:t>
            </a:fld>
            <a:endParaRPr dirty="0"/>
          </a:p>
        </p:txBody>
      </p:sp>
    </p:spTree>
    <p:extLst>
      <p:ext uri="{BB962C8B-B14F-4D97-AF65-F5344CB8AC3E}">
        <p14:creationId xmlns:p14="http://schemas.microsoft.com/office/powerpoint/2010/main" val="347416180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type="obj" preserve="1">
  <p:cSld name="Title Only">
    <p:bg>
      <p:bgPr>
        <a:solidFill>
          <a:schemeClr val="bg1"/>
        </a:solidFill>
        <a:effectLst/>
      </p:bgPr>
    </p:bg>
    <p:spTree>
      <p:nvGrpSpPr>
        <p:cNvPr id="1" name=""/>
        <p:cNvGrpSpPr/>
        <p:nvPr/>
      </p:nvGrpSpPr>
      <p:grpSpPr>
        <a:xfrm>
          <a:off x="0" y="0"/>
          <a:ext cx="0" cy="0"/>
          <a:chOff x="0" y="0"/>
          <a:chExt cx="0" cy="0"/>
        </a:xfrm>
      </p:grpSpPr>
      <p:pic>
        <p:nvPicPr>
          <p:cNvPr id="16" name="bg object 16"/>
          <p:cNvPicPr/>
          <p:nvPr/>
        </p:nvPicPr>
        <p:blipFill>
          <a:blip r:embed="rId2" cstate="print"/>
          <a:stretch>
            <a:fillRect/>
          </a:stretch>
        </p:blipFill>
        <p:spPr>
          <a:xfrm>
            <a:off x="0" y="0"/>
            <a:ext cx="12192000" cy="6857998"/>
          </a:xfrm>
          <a:prstGeom prst="rect">
            <a:avLst/>
          </a:prstGeom>
        </p:spPr>
      </p:pic>
      <p:pic>
        <p:nvPicPr>
          <p:cNvPr id="17" name="bg object 17"/>
          <p:cNvPicPr/>
          <p:nvPr/>
        </p:nvPicPr>
        <p:blipFill>
          <a:blip r:embed="rId3" cstate="print"/>
          <a:stretch>
            <a:fillRect/>
          </a:stretch>
        </p:blipFill>
        <p:spPr>
          <a:xfrm>
            <a:off x="5489447" y="74674"/>
            <a:ext cx="6702551" cy="6783322"/>
          </a:xfrm>
          <a:prstGeom prst="rect">
            <a:avLst/>
          </a:prstGeom>
        </p:spPr>
      </p:pic>
      <p:sp>
        <p:nvSpPr>
          <p:cNvPr id="2" name="Holder 2"/>
          <p:cNvSpPr>
            <a:spLocks noGrp="1"/>
          </p:cNvSpPr>
          <p:nvPr>
            <p:ph type="title"/>
          </p:nvPr>
        </p:nvSpPr>
        <p:spPr/>
        <p:txBody>
          <a:bodyPr lIns="0" tIns="0" rIns="0" bIns="0"/>
          <a:lstStyle>
            <a:lvl1pPr>
              <a:defRPr sz="2000" b="1" i="0">
                <a:solidFill>
                  <a:schemeClr val="bg1"/>
                </a:solidFill>
                <a:latin typeface="Arial"/>
                <a:cs typeface="Arial"/>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9/8/2025</a:t>
            </a:fld>
            <a:endParaRPr lang="en-US"/>
          </a:p>
        </p:txBody>
      </p:sp>
      <p:sp>
        <p:nvSpPr>
          <p:cNvPr id="5" name="Holder 5"/>
          <p:cNvSpPr>
            <a:spLocks noGrp="1"/>
          </p:cNvSpPr>
          <p:nvPr>
            <p:ph type="sldNum" sz="quarter" idx="7"/>
          </p:nvPr>
        </p:nvSpPr>
        <p:spPr/>
        <p:txBody>
          <a:bodyPr lIns="0" tIns="0" rIns="0" bIns="0"/>
          <a:lstStyle>
            <a:lvl1pPr>
              <a:defRPr sz="1400" b="0" i="0">
                <a:solidFill>
                  <a:srgbClr val="7E7E7E"/>
                </a:solidFill>
                <a:latin typeface="Arial"/>
                <a:cs typeface="Arial"/>
              </a:defRPr>
            </a:lvl1pPr>
          </a:lstStyle>
          <a:p>
            <a:pPr marL="38100">
              <a:lnSpc>
                <a:spcPts val="1650"/>
              </a:lnSpc>
            </a:pPr>
            <a:fld id="{81D60167-4931-47E6-BA6A-407CBD079E47}" type="slidenum">
              <a:rPr dirty="0"/>
              <a:t>‹#›</a:t>
            </a:fld>
            <a:endParaRPr dirty="0"/>
          </a:p>
        </p:txBody>
      </p:sp>
    </p:spTree>
    <p:extLst>
      <p:ext uri="{BB962C8B-B14F-4D97-AF65-F5344CB8AC3E}">
        <p14:creationId xmlns:p14="http://schemas.microsoft.com/office/powerpoint/2010/main" val="134811630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type="obj" preserve="1">
  <p:cSld name="Blank">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9/8/2025</a:t>
            </a:fld>
            <a:endParaRPr lang="en-US"/>
          </a:p>
        </p:txBody>
      </p:sp>
      <p:sp>
        <p:nvSpPr>
          <p:cNvPr id="4" name="Holder 4"/>
          <p:cNvSpPr>
            <a:spLocks noGrp="1"/>
          </p:cNvSpPr>
          <p:nvPr>
            <p:ph type="sldNum" sz="quarter" idx="7"/>
          </p:nvPr>
        </p:nvSpPr>
        <p:spPr/>
        <p:txBody>
          <a:bodyPr lIns="0" tIns="0" rIns="0" bIns="0"/>
          <a:lstStyle>
            <a:lvl1pPr>
              <a:defRPr sz="1400" b="0" i="0">
                <a:solidFill>
                  <a:srgbClr val="7E7E7E"/>
                </a:solidFill>
                <a:latin typeface="Arial"/>
                <a:cs typeface="Arial"/>
              </a:defRPr>
            </a:lvl1pPr>
          </a:lstStyle>
          <a:p>
            <a:pPr marL="38100">
              <a:lnSpc>
                <a:spcPts val="1650"/>
              </a:lnSpc>
            </a:pPr>
            <a:fld id="{81D60167-4931-47E6-BA6A-407CBD079E47}" type="slidenum">
              <a:rPr dirty="0"/>
              <a:t>‹#›</a:t>
            </a:fld>
            <a:endParaRPr dirty="0"/>
          </a:p>
        </p:txBody>
      </p:sp>
    </p:spTree>
    <p:extLst>
      <p:ext uri="{BB962C8B-B14F-4D97-AF65-F5344CB8AC3E}">
        <p14:creationId xmlns:p14="http://schemas.microsoft.com/office/powerpoint/2010/main" val="104196919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06C5E161-20D7-37BC-AA4C-F670610738E9}"/>
              </a:ext>
            </a:extLst>
          </p:cNvPr>
          <p:cNvSpPr>
            <a:spLocks noGrp="1"/>
          </p:cNvSpPr>
          <p:nvPr>
            <p:ph type="ctrTitle"/>
          </p:nvPr>
        </p:nvSpPr>
        <p:spPr>
          <a:xfrm>
            <a:off x="1524000" y="1122363"/>
            <a:ext cx="9144000" cy="2387600"/>
          </a:xfrm>
        </p:spPr>
        <p:txBody>
          <a:bodyPr anchor="b"/>
          <a:lstStyle>
            <a:lvl1pPr algn="ctr">
              <a:defRPr sz="6000"/>
            </a:lvl1pPr>
          </a:lstStyle>
          <a:p>
            <a:r>
              <a:rPr lang="ru-RU"/>
              <a:t>Образец заголовка</a:t>
            </a:r>
          </a:p>
        </p:txBody>
      </p:sp>
      <p:sp>
        <p:nvSpPr>
          <p:cNvPr id="3" name="Подзаголовок 2">
            <a:extLst>
              <a:ext uri="{FF2B5EF4-FFF2-40B4-BE49-F238E27FC236}">
                <a16:creationId xmlns:a16="http://schemas.microsoft.com/office/drawing/2014/main" id="{ADC79E54-23B4-82A4-19B5-6F6197F79F7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a:t>Образец подзаголовка</a:t>
            </a:r>
          </a:p>
        </p:txBody>
      </p:sp>
      <p:sp>
        <p:nvSpPr>
          <p:cNvPr id="4" name="Дата 3">
            <a:extLst>
              <a:ext uri="{FF2B5EF4-FFF2-40B4-BE49-F238E27FC236}">
                <a16:creationId xmlns:a16="http://schemas.microsoft.com/office/drawing/2014/main" id="{FE74118B-01D2-0A39-7DA2-F5B2A1EF379C}"/>
              </a:ext>
            </a:extLst>
          </p:cNvPr>
          <p:cNvSpPr>
            <a:spLocks noGrp="1"/>
          </p:cNvSpPr>
          <p:nvPr>
            <p:ph type="dt" sz="half" idx="10"/>
          </p:nvPr>
        </p:nvSpPr>
        <p:spPr/>
        <p:txBody>
          <a:bodyPr/>
          <a:lstStyle/>
          <a:p>
            <a:fld id="{C31782CB-4B31-471D-901B-F10E84322F4D}" type="datetime1">
              <a:rPr lang="ru-RU" smtClean="0"/>
              <a:t>08.09.2025</a:t>
            </a:fld>
            <a:endParaRPr lang="ru-RU"/>
          </a:p>
        </p:txBody>
      </p:sp>
      <p:sp>
        <p:nvSpPr>
          <p:cNvPr id="5" name="Нижний колонтитул 4">
            <a:extLst>
              <a:ext uri="{FF2B5EF4-FFF2-40B4-BE49-F238E27FC236}">
                <a16:creationId xmlns:a16="http://schemas.microsoft.com/office/drawing/2014/main" id="{95161A94-4677-D1EB-3B53-3EF0013893CA}"/>
              </a:ext>
            </a:extLst>
          </p:cNvPr>
          <p:cNvSpPr>
            <a:spLocks noGrp="1"/>
          </p:cNvSpPr>
          <p:nvPr>
            <p:ph type="ftr" sz="quarter" idx="11"/>
          </p:nvPr>
        </p:nvSpPr>
        <p:spPr/>
        <p:txBody>
          <a:bodyPr/>
          <a:lstStyle/>
          <a:p>
            <a:r>
              <a:rPr lang="ru-RU"/>
              <a:t>3</a:t>
            </a:r>
          </a:p>
        </p:txBody>
      </p:sp>
      <p:sp>
        <p:nvSpPr>
          <p:cNvPr id="6" name="Номер слайда 5">
            <a:extLst>
              <a:ext uri="{FF2B5EF4-FFF2-40B4-BE49-F238E27FC236}">
                <a16:creationId xmlns:a16="http://schemas.microsoft.com/office/drawing/2014/main" id="{75DA3550-12BC-B06E-064E-42FEAF7E6BF5}"/>
              </a:ext>
            </a:extLst>
          </p:cNvPr>
          <p:cNvSpPr>
            <a:spLocks noGrp="1"/>
          </p:cNvSpPr>
          <p:nvPr>
            <p:ph type="sldNum" sz="quarter" idx="12"/>
          </p:nvPr>
        </p:nvSpPr>
        <p:spPr/>
        <p:txBody>
          <a:bodyPr/>
          <a:lstStyle/>
          <a:p>
            <a:fld id="{FDCE045B-E14D-4AB8-955F-A6097A020C3F}" type="slidenum">
              <a:rPr lang="ru-RU" smtClean="0"/>
              <a:t>‹#›</a:t>
            </a:fld>
            <a:endParaRPr lang="ru-RU"/>
          </a:p>
        </p:txBody>
      </p:sp>
    </p:spTree>
    <p:extLst>
      <p:ext uri="{BB962C8B-B14F-4D97-AF65-F5344CB8AC3E}">
        <p14:creationId xmlns:p14="http://schemas.microsoft.com/office/powerpoint/2010/main" val="70298513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EA545633-8571-9B5A-FAD2-B91DC66F77FA}"/>
              </a:ext>
            </a:extLst>
          </p:cNvPr>
          <p:cNvSpPr>
            <a:spLocks noGrp="1"/>
          </p:cNvSpPr>
          <p:nvPr>
            <p:ph type="title"/>
          </p:nvPr>
        </p:nvSpPr>
        <p:spPr/>
        <p:txBody>
          <a:bodyPr/>
          <a:lstStyle/>
          <a:p>
            <a:r>
              <a:rPr lang="ru-RU"/>
              <a:t>Образец заголовка</a:t>
            </a:r>
          </a:p>
        </p:txBody>
      </p:sp>
      <p:sp>
        <p:nvSpPr>
          <p:cNvPr id="3" name="Объект 2">
            <a:extLst>
              <a:ext uri="{FF2B5EF4-FFF2-40B4-BE49-F238E27FC236}">
                <a16:creationId xmlns:a16="http://schemas.microsoft.com/office/drawing/2014/main" id="{75B43A43-5384-A771-9CF3-930F6F4BAF75}"/>
              </a:ext>
            </a:extLst>
          </p:cNvPr>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15D6FAEC-5AE8-37CE-B918-AE4047F34171}"/>
              </a:ext>
            </a:extLst>
          </p:cNvPr>
          <p:cNvSpPr>
            <a:spLocks noGrp="1"/>
          </p:cNvSpPr>
          <p:nvPr>
            <p:ph type="dt" sz="half" idx="10"/>
          </p:nvPr>
        </p:nvSpPr>
        <p:spPr/>
        <p:txBody>
          <a:bodyPr/>
          <a:lstStyle/>
          <a:p>
            <a:fld id="{3C2A0FAA-6FE2-4815-BAF3-7640DEDF2AF3}" type="datetime1">
              <a:rPr lang="ru-RU" smtClean="0"/>
              <a:t>08.09.2025</a:t>
            </a:fld>
            <a:endParaRPr lang="ru-RU"/>
          </a:p>
        </p:txBody>
      </p:sp>
      <p:sp>
        <p:nvSpPr>
          <p:cNvPr id="5" name="Нижний колонтитул 4">
            <a:extLst>
              <a:ext uri="{FF2B5EF4-FFF2-40B4-BE49-F238E27FC236}">
                <a16:creationId xmlns:a16="http://schemas.microsoft.com/office/drawing/2014/main" id="{9CFB9347-21D4-6303-B3DF-D848D0A69A83}"/>
              </a:ext>
            </a:extLst>
          </p:cNvPr>
          <p:cNvSpPr>
            <a:spLocks noGrp="1"/>
          </p:cNvSpPr>
          <p:nvPr>
            <p:ph type="ftr" sz="quarter" idx="11"/>
          </p:nvPr>
        </p:nvSpPr>
        <p:spPr/>
        <p:txBody>
          <a:bodyPr/>
          <a:lstStyle/>
          <a:p>
            <a:r>
              <a:rPr lang="ru-RU"/>
              <a:t>3</a:t>
            </a:r>
          </a:p>
        </p:txBody>
      </p:sp>
      <p:sp>
        <p:nvSpPr>
          <p:cNvPr id="6" name="Номер слайда 5">
            <a:extLst>
              <a:ext uri="{FF2B5EF4-FFF2-40B4-BE49-F238E27FC236}">
                <a16:creationId xmlns:a16="http://schemas.microsoft.com/office/drawing/2014/main" id="{8208EA15-3164-4ED9-ECF0-A1216E7CB798}"/>
              </a:ext>
            </a:extLst>
          </p:cNvPr>
          <p:cNvSpPr>
            <a:spLocks noGrp="1"/>
          </p:cNvSpPr>
          <p:nvPr>
            <p:ph type="sldNum" sz="quarter" idx="12"/>
          </p:nvPr>
        </p:nvSpPr>
        <p:spPr/>
        <p:txBody>
          <a:bodyPr/>
          <a:lstStyle/>
          <a:p>
            <a:fld id="{FDCE045B-E14D-4AB8-955F-A6097A020C3F}" type="slidenum">
              <a:rPr lang="ru-RU" smtClean="0"/>
              <a:t>‹#›</a:t>
            </a:fld>
            <a:endParaRPr lang="ru-RU"/>
          </a:p>
        </p:txBody>
      </p:sp>
    </p:spTree>
    <p:extLst>
      <p:ext uri="{BB962C8B-B14F-4D97-AF65-F5344CB8AC3E}">
        <p14:creationId xmlns:p14="http://schemas.microsoft.com/office/powerpoint/2010/main" val="257225476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D7C2560C-51F5-9065-E23F-FD8E12B04AAE}"/>
              </a:ext>
            </a:extLst>
          </p:cNvPr>
          <p:cNvSpPr>
            <a:spLocks noGrp="1"/>
          </p:cNvSpPr>
          <p:nvPr>
            <p:ph type="title"/>
          </p:nvPr>
        </p:nvSpPr>
        <p:spPr>
          <a:xfrm>
            <a:off x="831850" y="1709738"/>
            <a:ext cx="10515600" cy="2852737"/>
          </a:xfrm>
        </p:spPr>
        <p:txBody>
          <a:bodyPr anchor="b"/>
          <a:lstStyle>
            <a:lvl1pPr>
              <a:defRPr sz="6000"/>
            </a:lvl1pPr>
          </a:lstStyle>
          <a:p>
            <a:r>
              <a:rPr lang="ru-RU"/>
              <a:t>Образец заголовка</a:t>
            </a:r>
          </a:p>
        </p:txBody>
      </p:sp>
      <p:sp>
        <p:nvSpPr>
          <p:cNvPr id="3" name="Текст 2">
            <a:extLst>
              <a:ext uri="{FF2B5EF4-FFF2-40B4-BE49-F238E27FC236}">
                <a16:creationId xmlns:a16="http://schemas.microsoft.com/office/drawing/2014/main" id="{781414A2-62BF-305C-456D-06A7B889FCC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a:t>Образец текста</a:t>
            </a:r>
          </a:p>
        </p:txBody>
      </p:sp>
      <p:sp>
        <p:nvSpPr>
          <p:cNvPr id="4" name="Дата 3">
            <a:extLst>
              <a:ext uri="{FF2B5EF4-FFF2-40B4-BE49-F238E27FC236}">
                <a16:creationId xmlns:a16="http://schemas.microsoft.com/office/drawing/2014/main" id="{9D586BC5-9579-77A5-2305-62F41400EB6E}"/>
              </a:ext>
            </a:extLst>
          </p:cNvPr>
          <p:cNvSpPr>
            <a:spLocks noGrp="1"/>
          </p:cNvSpPr>
          <p:nvPr>
            <p:ph type="dt" sz="half" idx="10"/>
          </p:nvPr>
        </p:nvSpPr>
        <p:spPr/>
        <p:txBody>
          <a:bodyPr/>
          <a:lstStyle/>
          <a:p>
            <a:fld id="{F7F54ACE-10DF-4A4A-BF44-F512648DDEB4}" type="datetime1">
              <a:rPr lang="ru-RU" smtClean="0"/>
              <a:t>08.09.2025</a:t>
            </a:fld>
            <a:endParaRPr lang="ru-RU"/>
          </a:p>
        </p:txBody>
      </p:sp>
      <p:sp>
        <p:nvSpPr>
          <p:cNvPr id="5" name="Нижний колонтитул 4">
            <a:extLst>
              <a:ext uri="{FF2B5EF4-FFF2-40B4-BE49-F238E27FC236}">
                <a16:creationId xmlns:a16="http://schemas.microsoft.com/office/drawing/2014/main" id="{40BEF530-F0F7-6412-CDF4-EFAC670C7702}"/>
              </a:ext>
            </a:extLst>
          </p:cNvPr>
          <p:cNvSpPr>
            <a:spLocks noGrp="1"/>
          </p:cNvSpPr>
          <p:nvPr>
            <p:ph type="ftr" sz="quarter" idx="11"/>
          </p:nvPr>
        </p:nvSpPr>
        <p:spPr/>
        <p:txBody>
          <a:bodyPr/>
          <a:lstStyle/>
          <a:p>
            <a:r>
              <a:rPr lang="ru-RU"/>
              <a:t>3</a:t>
            </a:r>
          </a:p>
        </p:txBody>
      </p:sp>
      <p:sp>
        <p:nvSpPr>
          <p:cNvPr id="6" name="Номер слайда 5">
            <a:extLst>
              <a:ext uri="{FF2B5EF4-FFF2-40B4-BE49-F238E27FC236}">
                <a16:creationId xmlns:a16="http://schemas.microsoft.com/office/drawing/2014/main" id="{005E0C4C-9D6A-E53D-78CC-EC9283AFF15A}"/>
              </a:ext>
            </a:extLst>
          </p:cNvPr>
          <p:cNvSpPr>
            <a:spLocks noGrp="1"/>
          </p:cNvSpPr>
          <p:nvPr>
            <p:ph type="sldNum" sz="quarter" idx="12"/>
          </p:nvPr>
        </p:nvSpPr>
        <p:spPr/>
        <p:txBody>
          <a:bodyPr/>
          <a:lstStyle/>
          <a:p>
            <a:fld id="{FDCE045B-E14D-4AB8-955F-A6097A020C3F}" type="slidenum">
              <a:rPr lang="ru-RU" smtClean="0"/>
              <a:t>‹#›</a:t>
            </a:fld>
            <a:endParaRPr lang="ru-RU"/>
          </a:p>
        </p:txBody>
      </p:sp>
    </p:spTree>
    <p:extLst>
      <p:ext uri="{BB962C8B-B14F-4D97-AF65-F5344CB8AC3E}">
        <p14:creationId xmlns:p14="http://schemas.microsoft.com/office/powerpoint/2010/main" val="425789973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59AC6D12-E517-0E0E-E049-212FB56A7405}"/>
              </a:ext>
            </a:extLst>
          </p:cNvPr>
          <p:cNvSpPr>
            <a:spLocks noGrp="1"/>
          </p:cNvSpPr>
          <p:nvPr>
            <p:ph type="title"/>
          </p:nvPr>
        </p:nvSpPr>
        <p:spPr/>
        <p:txBody>
          <a:bodyPr/>
          <a:lstStyle/>
          <a:p>
            <a:r>
              <a:rPr lang="ru-RU"/>
              <a:t>Образец заголовка</a:t>
            </a:r>
          </a:p>
        </p:txBody>
      </p:sp>
      <p:sp>
        <p:nvSpPr>
          <p:cNvPr id="3" name="Объект 2">
            <a:extLst>
              <a:ext uri="{FF2B5EF4-FFF2-40B4-BE49-F238E27FC236}">
                <a16:creationId xmlns:a16="http://schemas.microsoft.com/office/drawing/2014/main" id="{F35DFD2C-BE19-7AC0-DEEC-B517C0F28F4A}"/>
              </a:ext>
            </a:extLst>
          </p:cNvPr>
          <p:cNvSpPr>
            <a:spLocks noGrp="1"/>
          </p:cNvSpPr>
          <p:nvPr>
            <p:ph sz="half" idx="1"/>
          </p:nvPr>
        </p:nvSpPr>
        <p:spPr>
          <a:xfrm>
            <a:off x="838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a:extLst>
              <a:ext uri="{FF2B5EF4-FFF2-40B4-BE49-F238E27FC236}">
                <a16:creationId xmlns:a16="http://schemas.microsoft.com/office/drawing/2014/main" id="{F55FCA29-FBA7-157F-AC8E-61A76E5DF38C}"/>
              </a:ext>
            </a:extLst>
          </p:cNvPr>
          <p:cNvSpPr>
            <a:spLocks noGrp="1"/>
          </p:cNvSpPr>
          <p:nvPr>
            <p:ph sz="half" idx="2"/>
          </p:nvPr>
        </p:nvSpPr>
        <p:spPr>
          <a:xfrm>
            <a:off x="6172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a:extLst>
              <a:ext uri="{FF2B5EF4-FFF2-40B4-BE49-F238E27FC236}">
                <a16:creationId xmlns:a16="http://schemas.microsoft.com/office/drawing/2014/main" id="{10A04BD7-17EA-425E-C15A-219FFC37B81C}"/>
              </a:ext>
            </a:extLst>
          </p:cNvPr>
          <p:cNvSpPr>
            <a:spLocks noGrp="1"/>
          </p:cNvSpPr>
          <p:nvPr>
            <p:ph type="dt" sz="half" idx="10"/>
          </p:nvPr>
        </p:nvSpPr>
        <p:spPr/>
        <p:txBody>
          <a:bodyPr/>
          <a:lstStyle/>
          <a:p>
            <a:fld id="{4B2E39A3-B09A-4356-9ED2-811A90602978}" type="datetime1">
              <a:rPr lang="ru-RU" smtClean="0"/>
              <a:t>08.09.2025</a:t>
            </a:fld>
            <a:endParaRPr lang="ru-RU"/>
          </a:p>
        </p:txBody>
      </p:sp>
      <p:sp>
        <p:nvSpPr>
          <p:cNvPr id="6" name="Нижний колонтитул 5">
            <a:extLst>
              <a:ext uri="{FF2B5EF4-FFF2-40B4-BE49-F238E27FC236}">
                <a16:creationId xmlns:a16="http://schemas.microsoft.com/office/drawing/2014/main" id="{0C2E0FAE-E349-2833-495C-E9C5192CE45C}"/>
              </a:ext>
            </a:extLst>
          </p:cNvPr>
          <p:cNvSpPr>
            <a:spLocks noGrp="1"/>
          </p:cNvSpPr>
          <p:nvPr>
            <p:ph type="ftr" sz="quarter" idx="11"/>
          </p:nvPr>
        </p:nvSpPr>
        <p:spPr/>
        <p:txBody>
          <a:bodyPr/>
          <a:lstStyle/>
          <a:p>
            <a:r>
              <a:rPr lang="ru-RU"/>
              <a:t>3</a:t>
            </a:r>
          </a:p>
        </p:txBody>
      </p:sp>
      <p:sp>
        <p:nvSpPr>
          <p:cNvPr id="7" name="Номер слайда 6">
            <a:extLst>
              <a:ext uri="{FF2B5EF4-FFF2-40B4-BE49-F238E27FC236}">
                <a16:creationId xmlns:a16="http://schemas.microsoft.com/office/drawing/2014/main" id="{976D1D9C-B11E-1216-3B20-43C7FC8183D6}"/>
              </a:ext>
            </a:extLst>
          </p:cNvPr>
          <p:cNvSpPr>
            <a:spLocks noGrp="1"/>
          </p:cNvSpPr>
          <p:nvPr>
            <p:ph type="sldNum" sz="quarter" idx="12"/>
          </p:nvPr>
        </p:nvSpPr>
        <p:spPr/>
        <p:txBody>
          <a:bodyPr/>
          <a:lstStyle/>
          <a:p>
            <a:fld id="{FDCE045B-E14D-4AB8-955F-A6097A020C3F}" type="slidenum">
              <a:rPr lang="ru-RU" smtClean="0"/>
              <a:t>‹#›</a:t>
            </a:fld>
            <a:endParaRPr lang="ru-RU"/>
          </a:p>
        </p:txBody>
      </p:sp>
    </p:spTree>
    <p:extLst>
      <p:ext uri="{BB962C8B-B14F-4D97-AF65-F5344CB8AC3E}">
        <p14:creationId xmlns:p14="http://schemas.microsoft.com/office/powerpoint/2010/main" val="122828256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164CA5F2-459F-E4AB-15CB-9834CAC4F979}"/>
              </a:ext>
            </a:extLst>
          </p:cNvPr>
          <p:cNvSpPr>
            <a:spLocks noGrp="1"/>
          </p:cNvSpPr>
          <p:nvPr>
            <p:ph type="title"/>
          </p:nvPr>
        </p:nvSpPr>
        <p:spPr>
          <a:xfrm>
            <a:off x="839788" y="365125"/>
            <a:ext cx="10515600" cy="1325563"/>
          </a:xfrm>
        </p:spPr>
        <p:txBody>
          <a:bodyPr/>
          <a:lstStyle/>
          <a:p>
            <a:r>
              <a:rPr lang="ru-RU"/>
              <a:t>Образец заголовка</a:t>
            </a:r>
          </a:p>
        </p:txBody>
      </p:sp>
      <p:sp>
        <p:nvSpPr>
          <p:cNvPr id="3" name="Текст 2">
            <a:extLst>
              <a:ext uri="{FF2B5EF4-FFF2-40B4-BE49-F238E27FC236}">
                <a16:creationId xmlns:a16="http://schemas.microsoft.com/office/drawing/2014/main" id="{0293252B-AC89-D4F5-96C9-F732FBAF78C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Объект 3">
            <a:extLst>
              <a:ext uri="{FF2B5EF4-FFF2-40B4-BE49-F238E27FC236}">
                <a16:creationId xmlns:a16="http://schemas.microsoft.com/office/drawing/2014/main" id="{15A3B38D-7270-CEF1-D5B0-CD62FA05A94B}"/>
              </a:ext>
            </a:extLst>
          </p:cNvPr>
          <p:cNvSpPr>
            <a:spLocks noGrp="1"/>
          </p:cNvSpPr>
          <p:nvPr>
            <p:ph sz="half" idx="2"/>
          </p:nvPr>
        </p:nvSpPr>
        <p:spPr>
          <a:xfrm>
            <a:off x="839788" y="2505075"/>
            <a:ext cx="5157787"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a:extLst>
              <a:ext uri="{FF2B5EF4-FFF2-40B4-BE49-F238E27FC236}">
                <a16:creationId xmlns:a16="http://schemas.microsoft.com/office/drawing/2014/main" id="{857459A7-A25C-492E-7B52-8389B7915FB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Объект 5">
            <a:extLst>
              <a:ext uri="{FF2B5EF4-FFF2-40B4-BE49-F238E27FC236}">
                <a16:creationId xmlns:a16="http://schemas.microsoft.com/office/drawing/2014/main" id="{78AD05C4-FDF0-8033-29B6-BF089713541A}"/>
              </a:ext>
            </a:extLst>
          </p:cNvPr>
          <p:cNvSpPr>
            <a:spLocks noGrp="1"/>
          </p:cNvSpPr>
          <p:nvPr>
            <p:ph sz="quarter" idx="4"/>
          </p:nvPr>
        </p:nvSpPr>
        <p:spPr>
          <a:xfrm>
            <a:off x="6172200" y="2505075"/>
            <a:ext cx="5183188"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a:extLst>
              <a:ext uri="{FF2B5EF4-FFF2-40B4-BE49-F238E27FC236}">
                <a16:creationId xmlns:a16="http://schemas.microsoft.com/office/drawing/2014/main" id="{CC711447-A12C-463A-8E9D-BB4951BE6650}"/>
              </a:ext>
            </a:extLst>
          </p:cNvPr>
          <p:cNvSpPr>
            <a:spLocks noGrp="1"/>
          </p:cNvSpPr>
          <p:nvPr>
            <p:ph type="dt" sz="half" idx="10"/>
          </p:nvPr>
        </p:nvSpPr>
        <p:spPr/>
        <p:txBody>
          <a:bodyPr/>
          <a:lstStyle/>
          <a:p>
            <a:fld id="{DA2C36ED-1331-43AF-A521-8B1E05E07029}" type="datetime1">
              <a:rPr lang="ru-RU" smtClean="0"/>
              <a:t>08.09.2025</a:t>
            </a:fld>
            <a:endParaRPr lang="ru-RU"/>
          </a:p>
        </p:txBody>
      </p:sp>
      <p:sp>
        <p:nvSpPr>
          <p:cNvPr id="8" name="Нижний колонтитул 7">
            <a:extLst>
              <a:ext uri="{FF2B5EF4-FFF2-40B4-BE49-F238E27FC236}">
                <a16:creationId xmlns:a16="http://schemas.microsoft.com/office/drawing/2014/main" id="{313FCC01-8308-A98C-1707-4F2CC043621F}"/>
              </a:ext>
            </a:extLst>
          </p:cNvPr>
          <p:cNvSpPr>
            <a:spLocks noGrp="1"/>
          </p:cNvSpPr>
          <p:nvPr>
            <p:ph type="ftr" sz="quarter" idx="11"/>
          </p:nvPr>
        </p:nvSpPr>
        <p:spPr/>
        <p:txBody>
          <a:bodyPr/>
          <a:lstStyle/>
          <a:p>
            <a:r>
              <a:rPr lang="ru-RU"/>
              <a:t>3</a:t>
            </a:r>
          </a:p>
        </p:txBody>
      </p:sp>
      <p:sp>
        <p:nvSpPr>
          <p:cNvPr id="9" name="Номер слайда 8">
            <a:extLst>
              <a:ext uri="{FF2B5EF4-FFF2-40B4-BE49-F238E27FC236}">
                <a16:creationId xmlns:a16="http://schemas.microsoft.com/office/drawing/2014/main" id="{0FD1B07F-C004-DAFB-459C-3FA1DFC38E71}"/>
              </a:ext>
            </a:extLst>
          </p:cNvPr>
          <p:cNvSpPr>
            <a:spLocks noGrp="1"/>
          </p:cNvSpPr>
          <p:nvPr>
            <p:ph type="sldNum" sz="quarter" idx="12"/>
          </p:nvPr>
        </p:nvSpPr>
        <p:spPr/>
        <p:txBody>
          <a:bodyPr/>
          <a:lstStyle/>
          <a:p>
            <a:fld id="{FDCE045B-E14D-4AB8-955F-A6097A020C3F}" type="slidenum">
              <a:rPr lang="ru-RU" smtClean="0"/>
              <a:t>‹#›</a:t>
            </a:fld>
            <a:endParaRPr lang="ru-RU"/>
          </a:p>
        </p:txBody>
      </p:sp>
    </p:spTree>
    <p:extLst>
      <p:ext uri="{BB962C8B-B14F-4D97-AF65-F5344CB8AC3E}">
        <p14:creationId xmlns:p14="http://schemas.microsoft.com/office/powerpoint/2010/main" val="82731136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0FFA81CB-B7A5-F032-06A4-ECFF9AE53763}"/>
              </a:ext>
            </a:extLst>
          </p:cNvPr>
          <p:cNvSpPr>
            <a:spLocks noGrp="1"/>
          </p:cNvSpPr>
          <p:nvPr>
            <p:ph type="title"/>
          </p:nvPr>
        </p:nvSpPr>
        <p:spPr/>
        <p:txBody>
          <a:bodyPr/>
          <a:lstStyle/>
          <a:p>
            <a:r>
              <a:rPr lang="ru-RU"/>
              <a:t>Образец заголовка</a:t>
            </a:r>
          </a:p>
        </p:txBody>
      </p:sp>
      <p:sp>
        <p:nvSpPr>
          <p:cNvPr id="3" name="Дата 2">
            <a:extLst>
              <a:ext uri="{FF2B5EF4-FFF2-40B4-BE49-F238E27FC236}">
                <a16:creationId xmlns:a16="http://schemas.microsoft.com/office/drawing/2014/main" id="{C64C3167-1D17-A1AA-19A3-C2A6B02F6E81}"/>
              </a:ext>
            </a:extLst>
          </p:cNvPr>
          <p:cNvSpPr>
            <a:spLocks noGrp="1"/>
          </p:cNvSpPr>
          <p:nvPr>
            <p:ph type="dt" sz="half" idx="10"/>
          </p:nvPr>
        </p:nvSpPr>
        <p:spPr/>
        <p:txBody>
          <a:bodyPr/>
          <a:lstStyle/>
          <a:p>
            <a:fld id="{577E7BAE-F082-48B0-87F8-D42CBC8BB772}" type="datetime1">
              <a:rPr lang="ru-RU" smtClean="0"/>
              <a:t>08.09.2025</a:t>
            </a:fld>
            <a:endParaRPr lang="ru-RU"/>
          </a:p>
        </p:txBody>
      </p:sp>
      <p:sp>
        <p:nvSpPr>
          <p:cNvPr id="4" name="Нижний колонтитул 3">
            <a:extLst>
              <a:ext uri="{FF2B5EF4-FFF2-40B4-BE49-F238E27FC236}">
                <a16:creationId xmlns:a16="http://schemas.microsoft.com/office/drawing/2014/main" id="{709A01E6-9968-8772-718B-CAF6A92FDFBC}"/>
              </a:ext>
            </a:extLst>
          </p:cNvPr>
          <p:cNvSpPr>
            <a:spLocks noGrp="1"/>
          </p:cNvSpPr>
          <p:nvPr>
            <p:ph type="ftr" sz="quarter" idx="11"/>
          </p:nvPr>
        </p:nvSpPr>
        <p:spPr/>
        <p:txBody>
          <a:bodyPr/>
          <a:lstStyle/>
          <a:p>
            <a:r>
              <a:rPr lang="ru-RU"/>
              <a:t>3</a:t>
            </a:r>
          </a:p>
        </p:txBody>
      </p:sp>
      <p:sp>
        <p:nvSpPr>
          <p:cNvPr id="5" name="Номер слайда 4">
            <a:extLst>
              <a:ext uri="{FF2B5EF4-FFF2-40B4-BE49-F238E27FC236}">
                <a16:creationId xmlns:a16="http://schemas.microsoft.com/office/drawing/2014/main" id="{2738CCFA-B2C6-6784-FA39-A2E61E25F7E9}"/>
              </a:ext>
            </a:extLst>
          </p:cNvPr>
          <p:cNvSpPr>
            <a:spLocks noGrp="1"/>
          </p:cNvSpPr>
          <p:nvPr>
            <p:ph type="sldNum" sz="quarter" idx="12"/>
          </p:nvPr>
        </p:nvSpPr>
        <p:spPr/>
        <p:txBody>
          <a:bodyPr/>
          <a:lstStyle/>
          <a:p>
            <a:fld id="{FDCE045B-E14D-4AB8-955F-A6097A020C3F}" type="slidenum">
              <a:rPr lang="ru-RU" smtClean="0"/>
              <a:t>‹#›</a:t>
            </a:fld>
            <a:endParaRPr lang="ru-RU"/>
          </a:p>
        </p:txBody>
      </p:sp>
    </p:spTree>
    <p:extLst>
      <p:ext uri="{BB962C8B-B14F-4D97-AF65-F5344CB8AC3E}">
        <p14:creationId xmlns:p14="http://schemas.microsoft.com/office/powerpoint/2010/main" val="304497346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a:extLst>
              <a:ext uri="{FF2B5EF4-FFF2-40B4-BE49-F238E27FC236}">
                <a16:creationId xmlns:a16="http://schemas.microsoft.com/office/drawing/2014/main" id="{10AB2D4A-80EC-4337-B34B-52EDA2EFA07E}"/>
              </a:ext>
            </a:extLst>
          </p:cNvPr>
          <p:cNvSpPr>
            <a:spLocks noGrp="1"/>
          </p:cNvSpPr>
          <p:nvPr>
            <p:ph type="dt" sz="half" idx="10"/>
          </p:nvPr>
        </p:nvSpPr>
        <p:spPr/>
        <p:txBody>
          <a:bodyPr/>
          <a:lstStyle/>
          <a:p>
            <a:fld id="{15DD2637-7FB2-4A75-B3D6-86430E3F53FC}" type="datetime1">
              <a:rPr lang="ru-RU" smtClean="0"/>
              <a:t>08.09.2025</a:t>
            </a:fld>
            <a:endParaRPr lang="ru-RU"/>
          </a:p>
        </p:txBody>
      </p:sp>
      <p:sp>
        <p:nvSpPr>
          <p:cNvPr id="3" name="Нижний колонтитул 2">
            <a:extLst>
              <a:ext uri="{FF2B5EF4-FFF2-40B4-BE49-F238E27FC236}">
                <a16:creationId xmlns:a16="http://schemas.microsoft.com/office/drawing/2014/main" id="{38081489-7F58-816D-3CB9-497C64B4EF3C}"/>
              </a:ext>
            </a:extLst>
          </p:cNvPr>
          <p:cNvSpPr>
            <a:spLocks noGrp="1"/>
          </p:cNvSpPr>
          <p:nvPr>
            <p:ph type="ftr" sz="quarter" idx="11"/>
          </p:nvPr>
        </p:nvSpPr>
        <p:spPr/>
        <p:txBody>
          <a:bodyPr/>
          <a:lstStyle/>
          <a:p>
            <a:r>
              <a:rPr lang="ru-RU"/>
              <a:t>3</a:t>
            </a:r>
          </a:p>
        </p:txBody>
      </p:sp>
      <p:sp>
        <p:nvSpPr>
          <p:cNvPr id="4" name="Номер слайда 3">
            <a:extLst>
              <a:ext uri="{FF2B5EF4-FFF2-40B4-BE49-F238E27FC236}">
                <a16:creationId xmlns:a16="http://schemas.microsoft.com/office/drawing/2014/main" id="{17CD8B10-0C92-3E00-4952-B3185926F720}"/>
              </a:ext>
            </a:extLst>
          </p:cNvPr>
          <p:cNvSpPr>
            <a:spLocks noGrp="1"/>
          </p:cNvSpPr>
          <p:nvPr>
            <p:ph type="sldNum" sz="quarter" idx="12"/>
          </p:nvPr>
        </p:nvSpPr>
        <p:spPr/>
        <p:txBody>
          <a:bodyPr/>
          <a:lstStyle/>
          <a:p>
            <a:fld id="{FDCE045B-E14D-4AB8-955F-A6097A020C3F}" type="slidenum">
              <a:rPr lang="ru-RU" smtClean="0"/>
              <a:t>‹#›</a:t>
            </a:fld>
            <a:endParaRPr lang="ru-RU"/>
          </a:p>
        </p:txBody>
      </p:sp>
    </p:spTree>
    <p:extLst>
      <p:ext uri="{BB962C8B-B14F-4D97-AF65-F5344CB8AC3E}">
        <p14:creationId xmlns:p14="http://schemas.microsoft.com/office/powerpoint/2010/main" val="30882332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A1C45391-778D-430F-9D16-CD8B0BA94A6D}"/>
              </a:ext>
            </a:extLst>
          </p:cNvPr>
          <p:cNvSpPr>
            <a:spLocks noGrp="1"/>
          </p:cNvSpPr>
          <p:nvPr>
            <p:ph type="title"/>
          </p:nvPr>
        </p:nvSpPr>
        <p:spPr/>
        <p:txBody>
          <a:bodyPr/>
          <a:lstStyle/>
          <a:p>
            <a:r>
              <a:rPr lang="ru-RU"/>
              <a:t>Образец заголовка</a:t>
            </a:r>
          </a:p>
        </p:txBody>
      </p:sp>
      <p:sp>
        <p:nvSpPr>
          <p:cNvPr id="3" name="Дата 2">
            <a:extLst>
              <a:ext uri="{FF2B5EF4-FFF2-40B4-BE49-F238E27FC236}">
                <a16:creationId xmlns:a16="http://schemas.microsoft.com/office/drawing/2014/main" id="{A2A6B855-A50D-4FFD-0CEC-7497F4963169}"/>
              </a:ext>
            </a:extLst>
          </p:cNvPr>
          <p:cNvSpPr>
            <a:spLocks noGrp="1"/>
          </p:cNvSpPr>
          <p:nvPr>
            <p:ph type="dt" sz="half" idx="10"/>
          </p:nvPr>
        </p:nvSpPr>
        <p:spPr/>
        <p:txBody>
          <a:bodyPr/>
          <a:lstStyle/>
          <a:p>
            <a:fld id="{CFE040A8-EBDB-4771-AB9A-795008D58E01}" type="datetimeFigureOut">
              <a:rPr lang="ru-RU" smtClean="0"/>
              <a:t>08.09.2025</a:t>
            </a:fld>
            <a:endParaRPr lang="ru-RU"/>
          </a:p>
        </p:txBody>
      </p:sp>
      <p:sp>
        <p:nvSpPr>
          <p:cNvPr id="4" name="Нижний колонтитул 3">
            <a:extLst>
              <a:ext uri="{FF2B5EF4-FFF2-40B4-BE49-F238E27FC236}">
                <a16:creationId xmlns:a16="http://schemas.microsoft.com/office/drawing/2014/main" id="{5DD7B81C-0C65-D750-226C-11B01F03C6A5}"/>
              </a:ext>
            </a:extLst>
          </p:cNvPr>
          <p:cNvSpPr>
            <a:spLocks noGrp="1"/>
          </p:cNvSpPr>
          <p:nvPr>
            <p:ph type="ftr" sz="quarter" idx="11"/>
          </p:nvPr>
        </p:nvSpPr>
        <p:spPr/>
        <p:txBody>
          <a:bodyPr/>
          <a:lstStyle/>
          <a:p>
            <a:endParaRPr lang="ru-RU"/>
          </a:p>
        </p:txBody>
      </p:sp>
      <p:sp>
        <p:nvSpPr>
          <p:cNvPr id="5" name="Номер слайда 4">
            <a:extLst>
              <a:ext uri="{FF2B5EF4-FFF2-40B4-BE49-F238E27FC236}">
                <a16:creationId xmlns:a16="http://schemas.microsoft.com/office/drawing/2014/main" id="{A5CEF55C-0BD9-6FAC-C886-449640F7C0EB}"/>
              </a:ext>
            </a:extLst>
          </p:cNvPr>
          <p:cNvSpPr>
            <a:spLocks noGrp="1"/>
          </p:cNvSpPr>
          <p:nvPr>
            <p:ph type="sldNum" sz="quarter" idx="12"/>
          </p:nvPr>
        </p:nvSpPr>
        <p:spPr/>
        <p:txBody>
          <a:bodyPr/>
          <a:lstStyle/>
          <a:p>
            <a:fld id="{1B28CD31-2C28-4275-B757-62316398FF1D}" type="slidenum">
              <a:rPr lang="ru-RU" smtClean="0"/>
              <a:t>‹#›</a:t>
            </a:fld>
            <a:endParaRPr lang="ru-RU"/>
          </a:p>
        </p:txBody>
      </p:sp>
    </p:spTree>
    <p:extLst>
      <p:ext uri="{BB962C8B-B14F-4D97-AF65-F5344CB8AC3E}">
        <p14:creationId xmlns:p14="http://schemas.microsoft.com/office/powerpoint/2010/main" val="134228129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E47683EC-05AE-7E98-B0AA-3930CC5B74AB}"/>
              </a:ext>
            </a:extLst>
          </p:cNvPr>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Объект 2">
            <a:extLst>
              <a:ext uri="{FF2B5EF4-FFF2-40B4-BE49-F238E27FC236}">
                <a16:creationId xmlns:a16="http://schemas.microsoft.com/office/drawing/2014/main" id="{5FDBB3F8-9588-621C-0897-B9E46E870D8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a:extLst>
              <a:ext uri="{FF2B5EF4-FFF2-40B4-BE49-F238E27FC236}">
                <a16:creationId xmlns:a16="http://schemas.microsoft.com/office/drawing/2014/main" id="{D4C92F50-F5CB-3B27-F386-49EE361E5FA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a:extLst>
              <a:ext uri="{FF2B5EF4-FFF2-40B4-BE49-F238E27FC236}">
                <a16:creationId xmlns:a16="http://schemas.microsoft.com/office/drawing/2014/main" id="{2A163526-ADD1-012B-CB1F-57F4B6F1DB39}"/>
              </a:ext>
            </a:extLst>
          </p:cNvPr>
          <p:cNvSpPr>
            <a:spLocks noGrp="1"/>
          </p:cNvSpPr>
          <p:nvPr>
            <p:ph type="dt" sz="half" idx="10"/>
          </p:nvPr>
        </p:nvSpPr>
        <p:spPr/>
        <p:txBody>
          <a:bodyPr/>
          <a:lstStyle/>
          <a:p>
            <a:fld id="{AA856FF5-B58F-4CE0-A619-6418B262F212}" type="datetime1">
              <a:rPr lang="ru-RU" smtClean="0"/>
              <a:t>08.09.2025</a:t>
            </a:fld>
            <a:endParaRPr lang="ru-RU"/>
          </a:p>
        </p:txBody>
      </p:sp>
      <p:sp>
        <p:nvSpPr>
          <p:cNvPr id="6" name="Нижний колонтитул 5">
            <a:extLst>
              <a:ext uri="{FF2B5EF4-FFF2-40B4-BE49-F238E27FC236}">
                <a16:creationId xmlns:a16="http://schemas.microsoft.com/office/drawing/2014/main" id="{BBA09A6E-1289-B7DF-4372-0923246D5616}"/>
              </a:ext>
            </a:extLst>
          </p:cNvPr>
          <p:cNvSpPr>
            <a:spLocks noGrp="1"/>
          </p:cNvSpPr>
          <p:nvPr>
            <p:ph type="ftr" sz="quarter" idx="11"/>
          </p:nvPr>
        </p:nvSpPr>
        <p:spPr/>
        <p:txBody>
          <a:bodyPr/>
          <a:lstStyle/>
          <a:p>
            <a:r>
              <a:rPr lang="ru-RU"/>
              <a:t>3</a:t>
            </a:r>
          </a:p>
        </p:txBody>
      </p:sp>
      <p:sp>
        <p:nvSpPr>
          <p:cNvPr id="7" name="Номер слайда 6">
            <a:extLst>
              <a:ext uri="{FF2B5EF4-FFF2-40B4-BE49-F238E27FC236}">
                <a16:creationId xmlns:a16="http://schemas.microsoft.com/office/drawing/2014/main" id="{C271A217-561A-EFA8-7EC6-EFF6EC3E459A}"/>
              </a:ext>
            </a:extLst>
          </p:cNvPr>
          <p:cNvSpPr>
            <a:spLocks noGrp="1"/>
          </p:cNvSpPr>
          <p:nvPr>
            <p:ph type="sldNum" sz="quarter" idx="12"/>
          </p:nvPr>
        </p:nvSpPr>
        <p:spPr/>
        <p:txBody>
          <a:bodyPr/>
          <a:lstStyle/>
          <a:p>
            <a:fld id="{FDCE045B-E14D-4AB8-955F-A6097A020C3F}" type="slidenum">
              <a:rPr lang="ru-RU" smtClean="0"/>
              <a:t>‹#›</a:t>
            </a:fld>
            <a:endParaRPr lang="ru-RU"/>
          </a:p>
        </p:txBody>
      </p:sp>
    </p:spTree>
    <p:extLst>
      <p:ext uri="{BB962C8B-B14F-4D97-AF65-F5344CB8AC3E}">
        <p14:creationId xmlns:p14="http://schemas.microsoft.com/office/powerpoint/2010/main" val="414703450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9DA2FD5E-A507-7884-53B9-710436A93FC6}"/>
              </a:ext>
            </a:extLst>
          </p:cNvPr>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Рисунок 2">
            <a:extLst>
              <a:ext uri="{FF2B5EF4-FFF2-40B4-BE49-F238E27FC236}">
                <a16:creationId xmlns:a16="http://schemas.microsoft.com/office/drawing/2014/main" id="{223289A3-B57B-0B62-91FC-4C3C509B85F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a:extLst>
              <a:ext uri="{FF2B5EF4-FFF2-40B4-BE49-F238E27FC236}">
                <a16:creationId xmlns:a16="http://schemas.microsoft.com/office/drawing/2014/main" id="{C9E88D1B-B25E-3CD0-69A7-F1BB6F1647C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a:extLst>
              <a:ext uri="{FF2B5EF4-FFF2-40B4-BE49-F238E27FC236}">
                <a16:creationId xmlns:a16="http://schemas.microsoft.com/office/drawing/2014/main" id="{99A3624C-165E-ECBD-3728-E7955F150D61}"/>
              </a:ext>
            </a:extLst>
          </p:cNvPr>
          <p:cNvSpPr>
            <a:spLocks noGrp="1"/>
          </p:cNvSpPr>
          <p:nvPr>
            <p:ph type="dt" sz="half" idx="10"/>
          </p:nvPr>
        </p:nvSpPr>
        <p:spPr/>
        <p:txBody>
          <a:bodyPr/>
          <a:lstStyle/>
          <a:p>
            <a:fld id="{DD5B422B-546A-4035-8802-53364525DD79}" type="datetime1">
              <a:rPr lang="ru-RU" smtClean="0"/>
              <a:t>08.09.2025</a:t>
            </a:fld>
            <a:endParaRPr lang="ru-RU"/>
          </a:p>
        </p:txBody>
      </p:sp>
      <p:sp>
        <p:nvSpPr>
          <p:cNvPr id="6" name="Нижний колонтитул 5">
            <a:extLst>
              <a:ext uri="{FF2B5EF4-FFF2-40B4-BE49-F238E27FC236}">
                <a16:creationId xmlns:a16="http://schemas.microsoft.com/office/drawing/2014/main" id="{9490FB22-C5DE-43FF-89D4-32A86C435345}"/>
              </a:ext>
            </a:extLst>
          </p:cNvPr>
          <p:cNvSpPr>
            <a:spLocks noGrp="1"/>
          </p:cNvSpPr>
          <p:nvPr>
            <p:ph type="ftr" sz="quarter" idx="11"/>
          </p:nvPr>
        </p:nvSpPr>
        <p:spPr/>
        <p:txBody>
          <a:bodyPr/>
          <a:lstStyle/>
          <a:p>
            <a:r>
              <a:rPr lang="ru-RU"/>
              <a:t>3</a:t>
            </a:r>
          </a:p>
        </p:txBody>
      </p:sp>
      <p:sp>
        <p:nvSpPr>
          <p:cNvPr id="7" name="Номер слайда 6">
            <a:extLst>
              <a:ext uri="{FF2B5EF4-FFF2-40B4-BE49-F238E27FC236}">
                <a16:creationId xmlns:a16="http://schemas.microsoft.com/office/drawing/2014/main" id="{55E939A3-8C43-B58B-E69D-F89EF8F6F961}"/>
              </a:ext>
            </a:extLst>
          </p:cNvPr>
          <p:cNvSpPr>
            <a:spLocks noGrp="1"/>
          </p:cNvSpPr>
          <p:nvPr>
            <p:ph type="sldNum" sz="quarter" idx="12"/>
          </p:nvPr>
        </p:nvSpPr>
        <p:spPr/>
        <p:txBody>
          <a:bodyPr/>
          <a:lstStyle/>
          <a:p>
            <a:fld id="{FDCE045B-E14D-4AB8-955F-A6097A020C3F}" type="slidenum">
              <a:rPr lang="ru-RU" smtClean="0"/>
              <a:t>‹#›</a:t>
            </a:fld>
            <a:endParaRPr lang="ru-RU"/>
          </a:p>
        </p:txBody>
      </p:sp>
    </p:spTree>
    <p:extLst>
      <p:ext uri="{BB962C8B-B14F-4D97-AF65-F5344CB8AC3E}">
        <p14:creationId xmlns:p14="http://schemas.microsoft.com/office/powerpoint/2010/main" val="249598078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99E48AED-C6DB-4992-3C21-204047EA0F21}"/>
              </a:ext>
            </a:extLst>
          </p:cNvPr>
          <p:cNvSpPr>
            <a:spLocks noGrp="1"/>
          </p:cNvSpPr>
          <p:nvPr>
            <p:ph type="title"/>
          </p:nvPr>
        </p:nvSpPr>
        <p:spPr/>
        <p:txBody>
          <a:bodyPr/>
          <a:lstStyle/>
          <a:p>
            <a:r>
              <a:rPr lang="ru-RU"/>
              <a:t>Образец заголовка</a:t>
            </a:r>
          </a:p>
        </p:txBody>
      </p:sp>
      <p:sp>
        <p:nvSpPr>
          <p:cNvPr id="3" name="Вертикальный текст 2">
            <a:extLst>
              <a:ext uri="{FF2B5EF4-FFF2-40B4-BE49-F238E27FC236}">
                <a16:creationId xmlns:a16="http://schemas.microsoft.com/office/drawing/2014/main" id="{2159195F-7453-937C-7A0C-FF62442DC5DA}"/>
              </a:ext>
            </a:extLst>
          </p:cNvPr>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B27F926C-F068-7C82-5D0C-6D528616EC7A}"/>
              </a:ext>
            </a:extLst>
          </p:cNvPr>
          <p:cNvSpPr>
            <a:spLocks noGrp="1"/>
          </p:cNvSpPr>
          <p:nvPr>
            <p:ph type="dt" sz="half" idx="10"/>
          </p:nvPr>
        </p:nvSpPr>
        <p:spPr/>
        <p:txBody>
          <a:bodyPr/>
          <a:lstStyle/>
          <a:p>
            <a:fld id="{4CE3FA98-627C-4283-8F50-8A4AC41B7806}" type="datetime1">
              <a:rPr lang="ru-RU" smtClean="0"/>
              <a:t>08.09.2025</a:t>
            </a:fld>
            <a:endParaRPr lang="ru-RU"/>
          </a:p>
        </p:txBody>
      </p:sp>
      <p:sp>
        <p:nvSpPr>
          <p:cNvPr id="5" name="Нижний колонтитул 4">
            <a:extLst>
              <a:ext uri="{FF2B5EF4-FFF2-40B4-BE49-F238E27FC236}">
                <a16:creationId xmlns:a16="http://schemas.microsoft.com/office/drawing/2014/main" id="{B9EAA3F7-6FCC-3918-C8A9-517B7EEE8E64}"/>
              </a:ext>
            </a:extLst>
          </p:cNvPr>
          <p:cNvSpPr>
            <a:spLocks noGrp="1"/>
          </p:cNvSpPr>
          <p:nvPr>
            <p:ph type="ftr" sz="quarter" idx="11"/>
          </p:nvPr>
        </p:nvSpPr>
        <p:spPr/>
        <p:txBody>
          <a:bodyPr/>
          <a:lstStyle/>
          <a:p>
            <a:r>
              <a:rPr lang="ru-RU"/>
              <a:t>3</a:t>
            </a:r>
          </a:p>
        </p:txBody>
      </p:sp>
      <p:sp>
        <p:nvSpPr>
          <p:cNvPr id="6" name="Номер слайда 5">
            <a:extLst>
              <a:ext uri="{FF2B5EF4-FFF2-40B4-BE49-F238E27FC236}">
                <a16:creationId xmlns:a16="http://schemas.microsoft.com/office/drawing/2014/main" id="{3910C443-15AC-8E3C-6C0E-957A4095D3C7}"/>
              </a:ext>
            </a:extLst>
          </p:cNvPr>
          <p:cNvSpPr>
            <a:spLocks noGrp="1"/>
          </p:cNvSpPr>
          <p:nvPr>
            <p:ph type="sldNum" sz="quarter" idx="12"/>
          </p:nvPr>
        </p:nvSpPr>
        <p:spPr/>
        <p:txBody>
          <a:bodyPr/>
          <a:lstStyle/>
          <a:p>
            <a:fld id="{FDCE045B-E14D-4AB8-955F-A6097A020C3F}" type="slidenum">
              <a:rPr lang="ru-RU" smtClean="0"/>
              <a:t>‹#›</a:t>
            </a:fld>
            <a:endParaRPr lang="ru-RU"/>
          </a:p>
        </p:txBody>
      </p:sp>
    </p:spTree>
    <p:extLst>
      <p:ext uri="{BB962C8B-B14F-4D97-AF65-F5344CB8AC3E}">
        <p14:creationId xmlns:p14="http://schemas.microsoft.com/office/powerpoint/2010/main" val="346376161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a:extLst>
              <a:ext uri="{FF2B5EF4-FFF2-40B4-BE49-F238E27FC236}">
                <a16:creationId xmlns:a16="http://schemas.microsoft.com/office/drawing/2014/main" id="{72A85423-E572-CC80-981B-B9DA133646D8}"/>
              </a:ext>
            </a:extLst>
          </p:cNvPr>
          <p:cNvSpPr>
            <a:spLocks noGrp="1"/>
          </p:cNvSpPr>
          <p:nvPr>
            <p:ph type="title" orient="vert"/>
          </p:nvPr>
        </p:nvSpPr>
        <p:spPr>
          <a:xfrm>
            <a:off x="8724900" y="365125"/>
            <a:ext cx="2628900" cy="5811838"/>
          </a:xfrm>
        </p:spPr>
        <p:txBody>
          <a:bodyPr vert="eaVert"/>
          <a:lstStyle/>
          <a:p>
            <a:r>
              <a:rPr lang="ru-RU"/>
              <a:t>Образец заголовка</a:t>
            </a:r>
          </a:p>
        </p:txBody>
      </p:sp>
      <p:sp>
        <p:nvSpPr>
          <p:cNvPr id="3" name="Вертикальный текст 2">
            <a:extLst>
              <a:ext uri="{FF2B5EF4-FFF2-40B4-BE49-F238E27FC236}">
                <a16:creationId xmlns:a16="http://schemas.microsoft.com/office/drawing/2014/main" id="{2BF556BA-4386-AAE1-1CD2-CDC55E239640}"/>
              </a:ext>
            </a:extLst>
          </p:cNvPr>
          <p:cNvSpPr>
            <a:spLocks noGrp="1"/>
          </p:cNvSpPr>
          <p:nvPr>
            <p:ph type="body" orient="vert" idx="1"/>
          </p:nvPr>
        </p:nvSpPr>
        <p:spPr>
          <a:xfrm>
            <a:off x="838200" y="365125"/>
            <a:ext cx="7734300" cy="5811838"/>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9B0AA503-FE89-E040-DF91-411235B85A44}"/>
              </a:ext>
            </a:extLst>
          </p:cNvPr>
          <p:cNvSpPr>
            <a:spLocks noGrp="1"/>
          </p:cNvSpPr>
          <p:nvPr>
            <p:ph type="dt" sz="half" idx="10"/>
          </p:nvPr>
        </p:nvSpPr>
        <p:spPr/>
        <p:txBody>
          <a:bodyPr/>
          <a:lstStyle/>
          <a:p>
            <a:fld id="{61CEB4D2-DB1D-44F4-A783-C9CC97D7D0A0}" type="datetime1">
              <a:rPr lang="ru-RU" smtClean="0"/>
              <a:t>08.09.2025</a:t>
            </a:fld>
            <a:endParaRPr lang="ru-RU"/>
          </a:p>
        </p:txBody>
      </p:sp>
      <p:sp>
        <p:nvSpPr>
          <p:cNvPr id="5" name="Нижний колонтитул 4">
            <a:extLst>
              <a:ext uri="{FF2B5EF4-FFF2-40B4-BE49-F238E27FC236}">
                <a16:creationId xmlns:a16="http://schemas.microsoft.com/office/drawing/2014/main" id="{4F31DCBD-0405-71B0-7734-90B74F606D41}"/>
              </a:ext>
            </a:extLst>
          </p:cNvPr>
          <p:cNvSpPr>
            <a:spLocks noGrp="1"/>
          </p:cNvSpPr>
          <p:nvPr>
            <p:ph type="ftr" sz="quarter" idx="11"/>
          </p:nvPr>
        </p:nvSpPr>
        <p:spPr/>
        <p:txBody>
          <a:bodyPr/>
          <a:lstStyle/>
          <a:p>
            <a:r>
              <a:rPr lang="ru-RU"/>
              <a:t>3</a:t>
            </a:r>
          </a:p>
        </p:txBody>
      </p:sp>
      <p:sp>
        <p:nvSpPr>
          <p:cNvPr id="6" name="Номер слайда 5">
            <a:extLst>
              <a:ext uri="{FF2B5EF4-FFF2-40B4-BE49-F238E27FC236}">
                <a16:creationId xmlns:a16="http://schemas.microsoft.com/office/drawing/2014/main" id="{55842DA1-093C-B996-2206-0026077D75E4}"/>
              </a:ext>
            </a:extLst>
          </p:cNvPr>
          <p:cNvSpPr>
            <a:spLocks noGrp="1"/>
          </p:cNvSpPr>
          <p:nvPr>
            <p:ph type="sldNum" sz="quarter" idx="12"/>
          </p:nvPr>
        </p:nvSpPr>
        <p:spPr/>
        <p:txBody>
          <a:bodyPr/>
          <a:lstStyle/>
          <a:p>
            <a:fld id="{FDCE045B-E14D-4AB8-955F-A6097A020C3F}" type="slidenum">
              <a:rPr lang="ru-RU" smtClean="0"/>
              <a:t>‹#›</a:t>
            </a:fld>
            <a:endParaRPr lang="ru-RU"/>
          </a:p>
        </p:txBody>
      </p:sp>
    </p:spTree>
    <p:extLst>
      <p:ext uri="{BB962C8B-B14F-4D97-AF65-F5344CB8AC3E}">
        <p14:creationId xmlns:p14="http://schemas.microsoft.com/office/powerpoint/2010/main" val="10486162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a:extLst>
              <a:ext uri="{FF2B5EF4-FFF2-40B4-BE49-F238E27FC236}">
                <a16:creationId xmlns:a16="http://schemas.microsoft.com/office/drawing/2014/main" id="{28005F9B-4746-A2EF-E07A-6DFB3747848A}"/>
              </a:ext>
            </a:extLst>
          </p:cNvPr>
          <p:cNvSpPr>
            <a:spLocks noGrp="1"/>
          </p:cNvSpPr>
          <p:nvPr>
            <p:ph type="dt" sz="half" idx="10"/>
          </p:nvPr>
        </p:nvSpPr>
        <p:spPr/>
        <p:txBody>
          <a:bodyPr/>
          <a:lstStyle/>
          <a:p>
            <a:fld id="{CFE040A8-EBDB-4771-AB9A-795008D58E01}" type="datetimeFigureOut">
              <a:rPr lang="ru-RU" smtClean="0"/>
              <a:t>08.09.2025</a:t>
            </a:fld>
            <a:endParaRPr lang="ru-RU"/>
          </a:p>
        </p:txBody>
      </p:sp>
      <p:sp>
        <p:nvSpPr>
          <p:cNvPr id="3" name="Нижний колонтитул 2">
            <a:extLst>
              <a:ext uri="{FF2B5EF4-FFF2-40B4-BE49-F238E27FC236}">
                <a16:creationId xmlns:a16="http://schemas.microsoft.com/office/drawing/2014/main" id="{AA918862-E497-951B-CDDC-7B8BF069C729}"/>
              </a:ext>
            </a:extLst>
          </p:cNvPr>
          <p:cNvSpPr>
            <a:spLocks noGrp="1"/>
          </p:cNvSpPr>
          <p:nvPr>
            <p:ph type="ftr" sz="quarter" idx="11"/>
          </p:nvPr>
        </p:nvSpPr>
        <p:spPr/>
        <p:txBody>
          <a:bodyPr/>
          <a:lstStyle/>
          <a:p>
            <a:endParaRPr lang="ru-RU"/>
          </a:p>
        </p:txBody>
      </p:sp>
      <p:sp>
        <p:nvSpPr>
          <p:cNvPr id="4" name="Номер слайда 3">
            <a:extLst>
              <a:ext uri="{FF2B5EF4-FFF2-40B4-BE49-F238E27FC236}">
                <a16:creationId xmlns:a16="http://schemas.microsoft.com/office/drawing/2014/main" id="{54D7A84E-6033-FEFF-D269-5FDA093C3F62}"/>
              </a:ext>
            </a:extLst>
          </p:cNvPr>
          <p:cNvSpPr>
            <a:spLocks noGrp="1"/>
          </p:cNvSpPr>
          <p:nvPr>
            <p:ph type="sldNum" sz="quarter" idx="12"/>
          </p:nvPr>
        </p:nvSpPr>
        <p:spPr/>
        <p:txBody>
          <a:bodyPr/>
          <a:lstStyle/>
          <a:p>
            <a:fld id="{1B28CD31-2C28-4275-B757-62316398FF1D}" type="slidenum">
              <a:rPr lang="ru-RU" smtClean="0"/>
              <a:t>‹#›</a:t>
            </a:fld>
            <a:endParaRPr lang="ru-RU"/>
          </a:p>
        </p:txBody>
      </p:sp>
    </p:spTree>
    <p:extLst>
      <p:ext uri="{BB962C8B-B14F-4D97-AF65-F5344CB8AC3E}">
        <p14:creationId xmlns:p14="http://schemas.microsoft.com/office/powerpoint/2010/main" val="14115117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C40C2DE6-2027-B8EB-6BAE-A09C37C1A249}"/>
              </a:ext>
            </a:extLst>
          </p:cNvPr>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Объект 2">
            <a:extLst>
              <a:ext uri="{FF2B5EF4-FFF2-40B4-BE49-F238E27FC236}">
                <a16:creationId xmlns:a16="http://schemas.microsoft.com/office/drawing/2014/main" id="{02423D28-4589-AE3E-17DC-6F4DAAE692E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a:extLst>
              <a:ext uri="{FF2B5EF4-FFF2-40B4-BE49-F238E27FC236}">
                <a16:creationId xmlns:a16="http://schemas.microsoft.com/office/drawing/2014/main" id="{593A8867-6B26-3B6E-4B8F-C0C48FB8936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a:extLst>
              <a:ext uri="{FF2B5EF4-FFF2-40B4-BE49-F238E27FC236}">
                <a16:creationId xmlns:a16="http://schemas.microsoft.com/office/drawing/2014/main" id="{46556D69-E18A-8DCD-B0D5-69D40728B60E}"/>
              </a:ext>
            </a:extLst>
          </p:cNvPr>
          <p:cNvSpPr>
            <a:spLocks noGrp="1"/>
          </p:cNvSpPr>
          <p:nvPr>
            <p:ph type="dt" sz="half" idx="10"/>
          </p:nvPr>
        </p:nvSpPr>
        <p:spPr/>
        <p:txBody>
          <a:bodyPr/>
          <a:lstStyle/>
          <a:p>
            <a:fld id="{CFE040A8-EBDB-4771-AB9A-795008D58E01}" type="datetimeFigureOut">
              <a:rPr lang="ru-RU" smtClean="0"/>
              <a:t>08.09.2025</a:t>
            </a:fld>
            <a:endParaRPr lang="ru-RU"/>
          </a:p>
        </p:txBody>
      </p:sp>
      <p:sp>
        <p:nvSpPr>
          <p:cNvPr id="6" name="Нижний колонтитул 5">
            <a:extLst>
              <a:ext uri="{FF2B5EF4-FFF2-40B4-BE49-F238E27FC236}">
                <a16:creationId xmlns:a16="http://schemas.microsoft.com/office/drawing/2014/main" id="{7DAEC5A6-0522-0B57-695F-493278DC9E06}"/>
              </a:ext>
            </a:extLst>
          </p:cNvPr>
          <p:cNvSpPr>
            <a:spLocks noGrp="1"/>
          </p:cNvSpPr>
          <p:nvPr>
            <p:ph type="ftr" sz="quarter" idx="11"/>
          </p:nvPr>
        </p:nvSpPr>
        <p:spPr/>
        <p:txBody>
          <a:bodyPr/>
          <a:lstStyle/>
          <a:p>
            <a:endParaRPr lang="ru-RU"/>
          </a:p>
        </p:txBody>
      </p:sp>
      <p:sp>
        <p:nvSpPr>
          <p:cNvPr id="7" name="Номер слайда 6">
            <a:extLst>
              <a:ext uri="{FF2B5EF4-FFF2-40B4-BE49-F238E27FC236}">
                <a16:creationId xmlns:a16="http://schemas.microsoft.com/office/drawing/2014/main" id="{4C33C6F7-644F-13EA-D685-A14C985EB189}"/>
              </a:ext>
            </a:extLst>
          </p:cNvPr>
          <p:cNvSpPr>
            <a:spLocks noGrp="1"/>
          </p:cNvSpPr>
          <p:nvPr>
            <p:ph type="sldNum" sz="quarter" idx="12"/>
          </p:nvPr>
        </p:nvSpPr>
        <p:spPr/>
        <p:txBody>
          <a:bodyPr/>
          <a:lstStyle/>
          <a:p>
            <a:fld id="{1B28CD31-2C28-4275-B757-62316398FF1D}" type="slidenum">
              <a:rPr lang="ru-RU" smtClean="0"/>
              <a:t>‹#›</a:t>
            </a:fld>
            <a:endParaRPr lang="ru-RU"/>
          </a:p>
        </p:txBody>
      </p:sp>
    </p:spTree>
    <p:extLst>
      <p:ext uri="{BB962C8B-B14F-4D97-AF65-F5344CB8AC3E}">
        <p14:creationId xmlns:p14="http://schemas.microsoft.com/office/powerpoint/2010/main" val="1025034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C7BAEB53-7522-10CE-E469-61701D717254}"/>
              </a:ext>
            </a:extLst>
          </p:cNvPr>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Рисунок 2">
            <a:extLst>
              <a:ext uri="{FF2B5EF4-FFF2-40B4-BE49-F238E27FC236}">
                <a16:creationId xmlns:a16="http://schemas.microsoft.com/office/drawing/2014/main" id="{2C1E8576-B317-EBEC-CFB1-A7BA3B0282D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a:extLst>
              <a:ext uri="{FF2B5EF4-FFF2-40B4-BE49-F238E27FC236}">
                <a16:creationId xmlns:a16="http://schemas.microsoft.com/office/drawing/2014/main" id="{8EB89ED4-7659-AFFC-7017-102025F1AF1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a:extLst>
              <a:ext uri="{FF2B5EF4-FFF2-40B4-BE49-F238E27FC236}">
                <a16:creationId xmlns:a16="http://schemas.microsoft.com/office/drawing/2014/main" id="{32D85C74-1A90-1C4D-DD85-36BFBD6B27EE}"/>
              </a:ext>
            </a:extLst>
          </p:cNvPr>
          <p:cNvSpPr>
            <a:spLocks noGrp="1"/>
          </p:cNvSpPr>
          <p:nvPr>
            <p:ph type="dt" sz="half" idx="10"/>
          </p:nvPr>
        </p:nvSpPr>
        <p:spPr/>
        <p:txBody>
          <a:bodyPr/>
          <a:lstStyle/>
          <a:p>
            <a:fld id="{CFE040A8-EBDB-4771-AB9A-795008D58E01}" type="datetimeFigureOut">
              <a:rPr lang="ru-RU" smtClean="0"/>
              <a:t>08.09.2025</a:t>
            </a:fld>
            <a:endParaRPr lang="ru-RU"/>
          </a:p>
        </p:txBody>
      </p:sp>
      <p:sp>
        <p:nvSpPr>
          <p:cNvPr id="6" name="Нижний колонтитул 5">
            <a:extLst>
              <a:ext uri="{FF2B5EF4-FFF2-40B4-BE49-F238E27FC236}">
                <a16:creationId xmlns:a16="http://schemas.microsoft.com/office/drawing/2014/main" id="{03EABCF5-F483-7271-1FBB-A17609469E4B}"/>
              </a:ext>
            </a:extLst>
          </p:cNvPr>
          <p:cNvSpPr>
            <a:spLocks noGrp="1"/>
          </p:cNvSpPr>
          <p:nvPr>
            <p:ph type="ftr" sz="quarter" idx="11"/>
          </p:nvPr>
        </p:nvSpPr>
        <p:spPr/>
        <p:txBody>
          <a:bodyPr/>
          <a:lstStyle/>
          <a:p>
            <a:endParaRPr lang="ru-RU"/>
          </a:p>
        </p:txBody>
      </p:sp>
      <p:sp>
        <p:nvSpPr>
          <p:cNvPr id="7" name="Номер слайда 6">
            <a:extLst>
              <a:ext uri="{FF2B5EF4-FFF2-40B4-BE49-F238E27FC236}">
                <a16:creationId xmlns:a16="http://schemas.microsoft.com/office/drawing/2014/main" id="{5267E6B0-8E89-7C78-D4CA-A5E56D770AD6}"/>
              </a:ext>
            </a:extLst>
          </p:cNvPr>
          <p:cNvSpPr>
            <a:spLocks noGrp="1"/>
          </p:cNvSpPr>
          <p:nvPr>
            <p:ph type="sldNum" sz="quarter" idx="12"/>
          </p:nvPr>
        </p:nvSpPr>
        <p:spPr/>
        <p:txBody>
          <a:bodyPr/>
          <a:lstStyle/>
          <a:p>
            <a:fld id="{1B28CD31-2C28-4275-B757-62316398FF1D}" type="slidenum">
              <a:rPr lang="ru-RU" smtClean="0"/>
              <a:t>‹#›</a:t>
            </a:fld>
            <a:endParaRPr lang="ru-RU"/>
          </a:p>
        </p:txBody>
      </p:sp>
    </p:spTree>
    <p:extLst>
      <p:ext uri="{BB962C8B-B14F-4D97-AF65-F5344CB8AC3E}">
        <p14:creationId xmlns:p14="http://schemas.microsoft.com/office/powerpoint/2010/main" val="15727477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theme" Target="../theme/theme3.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theme" Target="../theme/theme4.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50.xml"/><Relationship Id="rId7" Type="http://schemas.openxmlformats.org/officeDocument/2006/relationships/image" Target="../media/image1.png"/><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theme" Target="../theme/theme5.xml"/><Relationship Id="rId5" Type="http://schemas.openxmlformats.org/officeDocument/2006/relationships/slideLayout" Target="../slideLayouts/slideLayout52.xml"/><Relationship Id="rId4" Type="http://schemas.openxmlformats.org/officeDocument/2006/relationships/slideLayout" Target="../slideLayouts/slideLayout51.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0.xml"/><Relationship Id="rId3" Type="http://schemas.openxmlformats.org/officeDocument/2006/relationships/slideLayout" Target="../slideLayouts/slideLayout55.xml"/><Relationship Id="rId7" Type="http://schemas.openxmlformats.org/officeDocument/2006/relationships/slideLayout" Target="../slideLayouts/slideLayout59.xml"/><Relationship Id="rId12" Type="http://schemas.openxmlformats.org/officeDocument/2006/relationships/theme" Target="../theme/theme6.xml"/><Relationship Id="rId2" Type="http://schemas.openxmlformats.org/officeDocument/2006/relationships/slideLayout" Target="../slideLayouts/slideLayout54.xml"/><Relationship Id="rId1" Type="http://schemas.openxmlformats.org/officeDocument/2006/relationships/slideLayout" Target="../slideLayouts/slideLayout53.xml"/><Relationship Id="rId6" Type="http://schemas.openxmlformats.org/officeDocument/2006/relationships/slideLayout" Target="../slideLayouts/slideLayout58.xml"/><Relationship Id="rId11" Type="http://schemas.openxmlformats.org/officeDocument/2006/relationships/slideLayout" Target="../slideLayouts/slideLayout63.xml"/><Relationship Id="rId5" Type="http://schemas.openxmlformats.org/officeDocument/2006/relationships/slideLayout" Target="../slideLayouts/slideLayout57.xml"/><Relationship Id="rId10" Type="http://schemas.openxmlformats.org/officeDocument/2006/relationships/slideLayout" Target="../slideLayouts/slideLayout62.xml"/><Relationship Id="rId4" Type="http://schemas.openxmlformats.org/officeDocument/2006/relationships/slideLayout" Target="../slideLayouts/slideLayout56.xml"/><Relationship Id="rId9" Type="http://schemas.openxmlformats.org/officeDocument/2006/relationships/slideLayout" Target="../slideLayouts/slideLayout6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58600FB1-2ED6-DEA6-DAE7-EA1E4F2E145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a:t>Образец заголовка</a:t>
            </a:r>
          </a:p>
        </p:txBody>
      </p:sp>
      <p:sp>
        <p:nvSpPr>
          <p:cNvPr id="3" name="Текст 2">
            <a:extLst>
              <a:ext uri="{FF2B5EF4-FFF2-40B4-BE49-F238E27FC236}">
                <a16:creationId xmlns:a16="http://schemas.microsoft.com/office/drawing/2014/main" id="{329CE3A7-0DCC-9777-F1C9-F74EC7C5F38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833149CB-F776-793F-88AB-07648370423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FE040A8-EBDB-4771-AB9A-795008D58E01}" type="datetimeFigureOut">
              <a:rPr lang="ru-RU" smtClean="0"/>
              <a:t>08.09.2025</a:t>
            </a:fld>
            <a:endParaRPr lang="ru-RU"/>
          </a:p>
        </p:txBody>
      </p:sp>
      <p:sp>
        <p:nvSpPr>
          <p:cNvPr id="5" name="Нижний колонтитул 4">
            <a:extLst>
              <a:ext uri="{FF2B5EF4-FFF2-40B4-BE49-F238E27FC236}">
                <a16:creationId xmlns:a16="http://schemas.microsoft.com/office/drawing/2014/main" id="{1D13F107-2043-8B5D-FA6C-22B5589A824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a:extLst>
              <a:ext uri="{FF2B5EF4-FFF2-40B4-BE49-F238E27FC236}">
                <a16:creationId xmlns:a16="http://schemas.microsoft.com/office/drawing/2014/main" id="{3AB7FAA5-08D9-55F4-0631-7291BEBF09A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B28CD31-2C28-4275-B757-62316398FF1D}" type="slidenum">
              <a:rPr lang="ru-RU" smtClean="0"/>
              <a:t>‹#›</a:t>
            </a:fld>
            <a:endParaRPr lang="ru-RU"/>
          </a:p>
        </p:txBody>
      </p:sp>
    </p:spTree>
    <p:extLst>
      <p:ext uri="{BB962C8B-B14F-4D97-AF65-F5344CB8AC3E}">
        <p14:creationId xmlns:p14="http://schemas.microsoft.com/office/powerpoint/2010/main" val="179424463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a:t>Образец заголовка</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852FFD1-FA6F-42C3-BA12-DC2C2C1F2EEE}" type="datetimeFigureOut">
              <a:rPr lang="ru-RU" smtClean="0"/>
              <a:t>08.09.2025</a:t>
            </a:fld>
            <a:endParaRPr lang="ru-RU"/>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A7DA608-35A8-44E0-9F82-581EAE50B9B7}" type="slidenum">
              <a:rPr lang="ru-RU" smtClean="0"/>
              <a:t>‹#›</a:t>
            </a:fld>
            <a:endParaRPr lang="ru-RU"/>
          </a:p>
        </p:txBody>
      </p:sp>
    </p:spTree>
    <p:extLst>
      <p:ext uri="{BB962C8B-B14F-4D97-AF65-F5344CB8AC3E}">
        <p14:creationId xmlns:p14="http://schemas.microsoft.com/office/powerpoint/2010/main" val="2646073033"/>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13" tIns="45706" rIns="91413" bIns="45706" numCol="1" anchor="ctr" anchorCtr="0" compatLnSpc="1">
            <a:prstTxWarp prst="textNoShape">
              <a:avLst/>
            </a:prstTxWarp>
          </a:bodyPr>
          <a:lstStyle/>
          <a:p>
            <a:pPr lvl="0"/>
            <a:r>
              <a:rPr lang="ru-RU" altLang="ru-RU"/>
              <a:t>Образец заголовка</a:t>
            </a:r>
          </a:p>
        </p:txBody>
      </p:sp>
      <p:sp>
        <p:nvSpPr>
          <p:cNvPr id="22531" name="Rectangle 3"/>
          <p:cNvSpPr>
            <a:spLocks noGrp="1" noChangeArrowheads="1"/>
          </p:cNvSpPr>
          <p:nvPr>
            <p:ph type="body" idx="1"/>
          </p:nvPr>
        </p:nvSpPr>
        <p:spPr bwMode="auto">
          <a:xfrm>
            <a:off x="609600" y="1600200"/>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13" tIns="45706" rIns="91413" bIns="45706" numCol="1" anchor="t" anchorCtr="0" compatLnSpc="1">
            <a:prstTxWarp prst="textNoShape">
              <a:avLst/>
            </a:prstTxWarp>
          </a:bodyPr>
          <a:lstStyle/>
          <a:p>
            <a:pPr lvl="0"/>
            <a:r>
              <a:rPr lang="ru-RU" altLang="ru-RU"/>
              <a:t>Образец текста</a:t>
            </a:r>
          </a:p>
          <a:p>
            <a:pPr lvl="1"/>
            <a:r>
              <a:rPr lang="ru-RU" altLang="ru-RU"/>
              <a:t>Второй уровень</a:t>
            </a:r>
          </a:p>
          <a:p>
            <a:pPr lvl="2"/>
            <a:r>
              <a:rPr lang="ru-RU" altLang="ru-RU"/>
              <a:t>Третий уровень</a:t>
            </a:r>
          </a:p>
          <a:p>
            <a:pPr lvl="3"/>
            <a:r>
              <a:rPr lang="ru-RU" altLang="ru-RU"/>
              <a:t>Четвертый уровень</a:t>
            </a:r>
          </a:p>
          <a:p>
            <a:pPr lvl="4"/>
            <a:r>
              <a:rPr lang="ru-RU" altLang="ru-RU"/>
              <a:t>Пятый уровень</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13" tIns="45706" rIns="91413" bIns="45706" numCol="1" anchor="t" anchorCtr="0" compatLnSpc="1">
            <a:prstTxWarp prst="textNoShape">
              <a:avLst/>
            </a:prstTxWarp>
          </a:bodyPr>
          <a:lstStyle>
            <a:lvl1pPr defTabSz="914133" eaLnBrk="1" hangingPunct="1">
              <a:defRPr sz="1400">
                <a:solidFill>
                  <a:srgbClr val="000000"/>
                </a:solidFill>
                <a:latin typeface="Arial" charset="0"/>
              </a:defRPr>
            </a:lvl1pPr>
          </a:lstStyle>
          <a:p>
            <a:pPr marL="0" marR="0" lvl="0" indent="0" algn="l" defTabSz="914133" rtl="0" eaLnBrk="1" fontAlgn="base" latinLnBrk="0" hangingPunct="1">
              <a:lnSpc>
                <a:spcPct val="100000"/>
              </a:lnSpc>
              <a:spcBef>
                <a:spcPct val="0"/>
              </a:spcBef>
              <a:spcAft>
                <a:spcPct val="0"/>
              </a:spcAft>
              <a:buClrTx/>
              <a:buSzTx/>
              <a:buFontTx/>
              <a:buNone/>
              <a:tabLst/>
              <a:defRPr/>
            </a:pPr>
            <a:endParaRPr kumimoji="0" lang="ru-RU"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13" tIns="45706" rIns="91413" bIns="45706" numCol="1" anchor="t" anchorCtr="0" compatLnSpc="1">
            <a:prstTxWarp prst="textNoShape">
              <a:avLst/>
            </a:prstTxWarp>
          </a:bodyPr>
          <a:lstStyle>
            <a:lvl1pPr algn="ctr" defTabSz="914133" eaLnBrk="1" hangingPunct="1">
              <a:defRPr sz="1400">
                <a:solidFill>
                  <a:srgbClr val="000000"/>
                </a:solidFill>
                <a:latin typeface="Arial" charset="0"/>
              </a:defRPr>
            </a:lvl1pPr>
          </a:lstStyle>
          <a:p>
            <a:pPr marL="0" marR="0" lvl="0" indent="0" algn="ctr" defTabSz="914133" rtl="0" eaLnBrk="1" fontAlgn="base" latinLnBrk="0" hangingPunct="1">
              <a:lnSpc>
                <a:spcPct val="100000"/>
              </a:lnSpc>
              <a:spcBef>
                <a:spcPct val="0"/>
              </a:spcBef>
              <a:spcAft>
                <a:spcPct val="0"/>
              </a:spcAft>
              <a:buClrTx/>
              <a:buSzTx/>
              <a:buFontTx/>
              <a:buNone/>
              <a:tabLst/>
              <a:defRPr/>
            </a:pPr>
            <a:endParaRPr kumimoji="0" lang="ru-RU"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13" tIns="45706" rIns="91413" bIns="45706" numCol="1" anchor="t" anchorCtr="0" compatLnSpc="1">
            <a:prstTxWarp prst="textNoShape">
              <a:avLst/>
            </a:prstTxWarp>
          </a:bodyPr>
          <a:lstStyle>
            <a:lvl1pPr algn="r" defTabSz="914133" eaLnBrk="1" hangingPunct="1">
              <a:defRPr sz="1400">
                <a:solidFill>
                  <a:srgbClr val="000000"/>
                </a:solidFill>
                <a:latin typeface="Arial"/>
              </a:defRPr>
            </a:lvl1pPr>
          </a:lstStyle>
          <a:p>
            <a:pPr marL="0" marR="0" lvl="0" indent="0" algn="r" defTabSz="914133" rtl="0" eaLnBrk="1" fontAlgn="base" latinLnBrk="0" hangingPunct="1">
              <a:lnSpc>
                <a:spcPct val="100000"/>
              </a:lnSpc>
              <a:spcBef>
                <a:spcPct val="0"/>
              </a:spcBef>
              <a:spcAft>
                <a:spcPct val="0"/>
              </a:spcAft>
              <a:buClrTx/>
              <a:buSzTx/>
              <a:buFontTx/>
              <a:buNone/>
              <a:tabLst/>
              <a:defRPr/>
            </a:pPr>
            <a:fld id="{F61C1B9C-5BF3-4FAB-B502-36DCD41294A0}" type="slidenum">
              <a:rPr kumimoji="0" lang="ru-RU" altLang="ru-RU" sz="1400" b="0" i="0" u="none" strike="noStrike" kern="1200" cap="none" spc="0" normalizeH="0" baseline="0" noProof="0">
                <a:ln>
                  <a:noFill/>
                </a:ln>
                <a:solidFill>
                  <a:srgbClr val="000000"/>
                </a:solidFill>
                <a:effectLst/>
                <a:uLnTx/>
                <a:uFillTx/>
                <a:latin typeface="Arial"/>
                <a:ea typeface="+mn-ea"/>
                <a:cs typeface="+mn-cs"/>
              </a:rPr>
              <a:pPr marL="0" marR="0" lvl="0" indent="0" algn="r" defTabSz="914133" rtl="0" eaLnBrk="1" fontAlgn="base" latinLnBrk="0" hangingPunct="1">
                <a:lnSpc>
                  <a:spcPct val="100000"/>
                </a:lnSpc>
                <a:spcBef>
                  <a:spcPct val="0"/>
                </a:spcBef>
                <a:spcAft>
                  <a:spcPct val="0"/>
                </a:spcAft>
                <a:buClrTx/>
                <a:buSzTx/>
                <a:buFontTx/>
                <a:buNone/>
                <a:tabLst/>
                <a:defRPr/>
              </a:pPr>
              <a:t>‹#›</a:t>
            </a:fld>
            <a:endParaRPr kumimoji="0" lang="ru-RU" altLang="ru-RU" sz="14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2476694430"/>
      </p:ext>
    </p:extLst>
  </p:cSld>
  <p:clrMap bg1="lt1" tx1="dk1" bg2="lt2" tx2="dk2" accent1="accent1" accent2="accent2" accent3="accent3" accent4="accent4" accent5="accent5" accent6="accent6" hlink="hlink" folHlink="folHlink"/>
  <p:sldLayoutIdLst>
    <p:sldLayoutId id="2147483743" r:id="rId1"/>
    <p:sldLayoutId id="2147483744" r:id="rId2"/>
    <p:sldLayoutId id="2147483745" r:id="rId3"/>
    <p:sldLayoutId id="2147483746" r:id="rId4"/>
    <p:sldLayoutId id="2147483747" r:id="rId5"/>
    <p:sldLayoutId id="2147483748" r:id="rId6"/>
    <p:sldLayoutId id="2147483749" r:id="rId7"/>
    <p:sldLayoutId id="2147483750" r:id="rId8"/>
    <p:sldLayoutId id="2147483751" r:id="rId9"/>
    <p:sldLayoutId id="2147483752" r:id="rId10"/>
    <p:sldLayoutId id="2147483753" r:id="rId11"/>
    <p:sldLayoutId id="2147483754" r:id="rId12"/>
    <p:sldLayoutId id="2147483755" r:id="rId13"/>
    <p:sldLayoutId id="2147483756" r:id="rId14"/>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068" algn="ctr" rtl="0" fontAlgn="base">
        <a:spcBef>
          <a:spcPct val="0"/>
        </a:spcBef>
        <a:spcAft>
          <a:spcPct val="0"/>
        </a:spcAft>
        <a:defRPr sz="4400">
          <a:solidFill>
            <a:schemeClr val="tx2"/>
          </a:solidFill>
          <a:latin typeface="Arial" charset="0"/>
        </a:defRPr>
      </a:lvl6pPr>
      <a:lvl7pPr marL="914133" algn="ctr" rtl="0" fontAlgn="base">
        <a:spcBef>
          <a:spcPct val="0"/>
        </a:spcBef>
        <a:spcAft>
          <a:spcPct val="0"/>
        </a:spcAft>
        <a:defRPr sz="4400">
          <a:solidFill>
            <a:schemeClr val="tx2"/>
          </a:solidFill>
          <a:latin typeface="Arial" charset="0"/>
        </a:defRPr>
      </a:lvl7pPr>
      <a:lvl8pPr marL="1371200" algn="ctr" rtl="0" fontAlgn="base">
        <a:spcBef>
          <a:spcPct val="0"/>
        </a:spcBef>
        <a:spcAft>
          <a:spcPct val="0"/>
        </a:spcAft>
        <a:defRPr sz="4400">
          <a:solidFill>
            <a:schemeClr val="tx2"/>
          </a:solidFill>
          <a:latin typeface="Arial" charset="0"/>
        </a:defRPr>
      </a:lvl8pPr>
      <a:lvl9pPr marL="1828267" algn="ctr" rtl="0" fontAlgn="base">
        <a:spcBef>
          <a:spcPct val="0"/>
        </a:spcBef>
        <a:spcAft>
          <a:spcPct val="0"/>
        </a:spcAft>
        <a:defRPr sz="4400">
          <a:solidFill>
            <a:schemeClr val="tx2"/>
          </a:solidFill>
          <a:latin typeface="Arial" charset="0"/>
        </a:defRPr>
      </a:lvl9pPr>
    </p:titleStyle>
    <p:bodyStyle>
      <a:lvl1pPr marL="341313" indent="-341313" algn="l" rtl="0" eaLnBrk="0" fontAlgn="base" hangingPunct="0">
        <a:spcBef>
          <a:spcPct val="20000"/>
        </a:spcBef>
        <a:spcAft>
          <a:spcPct val="0"/>
        </a:spcAft>
        <a:buChar char="•"/>
        <a:defRPr sz="3200">
          <a:solidFill>
            <a:schemeClr val="tx1"/>
          </a:solidFill>
          <a:latin typeface="+mn-lt"/>
          <a:ea typeface="+mn-ea"/>
          <a:cs typeface="+mn-cs"/>
        </a:defRPr>
      </a:lvl1pPr>
      <a:lvl2pPr marL="741363" indent="-284163" algn="l" rtl="0" eaLnBrk="0" fontAlgn="base" hangingPunct="0">
        <a:spcBef>
          <a:spcPct val="20000"/>
        </a:spcBef>
        <a:spcAft>
          <a:spcPct val="0"/>
        </a:spcAft>
        <a:buChar char="–"/>
        <a:defRPr sz="2800">
          <a:solidFill>
            <a:schemeClr val="tx1"/>
          </a:solidFill>
          <a:latin typeface="+mn-lt"/>
        </a:defRPr>
      </a:lvl2pPr>
      <a:lvl3pPr marL="1141413" indent="-227013" algn="l" rtl="0" eaLnBrk="0" fontAlgn="base" hangingPunct="0">
        <a:spcBef>
          <a:spcPct val="20000"/>
        </a:spcBef>
        <a:spcAft>
          <a:spcPct val="0"/>
        </a:spcAft>
        <a:buChar char="•"/>
        <a:defRPr sz="2400">
          <a:solidFill>
            <a:schemeClr val="tx1"/>
          </a:solidFill>
          <a:latin typeface="+mn-lt"/>
        </a:defRPr>
      </a:lvl3pPr>
      <a:lvl4pPr marL="1598613" indent="-227013" algn="l" rtl="0" eaLnBrk="0" fontAlgn="base" hangingPunct="0">
        <a:spcBef>
          <a:spcPct val="20000"/>
        </a:spcBef>
        <a:spcAft>
          <a:spcPct val="0"/>
        </a:spcAft>
        <a:buChar char="–"/>
        <a:defRPr sz="2000">
          <a:solidFill>
            <a:schemeClr val="tx1"/>
          </a:solidFill>
          <a:latin typeface="+mn-lt"/>
        </a:defRPr>
      </a:lvl4pPr>
      <a:lvl5pPr marL="2055813" indent="-227013" algn="l" rtl="0" eaLnBrk="0" fontAlgn="base" hangingPunct="0">
        <a:spcBef>
          <a:spcPct val="20000"/>
        </a:spcBef>
        <a:spcAft>
          <a:spcPct val="0"/>
        </a:spcAft>
        <a:buChar char="»"/>
        <a:defRPr sz="2000">
          <a:solidFill>
            <a:schemeClr val="tx1"/>
          </a:solidFill>
          <a:latin typeface="+mn-lt"/>
        </a:defRPr>
      </a:lvl5pPr>
      <a:lvl6pPr marL="2513867" indent="-228533" algn="l" rtl="0" fontAlgn="base">
        <a:spcBef>
          <a:spcPct val="20000"/>
        </a:spcBef>
        <a:spcAft>
          <a:spcPct val="0"/>
        </a:spcAft>
        <a:buChar char="»"/>
        <a:defRPr sz="2000">
          <a:solidFill>
            <a:schemeClr val="tx1"/>
          </a:solidFill>
          <a:latin typeface="+mn-lt"/>
        </a:defRPr>
      </a:lvl6pPr>
      <a:lvl7pPr marL="2970933" indent="-228533" algn="l" rtl="0" fontAlgn="base">
        <a:spcBef>
          <a:spcPct val="20000"/>
        </a:spcBef>
        <a:spcAft>
          <a:spcPct val="0"/>
        </a:spcAft>
        <a:buChar char="»"/>
        <a:defRPr sz="2000">
          <a:solidFill>
            <a:schemeClr val="tx1"/>
          </a:solidFill>
          <a:latin typeface="+mn-lt"/>
        </a:defRPr>
      </a:lvl7pPr>
      <a:lvl8pPr marL="3428000" indent="-228533" algn="l" rtl="0" fontAlgn="base">
        <a:spcBef>
          <a:spcPct val="20000"/>
        </a:spcBef>
        <a:spcAft>
          <a:spcPct val="0"/>
        </a:spcAft>
        <a:buChar char="»"/>
        <a:defRPr sz="2000">
          <a:solidFill>
            <a:schemeClr val="tx1"/>
          </a:solidFill>
          <a:latin typeface="+mn-lt"/>
        </a:defRPr>
      </a:lvl8pPr>
      <a:lvl9pPr marL="3885066" indent="-228533" algn="l" rtl="0" fontAlgn="base">
        <a:spcBef>
          <a:spcPct val="20000"/>
        </a:spcBef>
        <a:spcAft>
          <a:spcPct val="0"/>
        </a:spcAft>
        <a:buChar char="»"/>
        <a:defRPr sz="2000">
          <a:solidFill>
            <a:schemeClr val="tx1"/>
          </a:solidFill>
          <a:latin typeface="+mn-lt"/>
        </a:defRPr>
      </a:lvl9pPr>
    </p:bodyStyle>
    <p:otherStyle>
      <a:defPPr>
        <a:defRPr lang="ru-RU"/>
      </a:defPPr>
      <a:lvl1pPr marL="0" algn="l" defTabSz="914133" rtl="0" eaLnBrk="1" latinLnBrk="0" hangingPunct="1">
        <a:defRPr sz="1800" kern="1200">
          <a:solidFill>
            <a:schemeClr val="tx1"/>
          </a:solidFill>
          <a:latin typeface="+mn-lt"/>
          <a:ea typeface="+mn-ea"/>
          <a:cs typeface="+mn-cs"/>
        </a:defRPr>
      </a:lvl1pPr>
      <a:lvl2pPr marL="457068" algn="l" defTabSz="914133" rtl="0" eaLnBrk="1" latinLnBrk="0" hangingPunct="1">
        <a:defRPr sz="1800" kern="1200">
          <a:solidFill>
            <a:schemeClr val="tx1"/>
          </a:solidFill>
          <a:latin typeface="+mn-lt"/>
          <a:ea typeface="+mn-ea"/>
          <a:cs typeface="+mn-cs"/>
        </a:defRPr>
      </a:lvl2pPr>
      <a:lvl3pPr marL="914133" algn="l" defTabSz="914133" rtl="0" eaLnBrk="1" latinLnBrk="0" hangingPunct="1">
        <a:defRPr sz="1800" kern="1200">
          <a:solidFill>
            <a:schemeClr val="tx1"/>
          </a:solidFill>
          <a:latin typeface="+mn-lt"/>
          <a:ea typeface="+mn-ea"/>
          <a:cs typeface="+mn-cs"/>
        </a:defRPr>
      </a:lvl3pPr>
      <a:lvl4pPr marL="1371200" algn="l" defTabSz="914133" rtl="0" eaLnBrk="1" latinLnBrk="0" hangingPunct="1">
        <a:defRPr sz="1800" kern="1200">
          <a:solidFill>
            <a:schemeClr val="tx1"/>
          </a:solidFill>
          <a:latin typeface="+mn-lt"/>
          <a:ea typeface="+mn-ea"/>
          <a:cs typeface="+mn-cs"/>
        </a:defRPr>
      </a:lvl4pPr>
      <a:lvl5pPr marL="1828267" algn="l" defTabSz="914133" rtl="0" eaLnBrk="1" latinLnBrk="0" hangingPunct="1">
        <a:defRPr sz="1800" kern="1200">
          <a:solidFill>
            <a:schemeClr val="tx1"/>
          </a:solidFill>
          <a:latin typeface="+mn-lt"/>
          <a:ea typeface="+mn-ea"/>
          <a:cs typeface="+mn-cs"/>
        </a:defRPr>
      </a:lvl5pPr>
      <a:lvl6pPr marL="2285333" algn="l" defTabSz="914133" rtl="0" eaLnBrk="1" latinLnBrk="0" hangingPunct="1">
        <a:defRPr sz="1800" kern="1200">
          <a:solidFill>
            <a:schemeClr val="tx1"/>
          </a:solidFill>
          <a:latin typeface="+mn-lt"/>
          <a:ea typeface="+mn-ea"/>
          <a:cs typeface="+mn-cs"/>
        </a:defRPr>
      </a:lvl6pPr>
      <a:lvl7pPr marL="2742399" algn="l" defTabSz="914133" rtl="0" eaLnBrk="1" latinLnBrk="0" hangingPunct="1">
        <a:defRPr sz="1800" kern="1200">
          <a:solidFill>
            <a:schemeClr val="tx1"/>
          </a:solidFill>
          <a:latin typeface="+mn-lt"/>
          <a:ea typeface="+mn-ea"/>
          <a:cs typeface="+mn-cs"/>
        </a:defRPr>
      </a:lvl7pPr>
      <a:lvl8pPr marL="3199466" algn="l" defTabSz="914133" rtl="0" eaLnBrk="1" latinLnBrk="0" hangingPunct="1">
        <a:defRPr sz="1800" kern="1200">
          <a:solidFill>
            <a:schemeClr val="tx1"/>
          </a:solidFill>
          <a:latin typeface="+mn-lt"/>
          <a:ea typeface="+mn-ea"/>
          <a:cs typeface="+mn-cs"/>
        </a:defRPr>
      </a:lvl8pPr>
      <a:lvl9pPr marL="3656532" algn="l" defTabSz="914133"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Заголовок 1"/>
          <p:cNvSpPr>
            <a:spLocks noGrp="1"/>
          </p:cNvSpPr>
          <p:nvPr>
            <p:ph type="title"/>
          </p:nvPr>
        </p:nvSpPr>
        <p:spPr bwMode="auto">
          <a:xfrm>
            <a:off x="838200" y="365129"/>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ru-RU" altLang="ru-RU"/>
              <a:t>Образец заголовка</a:t>
            </a:r>
          </a:p>
        </p:txBody>
      </p:sp>
      <p:sp>
        <p:nvSpPr>
          <p:cNvPr id="3075" name="Текст 2"/>
          <p:cNvSpPr>
            <a:spLocks noGrp="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ru-RU" altLang="ru-RU"/>
              <a:t>Образец текста</a:t>
            </a:r>
          </a:p>
          <a:p>
            <a:pPr lvl="1"/>
            <a:r>
              <a:rPr lang="ru-RU" altLang="ru-RU"/>
              <a:t>Второй уровень</a:t>
            </a:r>
          </a:p>
          <a:p>
            <a:pPr lvl="2"/>
            <a:r>
              <a:rPr lang="ru-RU" altLang="ru-RU"/>
              <a:t>Третий уровень</a:t>
            </a:r>
          </a:p>
          <a:p>
            <a:pPr lvl="3"/>
            <a:r>
              <a:rPr lang="ru-RU" altLang="ru-RU"/>
              <a:t>Четвертый уровень</a:t>
            </a:r>
          </a:p>
          <a:p>
            <a:pPr lvl="4"/>
            <a:r>
              <a:rPr lang="ru-RU" altLang="ru-RU"/>
              <a:t>Пятый уровень</a:t>
            </a:r>
          </a:p>
        </p:txBody>
      </p:sp>
      <p:sp>
        <p:nvSpPr>
          <p:cNvPr id="4" name="Дата 3"/>
          <p:cNvSpPr>
            <a:spLocks noGrp="1"/>
          </p:cNvSpPr>
          <p:nvPr>
            <p:ph type="dt" sz="half" idx="2"/>
          </p:nvPr>
        </p:nvSpPr>
        <p:spPr>
          <a:xfrm>
            <a:off x="838200" y="6356398"/>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prstClr val="black">
                    <a:tint val="75000"/>
                  </a:prstClr>
                </a:solidFill>
                <a:latin typeface="+mn-lt"/>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66E90E24-E0E1-4021-A553-6D5AE255FC9C}" type="datetimeFigureOut">
              <a:rPr kumimoji="0" lang="ru-RU"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08.09.2025</a:t>
            </a:fld>
            <a:endParaRPr kumimoji="0" lang="ru-RU"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Нижний колонтитул 4"/>
          <p:cNvSpPr>
            <a:spLocks noGrp="1"/>
          </p:cNvSpPr>
          <p:nvPr>
            <p:ph type="ftr" sz="quarter" idx="3"/>
          </p:nvPr>
        </p:nvSpPr>
        <p:spPr>
          <a:xfrm>
            <a:off x="4038600" y="6356398"/>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mn-lt"/>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Номер слайда 5"/>
          <p:cNvSpPr>
            <a:spLocks noGrp="1"/>
          </p:cNvSpPr>
          <p:nvPr>
            <p:ph type="sldNum" sz="quarter" idx="4"/>
          </p:nvPr>
        </p:nvSpPr>
        <p:spPr>
          <a:xfrm>
            <a:off x="8610600" y="6356398"/>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prstClr val="black">
                    <a:tint val="75000"/>
                  </a:prstClr>
                </a:solidFill>
                <a:latin typeface="+mn-lt"/>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58BAAEC5-543B-4657-9F62-B3C4A3C447B3}" type="slidenum">
              <a:rPr kumimoji="0" lang="ru-RU"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ru-RU"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321974772"/>
      </p:ext>
    </p:extLst>
  </p:cSld>
  <p:clrMap bg1="lt1" tx1="dk1" bg2="lt2" tx2="dk2" accent1="accent1" accent2="accent2" accent3="accent3" accent4="accent4" accent5="accent5" accent6="accent6" hlink="hlink" folHlink="folHlink"/>
  <p:sldLayoutIdLst>
    <p:sldLayoutId id="2147483842" r:id="rId1"/>
    <p:sldLayoutId id="2147483843" r:id="rId2"/>
    <p:sldLayoutId id="2147483844" r:id="rId3"/>
    <p:sldLayoutId id="2147483845" r:id="rId4"/>
    <p:sldLayoutId id="2147483846" r:id="rId5"/>
    <p:sldLayoutId id="2147483847" r:id="rId6"/>
    <p:sldLayoutId id="2147483848" r:id="rId7"/>
    <p:sldLayoutId id="2147483849" r:id="rId8"/>
    <p:sldLayoutId id="2147483850" r:id="rId9"/>
    <p:sldLayoutId id="2147483851" r:id="rId10"/>
    <p:sldLayoutId id="2147483852" r:id="rId11"/>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6" name="bg object 16"/>
          <p:cNvPicPr/>
          <p:nvPr/>
        </p:nvPicPr>
        <p:blipFill>
          <a:blip r:embed="rId7" cstate="print"/>
          <a:stretch>
            <a:fillRect/>
          </a:stretch>
        </p:blipFill>
        <p:spPr>
          <a:xfrm>
            <a:off x="6817966" y="513587"/>
            <a:ext cx="5374033" cy="6344409"/>
          </a:xfrm>
          <a:prstGeom prst="rect">
            <a:avLst/>
          </a:prstGeom>
        </p:spPr>
      </p:pic>
      <p:sp>
        <p:nvSpPr>
          <p:cNvPr id="2" name="Holder 2"/>
          <p:cNvSpPr>
            <a:spLocks noGrp="1"/>
          </p:cNvSpPr>
          <p:nvPr>
            <p:ph type="title"/>
          </p:nvPr>
        </p:nvSpPr>
        <p:spPr>
          <a:xfrm>
            <a:off x="144576" y="96393"/>
            <a:ext cx="11369675" cy="1855470"/>
          </a:xfrm>
          <a:prstGeom prst="rect">
            <a:avLst/>
          </a:prstGeom>
        </p:spPr>
        <p:txBody>
          <a:bodyPr wrap="square" lIns="0" tIns="0" rIns="0" bIns="0">
            <a:spAutoFit/>
          </a:bodyPr>
          <a:lstStyle>
            <a:lvl1pPr>
              <a:defRPr sz="2000" b="1" i="0">
                <a:solidFill>
                  <a:schemeClr val="bg1"/>
                </a:solidFill>
                <a:latin typeface="Arial"/>
                <a:cs typeface="Arial"/>
              </a:defRPr>
            </a:lvl1pPr>
          </a:lstStyle>
          <a:p>
            <a:endParaRPr/>
          </a:p>
        </p:txBody>
      </p:sp>
      <p:sp>
        <p:nvSpPr>
          <p:cNvPr id="3" name="Holder 3"/>
          <p:cNvSpPr>
            <a:spLocks noGrp="1"/>
          </p:cNvSpPr>
          <p:nvPr>
            <p:ph type="body" idx="1"/>
          </p:nvPr>
        </p:nvSpPr>
        <p:spPr>
          <a:xfrm>
            <a:off x="822452" y="2570226"/>
            <a:ext cx="10699115" cy="1573529"/>
          </a:xfrm>
          <a:prstGeom prst="rect">
            <a:avLst/>
          </a:prstGeom>
        </p:spPr>
        <p:txBody>
          <a:bodyPr wrap="square" lIns="0" tIns="0" rIns="0" bIns="0">
            <a:spAutoFit/>
          </a:bodyPr>
          <a:lstStyle>
            <a:lvl1pPr>
              <a:defRPr sz="1400" b="0" i="0">
                <a:solidFill>
                  <a:schemeClr val="tx1"/>
                </a:solidFill>
                <a:latin typeface="Arial"/>
                <a:cs typeface="Arial"/>
              </a:defRPr>
            </a:lvl1pPr>
          </a:lstStyle>
          <a:p>
            <a:endParaRPr/>
          </a:p>
        </p:txBody>
      </p:sp>
      <p:sp>
        <p:nvSpPr>
          <p:cNvPr id="4" name="Holder 4"/>
          <p:cNvSpPr>
            <a:spLocks noGrp="1"/>
          </p:cNvSpPr>
          <p:nvPr>
            <p:ph type="ftr" sz="quarter" idx="5"/>
          </p:nvPr>
        </p:nvSpPr>
        <p:spPr>
          <a:xfrm>
            <a:off x="4145280" y="6377940"/>
            <a:ext cx="3901440" cy="342900"/>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609600" y="6377940"/>
            <a:ext cx="2804160" cy="34290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9/8/2025</a:t>
            </a:fld>
            <a:endParaRPr lang="en-US"/>
          </a:p>
        </p:txBody>
      </p:sp>
      <p:sp>
        <p:nvSpPr>
          <p:cNvPr id="6" name="Holder 6"/>
          <p:cNvSpPr>
            <a:spLocks noGrp="1"/>
          </p:cNvSpPr>
          <p:nvPr>
            <p:ph type="sldNum" sz="quarter" idx="7"/>
          </p:nvPr>
        </p:nvSpPr>
        <p:spPr>
          <a:xfrm>
            <a:off x="11838685" y="6553123"/>
            <a:ext cx="274954" cy="224790"/>
          </a:xfrm>
          <a:prstGeom prst="rect">
            <a:avLst/>
          </a:prstGeom>
        </p:spPr>
        <p:txBody>
          <a:bodyPr wrap="square" lIns="0" tIns="0" rIns="0" bIns="0">
            <a:spAutoFit/>
          </a:bodyPr>
          <a:lstStyle>
            <a:lvl1pPr>
              <a:defRPr sz="1400" b="0" i="0">
                <a:solidFill>
                  <a:srgbClr val="7E7E7E"/>
                </a:solidFill>
                <a:latin typeface="Arial"/>
                <a:cs typeface="Arial"/>
              </a:defRPr>
            </a:lvl1pPr>
          </a:lstStyle>
          <a:p>
            <a:pPr marL="38100">
              <a:lnSpc>
                <a:spcPts val="1650"/>
              </a:lnSpc>
            </a:pPr>
            <a:fld id="{81D60167-4931-47E6-BA6A-407CBD079E47}" type="slidenum">
              <a:rPr dirty="0"/>
              <a:t>‹#›</a:t>
            </a:fld>
            <a:endParaRPr dirty="0"/>
          </a:p>
        </p:txBody>
      </p:sp>
    </p:spTree>
    <p:extLst>
      <p:ext uri="{BB962C8B-B14F-4D97-AF65-F5344CB8AC3E}">
        <p14:creationId xmlns:p14="http://schemas.microsoft.com/office/powerpoint/2010/main" val="2547265763"/>
      </p:ext>
    </p:extLst>
  </p:cSld>
  <p:clrMap bg1="lt1" tx1="dk1" bg2="lt2" tx2="dk2" accent1="accent1" accent2="accent2" accent3="accent3" accent4="accent4" accent5="accent5" accent6="accent6" hlink="hlink" folHlink="folHlink"/>
  <p:sldLayoutIdLst>
    <p:sldLayoutId id="2147483902" r:id="rId1"/>
    <p:sldLayoutId id="2147483903" r:id="rId2"/>
    <p:sldLayoutId id="2147483904" r:id="rId3"/>
    <p:sldLayoutId id="2147483905" r:id="rId4"/>
    <p:sldLayoutId id="2147483906"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FF2E7A9E-814A-CB27-7046-6ECB6B9DE23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a:t>Образец заголовка</a:t>
            </a:r>
          </a:p>
        </p:txBody>
      </p:sp>
      <p:sp>
        <p:nvSpPr>
          <p:cNvPr id="3" name="Текст 2">
            <a:extLst>
              <a:ext uri="{FF2B5EF4-FFF2-40B4-BE49-F238E27FC236}">
                <a16:creationId xmlns:a16="http://schemas.microsoft.com/office/drawing/2014/main" id="{B674D8B1-AC81-2498-1CE5-832D569209A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F76B9E3D-9743-B395-E801-F4F08E44ECC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A34CEBC-03CB-45B0-91F6-8FFC6EA28ADB}" type="datetime1">
              <a:rPr lang="ru-RU" smtClean="0"/>
              <a:t>08.09.2025</a:t>
            </a:fld>
            <a:endParaRPr lang="ru-RU"/>
          </a:p>
        </p:txBody>
      </p:sp>
      <p:sp>
        <p:nvSpPr>
          <p:cNvPr id="5" name="Нижний колонтитул 4">
            <a:extLst>
              <a:ext uri="{FF2B5EF4-FFF2-40B4-BE49-F238E27FC236}">
                <a16:creationId xmlns:a16="http://schemas.microsoft.com/office/drawing/2014/main" id="{444AE6C7-34EB-C5D5-1126-EACAE1C202E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ru-RU"/>
              <a:t>3</a:t>
            </a:r>
          </a:p>
        </p:txBody>
      </p:sp>
      <p:sp>
        <p:nvSpPr>
          <p:cNvPr id="6" name="Номер слайда 5">
            <a:extLst>
              <a:ext uri="{FF2B5EF4-FFF2-40B4-BE49-F238E27FC236}">
                <a16:creationId xmlns:a16="http://schemas.microsoft.com/office/drawing/2014/main" id="{D97094A9-09B4-C9A0-1298-A1D371E2AB5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DCE045B-E14D-4AB8-955F-A6097A020C3F}" type="slidenum">
              <a:rPr lang="ru-RU" smtClean="0"/>
              <a:t>‹#›</a:t>
            </a:fld>
            <a:endParaRPr lang="ru-RU"/>
          </a:p>
        </p:txBody>
      </p:sp>
    </p:spTree>
    <p:extLst>
      <p:ext uri="{BB962C8B-B14F-4D97-AF65-F5344CB8AC3E}">
        <p14:creationId xmlns:p14="http://schemas.microsoft.com/office/powerpoint/2010/main" val="2668933423"/>
      </p:ext>
    </p:extLst>
  </p:cSld>
  <p:clrMap bg1="lt1" tx1="dk1" bg2="lt2" tx2="dk2" accent1="accent1" accent2="accent2" accent3="accent3" accent4="accent4" accent5="accent5" accent6="accent6" hlink="hlink" folHlink="folHlink"/>
  <p:sldLayoutIdLst>
    <p:sldLayoutId id="2147483908" r:id="rId1"/>
    <p:sldLayoutId id="2147483909" r:id="rId2"/>
    <p:sldLayoutId id="2147483910" r:id="rId3"/>
    <p:sldLayoutId id="2147483911" r:id="rId4"/>
    <p:sldLayoutId id="2147483912" r:id="rId5"/>
    <p:sldLayoutId id="2147483913" r:id="rId6"/>
    <p:sldLayoutId id="2147483914" r:id="rId7"/>
    <p:sldLayoutId id="2147483915" r:id="rId8"/>
    <p:sldLayoutId id="2147483916" r:id="rId9"/>
    <p:sldLayoutId id="2147483917" r:id="rId10"/>
    <p:sldLayoutId id="2147483918"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hyperlink" Target="mailto:igzgos@gmail.com" TargetMode="Externa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3.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13.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g"/><Relationship Id="rId1" Type="http://schemas.openxmlformats.org/officeDocument/2006/relationships/slideLayout" Target="../slideLayouts/slideLayout49.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1.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3.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9.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0.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3.xml"/></Relationships>
</file>

<file path=ppt/slides/_rels/slide121.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3.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7.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3.xml"/></Relationships>
</file>

<file path=ppt/slides/_rels/slide128.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3.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1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3.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4.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3.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3.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50.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3.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54.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54.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54.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65.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3.xml"/></Relationships>
</file>

<file path=ppt/slides/_rels/slide166.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3.xml"/></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68.xml.rels><?xml version="1.0" encoding="UTF-8" standalone="yes"?>
<Relationships xmlns="http://schemas.openxmlformats.org/package/2006/relationships"><Relationship Id="rId2" Type="http://schemas.openxmlformats.org/officeDocument/2006/relationships/hyperlink" Target="https://gisp.gov.ru/bpm/service/pp1875notif" TargetMode="External"/><Relationship Id="rId1" Type="http://schemas.openxmlformats.org/officeDocument/2006/relationships/slideLayout" Target="../slideLayouts/slideLayout13.xml"/></Relationships>
</file>

<file path=ppt/slides/_rels/slide16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7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72.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3.xml"/></Relationships>
</file>

<file path=ppt/slides/_rels/slide173.xml.rels><?xml version="1.0" encoding="UTF-8" standalone="yes"?>
<Relationships xmlns="http://schemas.openxmlformats.org/package/2006/relationships"><Relationship Id="rId2" Type="http://schemas.openxmlformats.org/officeDocument/2006/relationships/hyperlink" Target="https://zakupki-portal.ru/novosti/viktor-don-avtorskie-materialy/normativno-zakupochnoe-bezumie-o-tom-kak-genialnoe-nedeyanie-regulyatora-reshilo-problemu-soblyudeniya-zakazchikami-trebovaniy-c/" TargetMode="External"/><Relationship Id="rId1" Type="http://schemas.openxmlformats.org/officeDocument/2006/relationships/slideLayout" Target="../slideLayouts/slideLayout13.xml"/></Relationships>
</file>

<file path=ppt/slides/_rels/slide17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7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7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7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78.xml.rels><?xml version="1.0" encoding="UTF-8" standalone="yes"?>
<Relationships xmlns="http://schemas.openxmlformats.org/package/2006/relationships"><Relationship Id="rId1" Type="http://schemas.openxmlformats.org/officeDocument/2006/relationships/slideLayout" Target="../slideLayouts/slideLayout54.xml"/></Relationships>
</file>

<file path=ppt/slides/_rels/slide17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81.xml.rels><?xml version="1.0" encoding="UTF-8" standalone="yes"?>
<Relationships xmlns="http://schemas.openxmlformats.org/package/2006/relationships"><Relationship Id="rId1" Type="http://schemas.openxmlformats.org/officeDocument/2006/relationships/slideLayout" Target="../slideLayouts/slideLayout54.xml"/></Relationships>
</file>

<file path=ppt/slides/_rels/slide182.xml.rels><?xml version="1.0" encoding="UTF-8" standalone="yes"?>
<Relationships xmlns="http://schemas.openxmlformats.org/package/2006/relationships"><Relationship Id="rId1" Type="http://schemas.openxmlformats.org/officeDocument/2006/relationships/slideLayout" Target="../slideLayouts/slideLayout54.xml"/></Relationships>
</file>

<file path=ppt/slides/_rels/slide183.xml.rels><?xml version="1.0" encoding="UTF-8" standalone="yes"?>
<Relationships xmlns="http://schemas.openxmlformats.org/package/2006/relationships"><Relationship Id="rId1" Type="http://schemas.openxmlformats.org/officeDocument/2006/relationships/slideLayout" Target="../slideLayouts/slideLayout54.xml"/></Relationships>
</file>

<file path=ppt/slides/_rels/slide184.xml.rels><?xml version="1.0" encoding="UTF-8" standalone="yes"?>
<Relationships xmlns="http://schemas.openxmlformats.org/package/2006/relationships"><Relationship Id="rId1" Type="http://schemas.openxmlformats.org/officeDocument/2006/relationships/slideLayout" Target="../slideLayouts/slideLayout54.xml"/></Relationships>
</file>

<file path=ppt/slides/_rels/slide185.xml.rels><?xml version="1.0" encoding="UTF-8" standalone="yes"?>
<Relationships xmlns="http://schemas.openxmlformats.org/package/2006/relationships"><Relationship Id="rId1" Type="http://schemas.openxmlformats.org/officeDocument/2006/relationships/slideLayout" Target="../slideLayouts/slideLayout54.xml"/></Relationships>
</file>

<file path=ppt/slides/_rels/slide186.xml.rels><?xml version="1.0" encoding="UTF-8" standalone="yes"?>
<Relationships xmlns="http://schemas.openxmlformats.org/package/2006/relationships"><Relationship Id="rId1" Type="http://schemas.openxmlformats.org/officeDocument/2006/relationships/slideLayout" Target="../slideLayouts/slideLayout54.xml"/></Relationships>
</file>

<file path=ppt/slides/_rels/slide187.xml.rels><?xml version="1.0" encoding="UTF-8" standalone="yes"?>
<Relationships xmlns="http://schemas.openxmlformats.org/package/2006/relationships"><Relationship Id="rId3" Type="http://schemas.openxmlformats.org/officeDocument/2006/relationships/hyperlink" Target="mailto:igzgos@gmail.com" TargetMode="External"/><Relationship Id="rId2" Type="http://schemas.openxmlformats.org/officeDocument/2006/relationships/notesSlide" Target="../notesSlides/notesSlide1.xml"/><Relationship Id="rId1" Type="http://schemas.openxmlformats.org/officeDocument/2006/relationships/slideLayout" Target="../slideLayouts/slideLayout29.xml"/><Relationship Id="rId4" Type="http://schemas.openxmlformats.org/officeDocument/2006/relationships/image" Target="../media/image55.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49.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13.xml"/></Relationships>
</file>

<file path=ppt/slides/_rels/slide5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3.xml"/></Relationships>
</file>

<file path=ppt/slides/_rels/slide5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13.xml"/></Relationships>
</file>

<file path=ppt/slides/_rels/slide6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13.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49.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13.xml"/><Relationship Id="rId4" Type="http://schemas.openxmlformats.org/officeDocument/2006/relationships/image" Target="../media/image29.png"/></Relationships>
</file>

<file path=ppt/slides/_rels/slide8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3.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3.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3.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9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38.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9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38.xml"/></Relationships>
</file>

<file path=ppt/slides/_rels/slide9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38.xml"/></Relationships>
</file>

<file path=ppt/slides/_rels/slide9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38.xml"/></Relationships>
</file>

<file path=ppt/slides/_rels/slide98.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38.xml"/></Relationships>
</file>

<file path=ppt/slides/_rels/slide99.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38.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Прямоугольник 5">
            <a:extLst>
              <a:ext uri="{FF2B5EF4-FFF2-40B4-BE49-F238E27FC236}">
                <a16:creationId xmlns:a16="http://schemas.microsoft.com/office/drawing/2014/main" id="{D44FAF11-3DAE-4654-BE44-0AAB501278CD}"/>
              </a:ext>
            </a:extLst>
          </p:cNvPr>
          <p:cNvSpPr/>
          <p:nvPr/>
        </p:nvSpPr>
        <p:spPr>
          <a:xfrm>
            <a:off x="0" y="6425859"/>
            <a:ext cx="12192000" cy="432141"/>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Заголовок 1">
            <a:extLst>
              <a:ext uri="{FF2B5EF4-FFF2-40B4-BE49-F238E27FC236}">
                <a16:creationId xmlns:a16="http://schemas.microsoft.com/office/drawing/2014/main" id="{3E4828B6-D43D-4675-934F-57B580BB9923}"/>
              </a:ext>
            </a:extLst>
          </p:cNvPr>
          <p:cNvSpPr>
            <a:spLocks noGrp="1"/>
          </p:cNvSpPr>
          <p:nvPr>
            <p:ph type="ctrTitle"/>
          </p:nvPr>
        </p:nvSpPr>
        <p:spPr>
          <a:xfrm>
            <a:off x="1127448" y="2564904"/>
            <a:ext cx="9144000" cy="984877"/>
          </a:xfrm>
        </p:spPr>
        <p:txBody>
          <a:bodyPr>
            <a:noAutofit/>
          </a:bodyPr>
          <a:lstStyle/>
          <a:p>
            <a:r>
              <a:rPr lang="ru-RU" sz="3600" dirty="0">
                <a:solidFill>
                  <a:srgbClr val="0070C0"/>
                </a:solidFill>
              </a:rPr>
              <a:t>«Правила предоставления </a:t>
            </a:r>
            <a:r>
              <a:rPr lang="ru-RU" sz="3600" dirty="0" err="1">
                <a:solidFill>
                  <a:srgbClr val="0070C0"/>
                </a:solidFill>
              </a:rPr>
              <a:t>нацрежима</a:t>
            </a:r>
            <a:r>
              <a:rPr lang="ru-RU" sz="3600" dirty="0">
                <a:solidFill>
                  <a:srgbClr val="0070C0"/>
                </a:solidFill>
              </a:rPr>
              <a:t> при осуществлении закупок для государственных и муниципальных нужд. </a:t>
            </a:r>
            <a:br>
              <a:rPr lang="ru-RU" sz="3600" dirty="0">
                <a:solidFill>
                  <a:srgbClr val="0070C0"/>
                </a:solidFill>
              </a:rPr>
            </a:br>
            <a:r>
              <a:rPr lang="ru-RU" sz="3600" dirty="0">
                <a:solidFill>
                  <a:srgbClr val="0070C0"/>
                </a:solidFill>
              </a:rPr>
              <a:t>Особенности для отдельных видов закупок. Актуальная правоприменительная практика»</a:t>
            </a:r>
            <a:br>
              <a:rPr lang="ru-RU" sz="3600" dirty="0">
                <a:solidFill>
                  <a:srgbClr val="0070C0"/>
                </a:solidFill>
              </a:rPr>
            </a:br>
            <a:endParaRPr lang="ru-RU" sz="3600" dirty="0">
              <a:solidFill>
                <a:srgbClr val="0070C0"/>
              </a:solidFill>
            </a:endParaRPr>
          </a:p>
        </p:txBody>
      </p:sp>
      <p:sp>
        <p:nvSpPr>
          <p:cNvPr id="5" name="TextBox 4">
            <a:extLst>
              <a:ext uri="{FF2B5EF4-FFF2-40B4-BE49-F238E27FC236}">
                <a16:creationId xmlns:a16="http://schemas.microsoft.com/office/drawing/2014/main" id="{8D19F247-60B9-4D51-8755-B5D860344421}"/>
              </a:ext>
            </a:extLst>
          </p:cNvPr>
          <p:cNvSpPr txBox="1"/>
          <p:nvPr/>
        </p:nvSpPr>
        <p:spPr>
          <a:xfrm>
            <a:off x="278934" y="6425859"/>
            <a:ext cx="11826380" cy="36933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dirty="0">
                <a:ln>
                  <a:noFill/>
                </a:ln>
                <a:solidFill>
                  <a:prstClr val="white"/>
                </a:solidFill>
                <a:effectLst/>
                <a:uLnTx/>
                <a:uFillTx/>
                <a:latin typeface="Calibri" panose="020F0502020204030204"/>
                <a:ea typeface="+mn-ea"/>
                <a:cs typeface="+mn-cs"/>
                <a:hlinkClick r:id="rId2">
                  <a:extLst>
                    <a:ext uri="{A12FA001-AC4F-418D-AE19-62706E023703}">
                      <ahyp:hlinkClr xmlns:ahyp="http://schemas.microsoft.com/office/drawing/2018/hyperlinkcolor" val="tx"/>
                    </a:ext>
                  </a:extLst>
                </a:hlinkClick>
              </a:rPr>
              <a:t>Трефилова Татьяна Николаевна </a:t>
            </a: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hlinkClick r:id="rId2">
                  <a:extLst>
                    <a:ext uri="{A12FA001-AC4F-418D-AE19-62706E023703}">
                      <ahyp:hlinkClr xmlns:ahyp="http://schemas.microsoft.com/office/drawing/2018/hyperlinkcolor" val="tx"/>
                    </a:ext>
                  </a:extLst>
                </a:hlinkClick>
              </a:rPr>
              <a:t>e-mail: igzgos@gmail.com</a:t>
            </a: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ru-RU" sz="1800" b="0" i="0" u="none" strike="noStrike" kern="1200" cap="none" spc="0" normalizeH="0" baseline="0" noProof="0" dirty="0">
                <a:ln>
                  <a:noFill/>
                </a:ln>
                <a:solidFill>
                  <a:prstClr val="white"/>
                </a:solidFill>
                <a:effectLst/>
                <a:uLnTx/>
                <a:uFillTx/>
                <a:latin typeface="Calibri" panose="020F0502020204030204"/>
                <a:ea typeface="+mn-ea"/>
                <a:cs typeface="+mn-cs"/>
              </a:rPr>
              <a:t>		</a:t>
            </a:r>
          </a:p>
        </p:txBody>
      </p:sp>
      <p:pic>
        <p:nvPicPr>
          <p:cNvPr id="3" name="Рисунок 2">
            <a:extLst>
              <a:ext uri="{FF2B5EF4-FFF2-40B4-BE49-F238E27FC236}">
                <a16:creationId xmlns:a16="http://schemas.microsoft.com/office/drawing/2014/main" id="{0123546B-B89F-9A74-BFED-16706D77C7F6}"/>
              </a:ext>
            </a:extLst>
          </p:cNvPr>
          <p:cNvPicPr>
            <a:picLocks noChangeAspect="1"/>
          </p:cNvPicPr>
          <p:nvPr/>
        </p:nvPicPr>
        <p:blipFill>
          <a:blip r:embed="rId3"/>
          <a:stretch>
            <a:fillRect/>
          </a:stretch>
        </p:blipFill>
        <p:spPr>
          <a:xfrm>
            <a:off x="6096000" y="4493470"/>
            <a:ext cx="6102625" cy="1597290"/>
          </a:xfrm>
          <a:prstGeom prst="rect">
            <a:avLst/>
          </a:prstGeom>
        </p:spPr>
      </p:pic>
    </p:spTree>
    <p:extLst>
      <p:ext uri="{BB962C8B-B14F-4D97-AF65-F5344CB8AC3E}">
        <p14:creationId xmlns:p14="http://schemas.microsoft.com/office/powerpoint/2010/main" val="97995962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Объект 4">
            <a:extLst>
              <a:ext uri="{FF2B5EF4-FFF2-40B4-BE49-F238E27FC236}">
                <a16:creationId xmlns:a16="http://schemas.microsoft.com/office/drawing/2014/main" id="{44FAD96A-EABB-0C45-96BF-54E20331D135}"/>
              </a:ext>
            </a:extLst>
          </p:cNvPr>
          <p:cNvPicPr>
            <a:picLocks noGrp="1" noChangeAspect="1"/>
          </p:cNvPicPr>
          <p:nvPr>
            <p:ph idx="1"/>
          </p:nvPr>
        </p:nvPicPr>
        <p:blipFill>
          <a:blip r:embed="rId2"/>
          <a:stretch>
            <a:fillRect/>
          </a:stretch>
        </p:blipFill>
        <p:spPr>
          <a:xfrm>
            <a:off x="767408" y="548680"/>
            <a:ext cx="2791215" cy="3381847"/>
          </a:xfrm>
          <a:prstGeom prst="rect">
            <a:avLst/>
          </a:prstGeom>
        </p:spPr>
      </p:pic>
      <p:pic>
        <p:nvPicPr>
          <p:cNvPr id="7" name="Рисунок 6">
            <a:extLst>
              <a:ext uri="{FF2B5EF4-FFF2-40B4-BE49-F238E27FC236}">
                <a16:creationId xmlns:a16="http://schemas.microsoft.com/office/drawing/2014/main" id="{ED8E3C82-94F2-4376-7952-850A515576CC}"/>
              </a:ext>
            </a:extLst>
          </p:cNvPr>
          <p:cNvPicPr>
            <a:picLocks noChangeAspect="1"/>
          </p:cNvPicPr>
          <p:nvPr/>
        </p:nvPicPr>
        <p:blipFill>
          <a:blip r:embed="rId3"/>
          <a:stretch>
            <a:fillRect/>
          </a:stretch>
        </p:blipFill>
        <p:spPr>
          <a:xfrm>
            <a:off x="4295800" y="1052736"/>
            <a:ext cx="6754168" cy="1486107"/>
          </a:xfrm>
          <a:prstGeom prst="rect">
            <a:avLst/>
          </a:prstGeom>
        </p:spPr>
      </p:pic>
    </p:spTree>
    <p:extLst>
      <p:ext uri="{BB962C8B-B14F-4D97-AF65-F5344CB8AC3E}">
        <p14:creationId xmlns:p14="http://schemas.microsoft.com/office/powerpoint/2010/main" val="937580604"/>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B02AEF-0715-89F2-57D8-42F3FF12EB1F}"/>
            </a:ext>
          </a:extLst>
        </p:cNvPr>
        <p:cNvGrpSpPr/>
        <p:nvPr/>
      </p:nvGrpSpPr>
      <p:grpSpPr>
        <a:xfrm>
          <a:off x="0" y="0"/>
          <a:ext cx="0" cy="0"/>
          <a:chOff x="0" y="0"/>
          <a:chExt cx="0" cy="0"/>
        </a:xfrm>
      </p:grpSpPr>
      <p:sp>
        <p:nvSpPr>
          <p:cNvPr id="2" name="Заголовок 1">
            <a:extLst>
              <a:ext uri="{FF2B5EF4-FFF2-40B4-BE49-F238E27FC236}">
                <a16:creationId xmlns:a16="http://schemas.microsoft.com/office/drawing/2014/main" id="{C26C2C99-6B9D-9D3A-47C4-5E3BFDCE7968}"/>
              </a:ext>
            </a:extLst>
          </p:cNvPr>
          <p:cNvSpPr>
            <a:spLocks noGrp="1"/>
          </p:cNvSpPr>
          <p:nvPr>
            <p:ph type="title"/>
          </p:nvPr>
        </p:nvSpPr>
        <p:spPr>
          <a:xfrm>
            <a:off x="695400" y="764704"/>
            <a:ext cx="10515600" cy="3024336"/>
          </a:xfrm>
        </p:spPr>
        <p:txBody>
          <a:bodyPr>
            <a:normAutofit/>
          </a:bodyPr>
          <a:lstStyle/>
          <a:p>
            <a:r>
              <a:rPr lang="ru-RU" sz="3200" dirty="0">
                <a:solidFill>
                  <a:srgbClr val="0070C0"/>
                </a:solidFill>
              </a:rPr>
              <a:t>Изменения содержательного плана:</a:t>
            </a:r>
            <a:br>
              <a:rPr lang="ru-RU" sz="3200" dirty="0">
                <a:solidFill>
                  <a:srgbClr val="0070C0"/>
                </a:solidFill>
              </a:rPr>
            </a:br>
            <a:br>
              <a:rPr lang="ru-RU" sz="3200" dirty="0">
                <a:solidFill>
                  <a:srgbClr val="0070C0"/>
                </a:solidFill>
              </a:rPr>
            </a:br>
            <a:r>
              <a:rPr lang="ru-RU" sz="3200" dirty="0">
                <a:solidFill>
                  <a:schemeClr val="accent1">
                    <a:lumMod val="50000"/>
                  </a:schemeClr>
                </a:solidFill>
              </a:rPr>
              <a:t>1.1 Изменения в составе документов, подтверждающих страну происхождения товаров</a:t>
            </a:r>
            <a:r>
              <a:rPr kumimoji="0" lang="ru-RU" sz="2000" b="0" i="0" u="none" strike="noStrike" kern="1200" cap="none" spc="0" normalizeH="0" baseline="0" noProof="0" dirty="0">
                <a:ln>
                  <a:noFill/>
                </a:ln>
                <a:solidFill>
                  <a:schemeClr val="accent1">
                    <a:lumMod val="50000"/>
                  </a:schemeClr>
                </a:solidFill>
                <a:effectLst/>
                <a:uLnTx/>
                <a:uFillTx/>
                <a:latin typeface="Calibri Light"/>
                <a:ea typeface="+mj-ea"/>
                <a:cs typeface="+mj-cs"/>
              </a:rPr>
              <a:t> </a:t>
            </a:r>
            <a:br>
              <a:rPr kumimoji="0" lang="ru-RU" sz="2000" b="0" i="0" u="none" strike="noStrike" kern="1200" cap="none" spc="0" normalizeH="0" baseline="0" noProof="0" dirty="0">
                <a:ln>
                  <a:noFill/>
                </a:ln>
                <a:solidFill>
                  <a:srgbClr val="0070C0"/>
                </a:solidFill>
                <a:effectLst/>
                <a:uLnTx/>
                <a:uFillTx/>
                <a:latin typeface="Calibri Light"/>
                <a:ea typeface="+mj-ea"/>
                <a:cs typeface="+mj-cs"/>
              </a:rPr>
            </a:br>
            <a:br>
              <a:rPr kumimoji="0" lang="ru-RU" sz="2000" b="0" i="0" u="none" strike="noStrike" kern="1200" cap="none" spc="0" normalizeH="0" baseline="0" noProof="0" dirty="0">
                <a:ln>
                  <a:noFill/>
                </a:ln>
                <a:solidFill>
                  <a:srgbClr val="0070C0"/>
                </a:solidFill>
                <a:effectLst/>
                <a:uLnTx/>
                <a:uFillTx/>
                <a:latin typeface="Calibri Light"/>
                <a:ea typeface="+mj-ea"/>
                <a:cs typeface="+mj-cs"/>
              </a:rPr>
            </a:br>
            <a:r>
              <a:rPr kumimoji="0" lang="ru-RU" sz="2000" b="0" i="0" u="none" strike="noStrike" kern="1200" cap="none" spc="0" normalizeH="0" baseline="0" noProof="0" dirty="0">
                <a:ln>
                  <a:noFill/>
                </a:ln>
                <a:solidFill>
                  <a:srgbClr val="0070C0"/>
                </a:solidFill>
                <a:effectLst/>
                <a:uLnTx/>
                <a:uFillTx/>
                <a:latin typeface="Calibri Light"/>
                <a:ea typeface="+mj-ea"/>
                <a:cs typeface="+mj-cs"/>
              </a:rPr>
              <a:t>(</a:t>
            </a:r>
            <a:r>
              <a:rPr kumimoji="0" lang="ru-RU" sz="2000" b="0" i="0" u="none" strike="noStrike" kern="1200" cap="none" spc="0" normalizeH="0" baseline="0" noProof="0" dirty="0">
                <a:ln>
                  <a:noFill/>
                </a:ln>
                <a:solidFill>
                  <a:srgbClr val="FF0000"/>
                </a:solidFill>
                <a:effectLst/>
                <a:uLnTx/>
                <a:uFillTx/>
                <a:latin typeface="Calibri Light"/>
                <a:ea typeface="+mj-ea"/>
                <a:cs typeface="+mj-cs"/>
              </a:rPr>
              <a:t>с 01.09.2025 </a:t>
            </a:r>
            <a:r>
              <a:rPr kumimoji="0" lang="ru-RU" sz="2000" b="0" i="0" u="none" strike="noStrike" kern="1200" cap="none" spc="0" normalizeH="0" baseline="0" noProof="0" dirty="0">
                <a:ln>
                  <a:noFill/>
                </a:ln>
                <a:solidFill>
                  <a:srgbClr val="0070C0"/>
                </a:solidFill>
                <a:effectLst/>
                <a:uLnTx/>
                <a:uFillTx/>
                <a:latin typeface="Calibri Light"/>
                <a:ea typeface="+mj-ea"/>
                <a:cs typeface="+mj-cs"/>
              </a:rPr>
              <a:t>–Постановление Правительства от 29 августа 2025 г. N 1326)</a:t>
            </a:r>
            <a:br>
              <a:rPr lang="ru-RU" sz="3200" dirty="0">
                <a:solidFill>
                  <a:srgbClr val="0070C0"/>
                </a:solidFill>
              </a:rPr>
            </a:br>
            <a:endParaRPr lang="ru-RU" sz="3200" dirty="0">
              <a:solidFill>
                <a:srgbClr val="0070C0"/>
              </a:solidFill>
            </a:endParaRPr>
          </a:p>
        </p:txBody>
      </p:sp>
    </p:spTree>
    <p:extLst>
      <p:ext uri="{BB962C8B-B14F-4D97-AF65-F5344CB8AC3E}">
        <p14:creationId xmlns:p14="http://schemas.microsoft.com/office/powerpoint/2010/main" val="2165919579"/>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C9BD0F-05EA-C42E-8603-E61A036B8442}"/>
            </a:ext>
          </a:extLst>
        </p:cNvPr>
        <p:cNvGrpSpPr/>
        <p:nvPr/>
      </p:nvGrpSpPr>
      <p:grpSpPr>
        <a:xfrm>
          <a:off x="0" y="0"/>
          <a:ext cx="0" cy="0"/>
          <a:chOff x="0" y="0"/>
          <a:chExt cx="0" cy="0"/>
        </a:xfrm>
      </p:grpSpPr>
      <p:sp>
        <p:nvSpPr>
          <p:cNvPr id="3" name="Объект 2">
            <a:extLst>
              <a:ext uri="{FF2B5EF4-FFF2-40B4-BE49-F238E27FC236}">
                <a16:creationId xmlns:a16="http://schemas.microsoft.com/office/drawing/2014/main" id="{A07225B1-2492-181A-FE6E-90D094E0731C}"/>
              </a:ext>
            </a:extLst>
          </p:cNvPr>
          <p:cNvSpPr>
            <a:spLocks noGrp="1"/>
          </p:cNvSpPr>
          <p:nvPr>
            <p:ph idx="1"/>
          </p:nvPr>
        </p:nvSpPr>
        <p:spPr>
          <a:xfrm>
            <a:off x="119336" y="116632"/>
            <a:ext cx="11953328" cy="6552728"/>
          </a:xfrm>
          <a:solidFill>
            <a:schemeClr val="accent4">
              <a:lumMod val="20000"/>
              <a:lumOff val="80000"/>
            </a:schemeClr>
          </a:solidFill>
        </p:spPr>
        <p:txBody>
          <a:bodyPr>
            <a:noAutofit/>
          </a:bodyPr>
          <a:lstStyle/>
          <a:p>
            <a:pPr marL="0" lvl="0" indent="0" algn="just">
              <a:lnSpc>
                <a:spcPts val="1800"/>
              </a:lnSpc>
              <a:buNone/>
            </a:pPr>
            <a:r>
              <a:rPr lang="ru-RU" sz="1600" b="1" dirty="0">
                <a:solidFill>
                  <a:srgbClr val="000000"/>
                </a:solidFill>
                <a:effectLst/>
                <a:latin typeface="Times New Roman" panose="02020603050405020304" pitchFamily="18" charset="0"/>
                <a:ea typeface="Calibri" panose="020F0502020204030204" pitchFamily="34" charset="0"/>
              </a:rPr>
              <a:t>10. Установить</a:t>
            </a:r>
            <a:r>
              <a:rPr lang="ru-RU" sz="1600" b="1" dirty="0">
                <a:solidFill>
                  <a:srgbClr val="000000"/>
                </a:solidFill>
                <a:effectLst/>
                <a:latin typeface="Times New Roman" panose="02020603050405020304" pitchFamily="18" charset="0"/>
                <a:ea typeface="Times New Roman" panose="02020603050405020304" pitchFamily="18" charset="0"/>
              </a:rPr>
              <a:t>, что: </a:t>
            </a:r>
            <a:r>
              <a:rPr lang="ru-RU" sz="1600" b="1" i="1" dirty="0">
                <a:solidFill>
                  <a:schemeClr val="accent6">
                    <a:lumMod val="50000"/>
                  </a:schemeClr>
                </a:solidFill>
                <a:effectLst/>
                <a:latin typeface="Times New Roman" panose="02020603050405020304" pitchFamily="18" charset="0"/>
                <a:ea typeface="Times New Roman" panose="02020603050405020304" pitchFamily="18" charset="0"/>
              </a:rPr>
              <a:t>(изменения внесены ПП от 29.08.2025 № 1326 – с 01.09.2025)</a:t>
            </a:r>
          </a:p>
          <a:p>
            <a:pPr marL="457200" lvl="1" indent="0" algn="just">
              <a:lnSpc>
                <a:spcPts val="1800"/>
              </a:lnSpc>
              <a:buNone/>
            </a:pPr>
            <a:r>
              <a:rPr lang="ru-RU" sz="1600" dirty="0">
                <a:solidFill>
                  <a:schemeClr val="accent6">
                    <a:lumMod val="50000"/>
                  </a:schemeClr>
                </a:solidFill>
                <a:effectLst/>
                <a:latin typeface="Times New Roman" panose="02020603050405020304" pitchFamily="18" charset="0"/>
                <a:ea typeface="Times New Roman" panose="02020603050405020304" pitchFamily="18" charset="0"/>
              </a:rPr>
              <a:t>н) положения абзаца второго подпункта "а" пункта 3 настоящего постановления </a:t>
            </a:r>
            <a:r>
              <a:rPr lang="ru-RU" sz="1600" i="1" dirty="0">
                <a:solidFill>
                  <a:srgbClr val="7030A0"/>
                </a:solidFill>
                <a:effectLst/>
                <a:latin typeface="Times New Roman" panose="02020603050405020304" pitchFamily="18" charset="0"/>
                <a:ea typeface="Times New Roman" panose="02020603050405020304" pitchFamily="18" charset="0"/>
              </a:rPr>
              <a:t>(информация о совокупном количестве баллов) </a:t>
            </a:r>
            <a:r>
              <a:rPr lang="ru-RU" sz="1600" dirty="0">
                <a:solidFill>
                  <a:srgbClr val="FF0000"/>
                </a:solidFill>
                <a:effectLst/>
                <a:latin typeface="Times New Roman" panose="02020603050405020304" pitchFamily="18" charset="0"/>
                <a:ea typeface="Times New Roman" panose="02020603050405020304" pitchFamily="18" charset="0"/>
              </a:rPr>
              <a:t>не применяются:</a:t>
            </a:r>
          </a:p>
          <a:p>
            <a:pPr lvl="1" algn="just">
              <a:lnSpc>
                <a:spcPts val="1800"/>
              </a:lnSpc>
            </a:pPr>
            <a:r>
              <a:rPr lang="ru-RU" sz="1600" dirty="0">
                <a:solidFill>
                  <a:schemeClr val="accent6">
                    <a:lumMod val="50000"/>
                  </a:schemeClr>
                </a:solidFill>
                <a:effectLst/>
                <a:latin typeface="Times New Roman" panose="02020603050405020304" pitchFamily="18" charset="0"/>
                <a:ea typeface="Times New Roman" panose="02020603050405020304" pitchFamily="18" charset="0"/>
              </a:rPr>
              <a:t>для подтверждения происхождения из Российской Федерации товаров, указанных в позиции 139 приложения N 1 к настоящему постановлению, позициях 273, 276, 297 - 299, 304 - 306, 309 - 312, 314, 316, 318, 320, 334, 354 и 382 приложения N 2 к настоящему постановлению, позициях 79 - 81, 83 - 87, 105, 272, 275 приложения N 3 к настоящему постановлению и реестровые записи в реестре российской промышленной продукции в отношении которых сформированы </a:t>
            </a:r>
            <a:r>
              <a:rPr lang="ru-RU" sz="1600" b="1" dirty="0">
                <a:solidFill>
                  <a:srgbClr val="FF0000"/>
                </a:solidFill>
                <a:effectLst/>
                <a:latin typeface="Times New Roman" panose="02020603050405020304" pitchFamily="18" charset="0"/>
                <a:ea typeface="Times New Roman" panose="02020603050405020304" pitchFamily="18" charset="0"/>
              </a:rPr>
              <a:t>по 10 октября 2023 г. включительно</a:t>
            </a:r>
            <a:r>
              <a:rPr lang="ru-RU" sz="1600" dirty="0">
                <a:solidFill>
                  <a:schemeClr val="accent6">
                    <a:lumMod val="50000"/>
                  </a:schemeClr>
                </a:solidFill>
                <a:effectLst/>
                <a:latin typeface="Times New Roman" panose="02020603050405020304" pitchFamily="18" charset="0"/>
                <a:ea typeface="Times New Roman" panose="02020603050405020304" pitchFamily="18" charset="0"/>
              </a:rPr>
              <a:t>, при осуществлении закупок таких товаров (в том числе поставляемых при выполнении закупаемых работ, оказании закупаемых услуг), извещения об осуществлении которых размещены в единой информационной системе и приглашения принять участие в которых направлены либо контракты (договоры) с единственным поставщиком (подрядчиком, исполнителем) при осуществлении которых заключены </a:t>
            </a:r>
            <a:r>
              <a:rPr lang="ru-RU" sz="1600" b="1" dirty="0">
                <a:solidFill>
                  <a:srgbClr val="FF0000"/>
                </a:solidFill>
                <a:effectLst/>
                <a:latin typeface="Times New Roman" panose="02020603050405020304" pitchFamily="18" charset="0"/>
                <a:ea typeface="Times New Roman" panose="02020603050405020304" pitchFamily="18" charset="0"/>
              </a:rPr>
              <a:t>по 31 декабря 2026 г. включительно;</a:t>
            </a:r>
          </a:p>
          <a:p>
            <a:pPr lvl="1" algn="just">
              <a:lnSpc>
                <a:spcPts val="1800"/>
              </a:lnSpc>
            </a:pPr>
            <a:r>
              <a:rPr lang="ru-RU" sz="1600" dirty="0">
                <a:solidFill>
                  <a:schemeClr val="accent6">
                    <a:lumMod val="50000"/>
                  </a:schemeClr>
                </a:solidFill>
                <a:effectLst/>
                <a:latin typeface="Times New Roman" panose="02020603050405020304" pitchFamily="18" charset="0"/>
                <a:ea typeface="Times New Roman" panose="02020603050405020304" pitchFamily="18" charset="0"/>
              </a:rPr>
              <a:t>для подтверждения происхождения из Российской Федерации товаров, указанных в позициях 205 - 210, 213 - 232, 235, 241, 248 - 251 приложения N 2 к настоящему постановлению, позициях 48 - 55, 57 - 62, 68 - 72 приложения N 3 к настоящему постановлению и реестровые записи в реестре российской промышленной продукции в отношении которых сформированы по </a:t>
            </a:r>
            <a:r>
              <a:rPr lang="ru-RU" sz="1600" b="1" dirty="0">
                <a:solidFill>
                  <a:srgbClr val="FF0000"/>
                </a:solidFill>
                <a:effectLst/>
                <a:latin typeface="Times New Roman" panose="02020603050405020304" pitchFamily="18" charset="0"/>
                <a:ea typeface="Times New Roman" panose="02020603050405020304" pitchFamily="18" charset="0"/>
              </a:rPr>
              <a:t>10 августа 2025 г. включительно</a:t>
            </a:r>
            <a:r>
              <a:rPr lang="ru-RU" sz="1600" dirty="0">
                <a:solidFill>
                  <a:schemeClr val="accent6">
                    <a:lumMod val="50000"/>
                  </a:schemeClr>
                </a:solidFill>
                <a:effectLst/>
                <a:latin typeface="Times New Roman" panose="02020603050405020304" pitchFamily="18" charset="0"/>
                <a:ea typeface="Times New Roman" panose="02020603050405020304" pitchFamily="18" charset="0"/>
              </a:rPr>
              <a:t>, при осуществлении закупок таких товаров (в том числе поставляемых при выполнении закупаемых работ, оказании закупаемых услуг), извещения об осуществлении которых размещены в единой информационной системе и приглашения принять участие в которых направлены либо контракты (договоры) с единственным поставщиком (подрядчиком, исполнителем) при осуществлении которых заключены </a:t>
            </a:r>
            <a:r>
              <a:rPr lang="ru-RU" sz="1600" b="1" dirty="0">
                <a:solidFill>
                  <a:srgbClr val="FF0000"/>
                </a:solidFill>
                <a:effectLst/>
                <a:latin typeface="Times New Roman" panose="02020603050405020304" pitchFamily="18" charset="0"/>
                <a:ea typeface="Times New Roman" panose="02020603050405020304" pitchFamily="18" charset="0"/>
              </a:rPr>
              <a:t>по 31 августа 2026 г. включительно;</a:t>
            </a:r>
          </a:p>
          <a:p>
            <a:pPr lvl="1" algn="just">
              <a:lnSpc>
                <a:spcPts val="1800"/>
              </a:lnSpc>
            </a:pPr>
            <a:r>
              <a:rPr lang="ru-RU" sz="1600" dirty="0">
                <a:solidFill>
                  <a:schemeClr val="accent6">
                    <a:lumMod val="50000"/>
                  </a:schemeClr>
                </a:solidFill>
                <a:effectLst/>
                <a:latin typeface="Times New Roman" panose="02020603050405020304" pitchFamily="18" charset="0"/>
                <a:ea typeface="Times New Roman" panose="02020603050405020304" pitchFamily="18" charset="0"/>
              </a:rPr>
              <a:t>для подтверждения происхождения из Российской Федерации товаров, указанных в позициях 16, 17, 140, 141 и 144 приложения N 1 к настоящему постановлению, позициях 2, 172 - 179, 189, 362 - 364, 366 - 378, 383 - 388, 390 - 415, 429 - 433 приложения N 2 к настоящему постановлению, позиции 271 приложения N 3 к настоящему постановлению и реестровые записи в реестре российской промышленной продукции в отношении которых сформированы </a:t>
            </a:r>
            <a:r>
              <a:rPr lang="ru-RU" sz="1600" b="1" dirty="0">
                <a:solidFill>
                  <a:srgbClr val="FF0000"/>
                </a:solidFill>
                <a:effectLst/>
                <a:latin typeface="Times New Roman" panose="02020603050405020304" pitchFamily="18" charset="0"/>
                <a:ea typeface="Times New Roman" panose="02020603050405020304" pitchFamily="18" charset="0"/>
              </a:rPr>
              <a:t>по 31 декабря 2025 г. включительно</a:t>
            </a:r>
            <a:r>
              <a:rPr lang="ru-RU" sz="1600" dirty="0">
                <a:solidFill>
                  <a:schemeClr val="accent6">
                    <a:lumMod val="50000"/>
                  </a:schemeClr>
                </a:solidFill>
                <a:effectLst/>
                <a:latin typeface="Times New Roman" panose="02020603050405020304" pitchFamily="18" charset="0"/>
                <a:ea typeface="Times New Roman" panose="02020603050405020304" pitchFamily="18" charset="0"/>
              </a:rPr>
              <a:t>, при осуществлении закупок таких товаров (в том числе поставляемых при выполнении закупаемых работ, оказании закупаемых услуг), извещения об осуществлении которых размещены в единой информационной системе и приглашения принять участие в которых направлены либо контракты (договоры) с единственным поставщиком (подрядчиком, исполнителем) при осуществлении которых заключены </a:t>
            </a:r>
            <a:r>
              <a:rPr lang="ru-RU" sz="1600" b="1" dirty="0">
                <a:solidFill>
                  <a:srgbClr val="FF0000"/>
                </a:solidFill>
                <a:effectLst/>
                <a:latin typeface="Times New Roman" panose="02020603050405020304" pitchFamily="18" charset="0"/>
                <a:ea typeface="Times New Roman" panose="02020603050405020304" pitchFamily="18" charset="0"/>
              </a:rPr>
              <a:t>по 30 июня 2026 г. включительно</a:t>
            </a:r>
            <a:r>
              <a:rPr lang="ru-RU" sz="1600" dirty="0">
                <a:solidFill>
                  <a:schemeClr val="accent6">
                    <a:lumMod val="50000"/>
                  </a:schemeClr>
                </a:solidFill>
                <a:effectLst/>
                <a:latin typeface="Times New Roman" panose="02020603050405020304" pitchFamily="18" charset="0"/>
                <a:ea typeface="Times New Roman" panose="02020603050405020304" pitchFamily="18" charset="0"/>
              </a:rPr>
              <a:t>.</a:t>
            </a:r>
          </a:p>
        </p:txBody>
      </p:sp>
    </p:spTree>
    <p:extLst>
      <p:ext uri="{BB962C8B-B14F-4D97-AF65-F5344CB8AC3E}">
        <p14:creationId xmlns:p14="http://schemas.microsoft.com/office/powerpoint/2010/main" val="2270235049"/>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F323D1F1-C05A-7BAA-EF9D-F3BD3BD22A1C}"/>
              </a:ext>
            </a:extLst>
          </p:cNvPr>
          <p:cNvSpPr>
            <a:spLocks noGrp="1"/>
          </p:cNvSpPr>
          <p:nvPr>
            <p:ph type="title"/>
          </p:nvPr>
        </p:nvSpPr>
        <p:spPr>
          <a:xfrm>
            <a:off x="335360" y="164433"/>
            <a:ext cx="10515600" cy="399579"/>
          </a:xfrm>
        </p:spPr>
        <p:txBody>
          <a:bodyPr>
            <a:normAutofit fontScale="90000"/>
          </a:bodyPr>
          <a:lstStyle/>
          <a:p>
            <a:r>
              <a:rPr lang="ru-RU" dirty="0"/>
              <a:t>Попроще…</a:t>
            </a:r>
          </a:p>
        </p:txBody>
      </p:sp>
      <p:graphicFrame>
        <p:nvGraphicFramePr>
          <p:cNvPr id="4" name="Объект 3">
            <a:extLst>
              <a:ext uri="{FF2B5EF4-FFF2-40B4-BE49-F238E27FC236}">
                <a16:creationId xmlns:a16="http://schemas.microsoft.com/office/drawing/2014/main" id="{EE12C3E2-3C4C-761A-1624-3985DEF6A2A5}"/>
              </a:ext>
            </a:extLst>
          </p:cNvPr>
          <p:cNvGraphicFramePr>
            <a:graphicFrameLocks noGrp="1"/>
          </p:cNvGraphicFramePr>
          <p:nvPr>
            <p:ph idx="1"/>
            <p:extLst>
              <p:ext uri="{D42A27DB-BD31-4B8C-83A1-F6EECF244321}">
                <p14:modId xmlns:p14="http://schemas.microsoft.com/office/powerpoint/2010/main" val="3151615820"/>
              </p:ext>
            </p:extLst>
          </p:nvPr>
        </p:nvGraphicFramePr>
        <p:xfrm>
          <a:off x="263352" y="836712"/>
          <a:ext cx="10803630" cy="5852160"/>
        </p:xfrm>
        <a:graphic>
          <a:graphicData uri="http://schemas.openxmlformats.org/drawingml/2006/table">
            <a:tbl>
              <a:tblPr firstRow="1" bandRow="1">
                <a:tableStyleId>{93296810-A885-4BE3-A3E7-6D5BEEA58F35}</a:tableStyleId>
              </a:tblPr>
              <a:tblGrid>
                <a:gridCol w="4176464">
                  <a:extLst>
                    <a:ext uri="{9D8B030D-6E8A-4147-A177-3AD203B41FA5}">
                      <a16:colId xmlns:a16="http://schemas.microsoft.com/office/drawing/2014/main" val="1311803368"/>
                    </a:ext>
                  </a:extLst>
                </a:gridCol>
                <a:gridCol w="3025956">
                  <a:extLst>
                    <a:ext uri="{9D8B030D-6E8A-4147-A177-3AD203B41FA5}">
                      <a16:colId xmlns:a16="http://schemas.microsoft.com/office/drawing/2014/main" val="1831203012"/>
                    </a:ext>
                  </a:extLst>
                </a:gridCol>
                <a:gridCol w="3601210">
                  <a:extLst>
                    <a:ext uri="{9D8B030D-6E8A-4147-A177-3AD203B41FA5}">
                      <a16:colId xmlns:a16="http://schemas.microsoft.com/office/drawing/2014/main" val="569792081"/>
                    </a:ext>
                  </a:extLst>
                </a:gridCol>
              </a:tblGrid>
              <a:tr h="370840">
                <a:tc>
                  <a:txBody>
                    <a:bodyPr/>
                    <a:lstStyle/>
                    <a:p>
                      <a:r>
                        <a:rPr lang="ru-RU" dirty="0"/>
                        <a:t>Номера позиций  = товара в позициях</a:t>
                      </a:r>
                    </a:p>
                  </a:txBody>
                  <a:tcPr/>
                </a:tc>
                <a:tc>
                  <a:txBody>
                    <a:bodyPr/>
                    <a:lstStyle/>
                    <a:p>
                      <a:r>
                        <a:rPr lang="ru-RU" dirty="0"/>
                        <a:t>Если реестровая запись сформирована по…, то</a:t>
                      </a:r>
                    </a:p>
                  </a:txBody>
                  <a:tcPr/>
                </a:tc>
                <a:tc>
                  <a:txBody>
                    <a:bodyPr/>
                    <a:lstStyle/>
                    <a:p>
                      <a:r>
                        <a:rPr lang="ru-RU" dirty="0"/>
                        <a:t>Совокупное количество баллов не учитывается по…</a:t>
                      </a:r>
                    </a:p>
                  </a:txBody>
                  <a:tcPr/>
                </a:tc>
                <a:extLst>
                  <a:ext uri="{0D108BD9-81ED-4DB2-BD59-A6C34878D82A}">
                    <a16:rowId xmlns:a16="http://schemas.microsoft.com/office/drawing/2014/main" val="1766387684"/>
                  </a:ext>
                </a:extLst>
              </a:tr>
              <a:tr h="370840">
                <a:tc>
                  <a:txBody>
                    <a:bodyPr/>
                    <a:lstStyle/>
                    <a:p>
                      <a:r>
                        <a:rPr lang="ru-RU" dirty="0"/>
                        <a:t>позиции 139 приложения N 1 к настоящему постановлению, позициях 273, 276, 297 - 299, 304 - 306, 309 - 312, 314, 316, 318, 320, 334, 354 и 382 приложения N 2 к настоящему постановлению, позициях 79 - 81, 83 - 87, 105, 272, 275 приложения N 3 </a:t>
                      </a:r>
                    </a:p>
                  </a:txBody>
                  <a:tcPr/>
                </a:tc>
                <a:tc>
                  <a:txBody>
                    <a:bodyPr/>
                    <a:lstStyle/>
                    <a:p>
                      <a:r>
                        <a:rPr lang="ru-RU" dirty="0"/>
                        <a:t>10 октября 2023 года включительно</a:t>
                      </a:r>
                    </a:p>
                  </a:txBody>
                  <a:tcPr/>
                </a:tc>
                <a:tc>
                  <a:txBody>
                    <a:bodyPr/>
                    <a:lstStyle/>
                    <a:p>
                      <a:r>
                        <a:rPr lang="ru-RU" dirty="0"/>
                        <a:t>31 декабря 2026 года включительно</a:t>
                      </a:r>
                    </a:p>
                  </a:txBody>
                  <a:tcPr/>
                </a:tc>
                <a:extLst>
                  <a:ext uri="{0D108BD9-81ED-4DB2-BD59-A6C34878D82A}">
                    <a16:rowId xmlns:a16="http://schemas.microsoft.com/office/drawing/2014/main" val="1202238315"/>
                  </a:ext>
                </a:extLst>
              </a:tr>
              <a:tr h="370840">
                <a:tc>
                  <a:txBody>
                    <a:bodyPr/>
                    <a:lstStyle/>
                    <a:p>
                      <a:r>
                        <a:rPr lang="ru-RU" dirty="0"/>
                        <a:t>в позициях 205 - 210, 213 - 232, 235, 241, 248 - 251 приложения N 2 к настоящему постановлению, позициях 48 - 55, 57 - 62, 68 - 72 приложения N 3 </a:t>
                      </a:r>
                    </a:p>
                  </a:txBody>
                  <a:tcPr/>
                </a:tc>
                <a:tc>
                  <a:txBody>
                    <a:bodyPr/>
                    <a:lstStyle/>
                    <a:p>
                      <a:r>
                        <a:rPr lang="ru-RU" dirty="0"/>
                        <a:t>10 августа 2025 года включительно</a:t>
                      </a:r>
                    </a:p>
                  </a:txBody>
                  <a:tcPr/>
                </a:tc>
                <a:tc>
                  <a:txBody>
                    <a:bodyPr/>
                    <a:lstStyle/>
                    <a:p>
                      <a:r>
                        <a:rPr lang="ru-RU" dirty="0"/>
                        <a:t>31 августа 2026 года включительно</a:t>
                      </a:r>
                    </a:p>
                  </a:txBody>
                  <a:tcPr/>
                </a:tc>
                <a:extLst>
                  <a:ext uri="{0D108BD9-81ED-4DB2-BD59-A6C34878D82A}">
                    <a16:rowId xmlns:a16="http://schemas.microsoft.com/office/drawing/2014/main" val="3401670254"/>
                  </a:ext>
                </a:extLst>
              </a:tr>
              <a:tr h="370840">
                <a:tc>
                  <a:txBody>
                    <a:bodyPr/>
                    <a:lstStyle/>
                    <a:p>
                      <a:r>
                        <a:rPr lang="ru-RU" dirty="0"/>
                        <a:t>позициях 16, 17, 140, 141 и 144 приложения N 1 к настоящему постановлению, позициях 2, 172 - 179, 189, 362 - 364, 366 - 378, 383 - 388, 390 - 415, 429 - 433 приложения N 2 к настоящему постановлению, позиции 271 приложения N 3 </a:t>
                      </a:r>
                    </a:p>
                  </a:txBody>
                  <a:tcPr/>
                </a:tc>
                <a:tc>
                  <a:txBody>
                    <a:bodyPr/>
                    <a:lstStyle/>
                    <a:p>
                      <a:r>
                        <a:rPr lang="ru-RU" dirty="0"/>
                        <a:t>31 декабря 2025 года включительно</a:t>
                      </a:r>
                    </a:p>
                  </a:txBody>
                  <a:tcPr/>
                </a:tc>
                <a:tc>
                  <a:txBody>
                    <a:bodyPr/>
                    <a:lstStyle/>
                    <a:p>
                      <a:r>
                        <a:rPr lang="ru-RU" dirty="0"/>
                        <a:t>30 июня 2026 года включительно</a:t>
                      </a:r>
                    </a:p>
                  </a:txBody>
                  <a:tcPr/>
                </a:tc>
                <a:extLst>
                  <a:ext uri="{0D108BD9-81ED-4DB2-BD59-A6C34878D82A}">
                    <a16:rowId xmlns:a16="http://schemas.microsoft.com/office/drawing/2014/main" val="3143396155"/>
                  </a:ext>
                </a:extLst>
              </a:tr>
            </a:tbl>
          </a:graphicData>
        </a:graphic>
      </p:graphicFrame>
    </p:spTree>
    <p:extLst>
      <p:ext uri="{BB962C8B-B14F-4D97-AF65-F5344CB8AC3E}">
        <p14:creationId xmlns:p14="http://schemas.microsoft.com/office/powerpoint/2010/main" val="1978998018"/>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Объект 4">
            <a:extLst>
              <a:ext uri="{FF2B5EF4-FFF2-40B4-BE49-F238E27FC236}">
                <a16:creationId xmlns:a16="http://schemas.microsoft.com/office/drawing/2014/main" id="{2E432F74-7D5F-EC0A-1B99-976842030E09}"/>
              </a:ext>
            </a:extLst>
          </p:cNvPr>
          <p:cNvPicPr>
            <a:picLocks noGrp="1" noChangeAspect="1"/>
          </p:cNvPicPr>
          <p:nvPr>
            <p:ph idx="1"/>
          </p:nvPr>
        </p:nvPicPr>
        <p:blipFill>
          <a:blip r:embed="rId2"/>
          <a:stretch>
            <a:fillRect/>
          </a:stretch>
        </p:blipFill>
        <p:spPr>
          <a:xfrm>
            <a:off x="695400" y="116632"/>
            <a:ext cx="10441160" cy="6741368"/>
          </a:xfrm>
          <a:prstGeom prst="rect">
            <a:avLst/>
          </a:prstGeom>
        </p:spPr>
      </p:pic>
    </p:spTree>
    <p:extLst>
      <p:ext uri="{BB962C8B-B14F-4D97-AF65-F5344CB8AC3E}">
        <p14:creationId xmlns:p14="http://schemas.microsoft.com/office/powerpoint/2010/main" val="2389788605"/>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Объект 4">
            <a:extLst>
              <a:ext uri="{FF2B5EF4-FFF2-40B4-BE49-F238E27FC236}">
                <a16:creationId xmlns:a16="http://schemas.microsoft.com/office/drawing/2014/main" id="{3CA60FCC-DAF1-724F-BB41-E7E9C59AED9A}"/>
              </a:ext>
            </a:extLst>
          </p:cNvPr>
          <p:cNvPicPr>
            <a:picLocks noGrp="1" noChangeAspect="1"/>
          </p:cNvPicPr>
          <p:nvPr>
            <p:ph idx="1"/>
          </p:nvPr>
        </p:nvPicPr>
        <p:blipFill>
          <a:blip r:embed="rId2"/>
          <a:stretch>
            <a:fillRect/>
          </a:stretch>
        </p:blipFill>
        <p:spPr>
          <a:xfrm>
            <a:off x="839416" y="188640"/>
            <a:ext cx="10009112" cy="6480720"/>
          </a:xfrm>
          <a:prstGeom prst="rect">
            <a:avLst/>
          </a:prstGeom>
        </p:spPr>
      </p:pic>
    </p:spTree>
    <p:extLst>
      <p:ext uri="{BB962C8B-B14F-4D97-AF65-F5344CB8AC3E}">
        <p14:creationId xmlns:p14="http://schemas.microsoft.com/office/powerpoint/2010/main" val="360870335"/>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Объект 4">
            <a:extLst>
              <a:ext uri="{FF2B5EF4-FFF2-40B4-BE49-F238E27FC236}">
                <a16:creationId xmlns:a16="http://schemas.microsoft.com/office/drawing/2014/main" id="{6F6A79F6-6BAF-08AC-67B2-49E07FF4A93C}"/>
              </a:ext>
            </a:extLst>
          </p:cNvPr>
          <p:cNvPicPr>
            <a:picLocks noGrp="1" noChangeAspect="1"/>
          </p:cNvPicPr>
          <p:nvPr>
            <p:ph idx="1"/>
          </p:nvPr>
        </p:nvPicPr>
        <p:blipFill>
          <a:blip r:embed="rId2"/>
          <a:stretch>
            <a:fillRect/>
          </a:stretch>
        </p:blipFill>
        <p:spPr>
          <a:xfrm>
            <a:off x="839416" y="116632"/>
            <a:ext cx="10153128" cy="6741368"/>
          </a:xfrm>
          <a:prstGeom prst="rect">
            <a:avLst/>
          </a:prstGeom>
        </p:spPr>
      </p:pic>
    </p:spTree>
    <p:extLst>
      <p:ext uri="{BB962C8B-B14F-4D97-AF65-F5344CB8AC3E}">
        <p14:creationId xmlns:p14="http://schemas.microsoft.com/office/powerpoint/2010/main" val="3610581514"/>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928E77-5356-9CC3-E656-30CD611CE2AB}"/>
            </a:ext>
          </a:extLst>
        </p:cNvPr>
        <p:cNvGrpSpPr/>
        <p:nvPr/>
      </p:nvGrpSpPr>
      <p:grpSpPr>
        <a:xfrm>
          <a:off x="0" y="0"/>
          <a:ext cx="0" cy="0"/>
          <a:chOff x="0" y="0"/>
          <a:chExt cx="0" cy="0"/>
        </a:xfrm>
      </p:grpSpPr>
      <p:sp>
        <p:nvSpPr>
          <p:cNvPr id="2" name="Заголовок 1">
            <a:extLst>
              <a:ext uri="{FF2B5EF4-FFF2-40B4-BE49-F238E27FC236}">
                <a16:creationId xmlns:a16="http://schemas.microsoft.com/office/drawing/2014/main" id="{28F16158-2034-41FB-50D3-82798D7A49A1}"/>
              </a:ext>
            </a:extLst>
          </p:cNvPr>
          <p:cNvSpPr>
            <a:spLocks noGrp="1"/>
          </p:cNvSpPr>
          <p:nvPr>
            <p:ph type="title"/>
          </p:nvPr>
        </p:nvSpPr>
        <p:spPr>
          <a:xfrm>
            <a:off x="695400" y="764704"/>
            <a:ext cx="10515600" cy="3024336"/>
          </a:xfrm>
        </p:spPr>
        <p:txBody>
          <a:bodyPr>
            <a:normAutofit fontScale="90000"/>
          </a:bodyPr>
          <a:lstStyle/>
          <a:p>
            <a:r>
              <a:rPr lang="ru-RU" sz="3200" dirty="0">
                <a:solidFill>
                  <a:srgbClr val="0070C0"/>
                </a:solidFill>
              </a:rPr>
              <a:t>Изменения содержательного плана:</a:t>
            </a:r>
            <a:br>
              <a:rPr lang="ru-RU" sz="3200" dirty="0">
                <a:solidFill>
                  <a:srgbClr val="0070C0"/>
                </a:solidFill>
              </a:rPr>
            </a:br>
            <a:br>
              <a:rPr lang="ru-RU" sz="3200" dirty="0">
                <a:solidFill>
                  <a:srgbClr val="0070C0"/>
                </a:solidFill>
              </a:rPr>
            </a:br>
            <a:r>
              <a:rPr lang="ru-RU" sz="3200" dirty="0">
                <a:solidFill>
                  <a:srgbClr val="0070C0"/>
                </a:solidFill>
              </a:rPr>
              <a:t>2. Изменения в кодах ОКПД2 по программному обеспечению</a:t>
            </a:r>
            <a:br>
              <a:rPr lang="ru-RU" sz="3200" dirty="0">
                <a:solidFill>
                  <a:srgbClr val="0070C0"/>
                </a:solidFill>
              </a:rPr>
            </a:br>
            <a:r>
              <a:rPr lang="ru-RU" sz="3200" dirty="0">
                <a:solidFill>
                  <a:srgbClr val="0070C0"/>
                </a:solidFill>
              </a:rPr>
              <a:t> + изменения по случаям применения запрета на допуск по </a:t>
            </a:r>
            <a:r>
              <a:rPr lang="ru-RU" sz="3200" dirty="0" err="1">
                <a:solidFill>
                  <a:srgbClr val="0070C0"/>
                </a:solidFill>
              </a:rPr>
              <a:t>ПО</a:t>
            </a:r>
            <a:r>
              <a:rPr lang="ru-RU" sz="3200" dirty="0">
                <a:solidFill>
                  <a:srgbClr val="0070C0"/>
                </a:solidFill>
              </a:rPr>
              <a:t> </a:t>
            </a:r>
            <a:br>
              <a:rPr lang="ru-RU" sz="3200" dirty="0">
                <a:solidFill>
                  <a:srgbClr val="0070C0"/>
                </a:solidFill>
              </a:rPr>
            </a:br>
            <a:r>
              <a:rPr lang="ru-RU" sz="3200" dirty="0">
                <a:solidFill>
                  <a:srgbClr val="0070C0"/>
                </a:solidFill>
              </a:rPr>
              <a:t>+ уточнения по содержанию контракта при закупке радиоэлектронной продукции</a:t>
            </a:r>
            <a:br>
              <a:rPr lang="ru-RU" sz="3200" dirty="0">
                <a:solidFill>
                  <a:srgbClr val="0070C0"/>
                </a:solidFill>
              </a:rPr>
            </a:br>
            <a:endParaRPr lang="ru-RU" sz="3200" dirty="0">
              <a:solidFill>
                <a:srgbClr val="0070C0"/>
              </a:solidFill>
            </a:endParaRPr>
          </a:p>
        </p:txBody>
      </p:sp>
      <p:sp>
        <p:nvSpPr>
          <p:cNvPr id="4" name="TextBox 3">
            <a:extLst>
              <a:ext uri="{FF2B5EF4-FFF2-40B4-BE49-F238E27FC236}">
                <a16:creationId xmlns:a16="http://schemas.microsoft.com/office/drawing/2014/main" id="{88D23E4E-4D6B-6D93-0797-DBE2F3744558}"/>
              </a:ext>
            </a:extLst>
          </p:cNvPr>
          <p:cNvSpPr txBox="1"/>
          <p:nvPr/>
        </p:nvSpPr>
        <p:spPr>
          <a:xfrm>
            <a:off x="701306" y="3588985"/>
            <a:ext cx="10119598" cy="400110"/>
          </a:xfrm>
          <a:prstGeom prst="rect">
            <a:avLst/>
          </a:prstGeom>
          <a:noFill/>
        </p:spPr>
        <p:txBody>
          <a:bodyPr wrap="square">
            <a:spAutoFit/>
          </a:bodyPr>
          <a:lstStyle/>
          <a:p>
            <a:r>
              <a:rPr kumimoji="0" lang="ru-RU" sz="2000" b="0" i="0" u="none" strike="noStrike" kern="1200" cap="none" spc="0" normalizeH="0" baseline="0" noProof="0" dirty="0">
                <a:ln>
                  <a:noFill/>
                </a:ln>
                <a:solidFill>
                  <a:srgbClr val="0070C0"/>
                </a:solidFill>
                <a:effectLst/>
                <a:uLnTx/>
                <a:uFillTx/>
                <a:latin typeface="Calibri Light"/>
                <a:ea typeface="+mj-ea"/>
                <a:cs typeface="+mj-cs"/>
              </a:rPr>
              <a:t>(</a:t>
            </a:r>
            <a:r>
              <a:rPr kumimoji="0" lang="ru-RU" sz="2000" b="0" i="0" u="none" strike="noStrike" kern="1200" cap="none" spc="0" normalizeH="0" baseline="0" noProof="0" dirty="0">
                <a:ln>
                  <a:noFill/>
                </a:ln>
                <a:solidFill>
                  <a:srgbClr val="FF0000"/>
                </a:solidFill>
                <a:effectLst/>
                <a:uLnTx/>
                <a:uFillTx/>
                <a:latin typeface="Calibri Light"/>
                <a:ea typeface="+mj-ea"/>
                <a:cs typeface="+mj-cs"/>
              </a:rPr>
              <a:t>с 19.06.2025 </a:t>
            </a:r>
            <a:r>
              <a:rPr kumimoji="0" lang="ru-RU" sz="2000" b="0" i="0" u="none" strike="noStrike" kern="1200" cap="none" spc="0" normalizeH="0" baseline="0" noProof="0" dirty="0">
                <a:ln>
                  <a:noFill/>
                </a:ln>
                <a:solidFill>
                  <a:srgbClr val="0070C0"/>
                </a:solidFill>
                <a:effectLst/>
                <a:uLnTx/>
                <a:uFillTx/>
                <a:latin typeface="Calibri Light"/>
                <a:ea typeface="+mj-ea"/>
                <a:cs typeface="+mj-cs"/>
              </a:rPr>
              <a:t>–Постановление Правительства от 10 июня 2025 г. N 879)</a:t>
            </a:r>
            <a:endParaRPr lang="ru-RU" dirty="0"/>
          </a:p>
        </p:txBody>
      </p:sp>
    </p:spTree>
    <p:extLst>
      <p:ext uri="{BB962C8B-B14F-4D97-AF65-F5344CB8AC3E}">
        <p14:creationId xmlns:p14="http://schemas.microsoft.com/office/powerpoint/2010/main" val="890861237"/>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Объект 3">
            <a:extLst>
              <a:ext uri="{FF2B5EF4-FFF2-40B4-BE49-F238E27FC236}">
                <a16:creationId xmlns:a16="http://schemas.microsoft.com/office/drawing/2014/main" id="{1D6E6578-91FE-B509-3717-344E23BE5B37}"/>
              </a:ext>
            </a:extLst>
          </p:cNvPr>
          <p:cNvGraphicFramePr>
            <a:graphicFrameLocks noGrp="1"/>
          </p:cNvGraphicFramePr>
          <p:nvPr>
            <p:ph idx="1"/>
            <p:extLst>
              <p:ext uri="{D42A27DB-BD31-4B8C-83A1-F6EECF244321}">
                <p14:modId xmlns:p14="http://schemas.microsoft.com/office/powerpoint/2010/main" val="273450031"/>
              </p:ext>
            </p:extLst>
          </p:nvPr>
        </p:nvGraphicFramePr>
        <p:xfrm>
          <a:off x="695400" y="404664"/>
          <a:ext cx="10515600" cy="4130040"/>
        </p:xfrm>
        <a:graphic>
          <a:graphicData uri="http://schemas.openxmlformats.org/drawingml/2006/table">
            <a:tbl>
              <a:tblPr firstRow="1" bandRow="1">
                <a:tableStyleId>{5C22544A-7EE6-4342-B048-85BDC9FD1C3A}</a:tableStyleId>
              </a:tblPr>
              <a:tblGrid>
                <a:gridCol w="5257800">
                  <a:extLst>
                    <a:ext uri="{9D8B030D-6E8A-4147-A177-3AD203B41FA5}">
                      <a16:colId xmlns:a16="http://schemas.microsoft.com/office/drawing/2014/main" val="2648325340"/>
                    </a:ext>
                  </a:extLst>
                </a:gridCol>
                <a:gridCol w="5257800">
                  <a:extLst>
                    <a:ext uri="{9D8B030D-6E8A-4147-A177-3AD203B41FA5}">
                      <a16:colId xmlns:a16="http://schemas.microsoft.com/office/drawing/2014/main" val="895226768"/>
                    </a:ext>
                  </a:extLst>
                </a:gridCol>
              </a:tblGrid>
              <a:tr h="370840">
                <a:tc>
                  <a:txBody>
                    <a:bodyPr/>
                    <a:lstStyle/>
                    <a:p>
                      <a:r>
                        <a:rPr lang="ru-RU" dirty="0"/>
                        <a:t>Было в Приложении № 1 Позиция 146</a:t>
                      </a:r>
                    </a:p>
                  </a:txBody>
                  <a:tcPr/>
                </a:tc>
                <a:tc>
                  <a:txBody>
                    <a:bodyPr/>
                    <a:lstStyle/>
                    <a:p>
                      <a:r>
                        <a:rPr lang="ru-RU" dirty="0"/>
                        <a:t>Стало с 19.06.2025</a:t>
                      </a:r>
                    </a:p>
                  </a:txBody>
                  <a:tcPr/>
                </a:tc>
                <a:extLst>
                  <a:ext uri="{0D108BD9-81ED-4DB2-BD59-A6C34878D82A}">
                    <a16:rowId xmlns:a16="http://schemas.microsoft.com/office/drawing/2014/main" val="130809005"/>
                  </a:ext>
                </a:extLst>
              </a:tr>
              <a:tr h="370840">
                <a:tc rowSpan="5">
                  <a:txBody>
                    <a:bodyPr/>
                    <a:lstStyle/>
                    <a:p>
                      <a:r>
                        <a:rPr lang="ru-RU" dirty="0"/>
                        <a:t>146. Программа для электронной вычислительной машины и (или) базы данных  - код ОКПД 2 </a:t>
                      </a:r>
                    </a:p>
                    <a:p>
                      <a:r>
                        <a:rPr lang="ru-RU" dirty="0"/>
                        <a:t>58.29 - Услуги по изданию прочего программного обеспечения</a:t>
                      </a:r>
                    </a:p>
                  </a:txBody>
                  <a:tcPr/>
                </a:tc>
                <a:tc>
                  <a:txBody>
                    <a:bodyPr/>
                    <a:lstStyle/>
                    <a:p>
                      <a:r>
                        <a:rPr kumimoji="0" lang="ru-RU" sz="1800" b="0" i="0" u="none" strike="noStrike" kern="1200" cap="none" spc="0" normalizeH="0" baseline="0" noProof="0" dirty="0">
                          <a:ln>
                            <a:noFill/>
                          </a:ln>
                          <a:solidFill>
                            <a:prstClr val="black"/>
                          </a:solidFill>
                          <a:effectLst/>
                          <a:uLnTx/>
                          <a:uFillTx/>
                          <a:latin typeface="+mn-lt"/>
                          <a:ea typeface="+mn-ea"/>
                          <a:cs typeface="+mn-cs"/>
                        </a:rPr>
                        <a:t>Программа для электронной вычислительной машины и (или) базы данных  - код ОКПД 2 </a:t>
                      </a:r>
                    </a:p>
                    <a:p>
                      <a:r>
                        <a:rPr lang="ru-RU" dirty="0"/>
                        <a:t>58.2 - Услуги по изданию программного обеспечения</a:t>
                      </a:r>
                    </a:p>
                  </a:txBody>
                  <a:tcPr/>
                </a:tc>
                <a:extLst>
                  <a:ext uri="{0D108BD9-81ED-4DB2-BD59-A6C34878D82A}">
                    <a16:rowId xmlns:a16="http://schemas.microsoft.com/office/drawing/2014/main" val="4022191616"/>
                  </a:ext>
                </a:extLst>
              </a:tr>
              <a:tr h="370840">
                <a:tc vMerge="1">
                  <a:txBody>
                    <a:bodyPr/>
                    <a:lstStyle/>
                    <a:p>
                      <a:endParaRPr lang="ru-RU" dirty="0"/>
                    </a:p>
                  </a:txBody>
                  <a:tcPr/>
                </a:tc>
                <a:tc>
                  <a:txBody>
                    <a:bodyPr/>
                    <a:lstStyle/>
                    <a:p>
                      <a:r>
                        <a:rPr lang="ru-RU" dirty="0"/>
                        <a:t>61 -  Услуги телекоммуникационные</a:t>
                      </a:r>
                    </a:p>
                  </a:txBody>
                  <a:tcPr/>
                </a:tc>
                <a:extLst>
                  <a:ext uri="{0D108BD9-81ED-4DB2-BD59-A6C34878D82A}">
                    <a16:rowId xmlns:a16="http://schemas.microsoft.com/office/drawing/2014/main" val="562592191"/>
                  </a:ext>
                </a:extLst>
              </a:tr>
              <a:tr h="370840">
                <a:tc vMerge="1">
                  <a:txBody>
                    <a:bodyPr/>
                    <a:lstStyle/>
                    <a:p>
                      <a:endParaRPr lang="ru-RU" dirty="0"/>
                    </a:p>
                  </a:txBody>
                  <a:tcPr/>
                </a:tc>
                <a:tc>
                  <a:txBody>
                    <a:bodyPr/>
                    <a:lstStyle/>
                    <a:p>
                      <a:r>
                        <a:rPr lang="ru-RU" dirty="0"/>
                        <a:t>62 - Продукты программные и услуги по разработке программного обеспечения; консультационные и аналогичные услуги в области информационных технологий</a:t>
                      </a:r>
                    </a:p>
                  </a:txBody>
                  <a:tcPr/>
                </a:tc>
                <a:extLst>
                  <a:ext uri="{0D108BD9-81ED-4DB2-BD59-A6C34878D82A}">
                    <a16:rowId xmlns:a16="http://schemas.microsoft.com/office/drawing/2014/main" val="1781445798"/>
                  </a:ext>
                </a:extLst>
              </a:tr>
              <a:tr h="370840">
                <a:tc vMerge="1">
                  <a:txBody>
                    <a:bodyPr/>
                    <a:lstStyle/>
                    <a:p>
                      <a:endParaRPr lang="ru-RU" dirty="0"/>
                    </a:p>
                  </a:txBody>
                  <a:tcPr/>
                </a:tc>
                <a:tc>
                  <a:txBody>
                    <a:bodyPr/>
                    <a:lstStyle/>
                    <a:p>
                      <a:r>
                        <a:rPr lang="ru-RU" dirty="0"/>
                        <a:t>63 - Услуги в области информационных технологий</a:t>
                      </a:r>
                    </a:p>
                  </a:txBody>
                  <a:tcPr/>
                </a:tc>
                <a:extLst>
                  <a:ext uri="{0D108BD9-81ED-4DB2-BD59-A6C34878D82A}">
                    <a16:rowId xmlns:a16="http://schemas.microsoft.com/office/drawing/2014/main" val="594947816"/>
                  </a:ext>
                </a:extLst>
              </a:tr>
              <a:tr h="370840">
                <a:tc vMerge="1">
                  <a:txBody>
                    <a:bodyPr/>
                    <a:lstStyle/>
                    <a:p>
                      <a:endParaRPr lang="ru-RU" dirty="0"/>
                    </a:p>
                  </a:txBody>
                  <a:tcPr/>
                </a:tc>
                <a:tc>
                  <a:txBody>
                    <a:bodyPr/>
                    <a:lstStyle/>
                    <a:p>
                      <a:r>
                        <a:rPr lang="ru-RU" dirty="0"/>
                        <a:t>64 - Услуги финансовые, кроме услуг по страхованию и пенсионному обеспечению</a:t>
                      </a:r>
                    </a:p>
                  </a:txBody>
                  <a:tcPr/>
                </a:tc>
                <a:extLst>
                  <a:ext uri="{0D108BD9-81ED-4DB2-BD59-A6C34878D82A}">
                    <a16:rowId xmlns:a16="http://schemas.microsoft.com/office/drawing/2014/main" val="1142048889"/>
                  </a:ext>
                </a:extLst>
              </a:tr>
            </a:tbl>
          </a:graphicData>
        </a:graphic>
      </p:graphicFrame>
    </p:spTree>
    <p:extLst>
      <p:ext uri="{BB962C8B-B14F-4D97-AF65-F5344CB8AC3E}">
        <p14:creationId xmlns:p14="http://schemas.microsoft.com/office/powerpoint/2010/main" val="661228520"/>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6EE80A2C-D371-D3D0-0EF3-5F807409103B}"/>
              </a:ext>
            </a:extLst>
          </p:cNvPr>
          <p:cNvSpPr>
            <a:spLocks noGrp="1"/>
          </p:cNvSpPr>
          <p:nvPr>
            <p:ph type="title"/>
          </p:nvPr>
        </p:nvSpPr>
        <p:spPr>
          <a:xfrm>
            <a:off x="780955" y="187280"/>
            <a:ext cx="10515600" cy="315912"/>
          </a:xfrm>
        </p:spPr>
        <p:txBody>
          <a:bodyPr>
            <a:noAutofit/>
          </a:bodyPr>
          <a:lstStyle/>
          <a:p>
            <a:r>
              <a:rPr lang="ru-RU" sz="2400" dirty="0">
                <a:solidFill>
                  <a:srgbClr val="FF0000"/>
                </a:solidFill>
              </a:rPr>
              <a:t>Вопрос «из зала»</a:t>
            </a:r>
          </a:p>
        </p:txBody>
      </p:sp>
      <p:sp>
        <p:nvSpPr>
          <p:cNvPr id="3" name="Объект 2">
            <a:extLst>
              <a:ext uri="{FF2B5EF4-FFF2-40B4-BE49-F238E27FC236}">
                <a16:creationId xmlns:a16="http://schemas.microsoft.com/office/drawing/2014/main" id="{17823783-7073-806C-D205-EFED15116435}"/>
              </a:ext>
            </a:extLst>
          </p:cNvPr>
          <p:cNvSpPr>
            <a:spLocks noGrp="1"/>
          </p:cNvSpPr>
          <p:nvPr>
            <p:ph idx="1"/>
          </p:nvPr>
        </p:nvSpPr>
        <p:spPr>
          <a:xfrm>
            <a:off x="423347" y="692696"/>
            <a:ext cx="10873208" cy="1656184"/>
          </a:xfrm>
        </p:spPr>
        <p:txBody>
          <a:bodyPr>
            <a:normAutofit fontScale="62500" lnSpcReduction="20000"/>
          </a:bodyPr>
          <a:lstStyle/>
          <a:p>
            <a:r>
              <a:rPr lang="ru-RU" dirty="0"/>
              <a:t>В подпункте и) Пункта 10 указано, что </a:t>
            </a:r>
            <a:r>
              <a:rPr lang="ru-RU" b="1" dirty="0"/>
              <a:t>изменения в приложение N 1 </a:t>
            </a:r>
            <a:r>
              <a:rPr lang="ru-RU" dirty="0"/>
              <a:t>к настоящему постановлению и приложение N 2 к настоящему постановлению, </a:t>
            </a:r>
            <a:r>
              <a:rPr lang="ru-RU" b="1" dirty="0"/>
              <a:t>не связанные с исключением позиций </a:t>
            </a:r>
            <a:r>
              <a:rPr lang="ru-RU" dirty="0"/>
              <a:t>из соответствующего приложения, подлежат применению с 1 января очередного календарного года, за исключением случаев их принятия с 1 октября текущего календарного года по 1 апреля очередного календарного года включительно, при которых такие изменения подлежат применению с 1 июля очередного календарного года.</a:t>
            </a:r>
          </a:p>
          <a:p>
            <a:r>
              <a:rPr lang="ru-RU" dirty="0">
                <a:solidFill>
                  <a:srgbClr val="7030A0"/>
                </a:solidFill>
              </a:rPr>
              <a:t>С какого времени заказчиком применяются новые коды ОКПД2 по программному обеспечению</a:t>
            </a:r>
            <a:r>
              <a:rPr lang="en-US" dirty="0">
                <a:solidFill>
                  <a:srgbClr val="7030A0"/>
                </a:solidFill>
              </a:rPr>
              <a:t>?</a:t>
            </a:r>
          </a:p>
          <a:p>
            <a:endParaRPr lang="en-US" dirty="0"/>
          </a:p>
          <a:p>
            <a:endParaRPr lang="en-US" dirty="0"/>
          </a:p>
          <a:p>
            <a:endParaRPr lang="ru-RU" dirty="0"/>
          </a:p>
        </p:txBody>
      </p:sp>
      <p:pic>
        <p:nvPicPr>
          <p:cNvPr id="5" name="Рисунок 4">
            <a:extLst>
              <a:ext uri="{FF2B5EF4-FFF2-40B4-BE49-F238E27FC236}">
                <a16:creationId xmlns:a16="http://schemas.microsoft.com/office/drawing/2014/main" id="{09704B24-E011-074A-0268-48657516873C}"/>
              </a:ext>
            </a:extLst>
          </p:cNvPr>
          <p:cNvPicPr>
            <a:picLocks noChangeAspect="1"/>
          </p:cNvPicPr>
          <p:nvPr/>
        </p:nvPicPr>
        <p:blipFill>
          <a:blip r:embed="rId2"/>
          <a:stretch>
            <a:fillRect/>
          </a:stretch>
        </p:blipFill>
        <p:spPr>
          <a:xfrm>
            <a:off x="519821" y="2367371"/>
            <a:ext cx="6897063" cy="2219635"/>
          </a:xfrm>
          <a:prstGeom prst="rect">
            <a:avLst/>
          </a:prstGeom>
        </p:spPr>
      </p:pic>
      <p:pic>
        <p:nvPicPr>
          <p:cNvPr id="7" name="Рисунок 6">
            <a:extLst>
              <a:ext uri="{FF2B5EF4-FFF2-40B4-BE49-F238E27FC236}">
                <a16:creationId xmlns:a16="http://schemas.microsoft.com/office/drawing/2014/main" id="{D27C859D-682C-F1A8-867A-49F043ECD461}"/>
              </a:ext>
            </a:extLst>
          </p:cNvPr>
          <p:cNvPicPr>
            <a:picLocks noChangeAspect="1"/>
          </p:cNvPicPr>
          <p:nvPr/>
        </p:nvPicPr>
        <p:blipFill>
          <a:blip r:embed="rId3"/>
          <a:stretch>
            <a:fillRect/>
          </a:stretch>
        </p:blipFill>
        <p:spPr>
          <a:xfrm>
            <a:off x="4799856" y="4454969"/>
            <a:ext cx="6716062" cy="2381582"/>
          </a:xfrm>
          <a:prstGeom prst="rect">
            <a:avLst/>
          </a:prstGeom>
        </p:spPr>
      </p:pic>
    </p:spTree>
    <p:extLst>
      <p:ext uri="{BB962C8B-B14F-4D97-AF65-F5344CB8AC3E}">
        <p14:creationId xmlns:p14="http://schemas.microsoft.com/office/powerpoint/2010/main" val="2142297872"/>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a:extLst>
              <a:ext uri="{FF2B5EF4-FFF2-40B4-BE49-F238E27FC236}">
                <a16:creationId xmlns:a16="http://schemas.microsoft.com/office/drawing/2014/main" id="{A25B38BA-7770-5840-4392-E733926580FE}"/>
              </a:ext>
            </a:extLst>
          </p:cNvPr>
          <p:cNvSpPr/>
          <p:nvPr/>
        </p:nvSpPr>
        <p:spPr>
          <a:xfrm>
            <a:off x="838200" y="548680"/>
            <a:ext cx="10658400" cy="4824536"/>
          </a:xfrm>
          <a:prstGeom prst="rect">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 name="Объект 2">
            <a:extLst>
              <a:ext uri="{FF2B5EF4-FFF2-40B4-BE49-F238E27FC236}">
                <a16:creationId xmlns:a16="http://schemas.microsoft.com/office/drawing/2014/main" id="{4ABD389E-8034-7EFC-3394-2ADCFE6CAA58}"/>
              </a:ext>
            </a:extLst>
          </p:cNvPr>
          <p:cNvSpPr>
            <a:spLocks noGrp="1"/>
          </p:cNvSpPr>
          <p:nvPr>
            <p:ph idx="1"/>
          </p:nvPr>
        </p:nvSpPr>
        <p:spPr>
          <a:xfrm>
            <a:off x="838200" y="692696"/>
            <a:ext cx="10515600" cy="5256584"/>
          </a:xfrm>
        </p:spPr>
        <p:txBody>
          <a:bodyPr>
            <a:normAutofit fontScale="62500" lnSpcReduction="20000"/>
          </a:bodyPr>
          <a:lstStyle/>
          <a:p>
            <a:r>
              <a:rPr lang="ru-RU" b="1" dirty="0"/>
              <a:t>4. Установить, что </a:t>
            </a:r>
          </a:p>
          <a:p>
            <a:r>
              <a:rPr lang="ru-RU" dirty="0"/>
              <a:t>с) для целей настоящего постановления под программным обеспечением, указанным в позиции 146 приложения N 1 к настоящему постановлению, понимается программное обеспечение и (или) права на него возникшие вследствие:</a:t>
            </a:r>
          </a:p>
          <a:p>
            <a:r>
              <a:rPr lang="ru-RU" dirty="0"/>
              <a:t>поставки на материальном носителе и (или) в электронном виде по каналам связи, а также предоставления в пользование программного обеспечения посредством использования каналов связи и внешней информационно-технологической и программно-аппаратной инфраструктуры, обеспечивающей сбор, обработку и хранение данных (услуги облачных вычислений);</a:t>
            </a:r>
          </a:p>
          <a:p>
            <a:r>
              <a:rPr lang="ru-RU" dirty="0"/>
              <a:t>поставки, технического обслуживания персональных электронных вычислительных машин, устройств терминального доступа, серверного оборудования и иных средств вычислительной техники, на которых программное обеспечение подлежит установке в результате исполнения контракта </a:t>
            </a:r>
            <a:r>
              <a:rPr lang="ru-RU" dirty="0">
                <a:solidFill>
                  <a:srgbClr val="FF0000"/>
                </a:solidFill>
              </a:rPr>
              <a:t>(договора); </a:t>
            </a:r>
            <a:r>
              <a:rPr lang="ru-RU" i="1" dirty="0">
                <a:solidFill>
                  <a:srgbClr val="7030A0"/>
                </a:solidFill>
              </a:rPr>
              <a:t>(</a:t>
            </a:r>
            <a:r>
              <a:rPr lang="ru-RU" b="1" i="1" dirty="0">
                <a:solidFill>
                  <a:srgbClr val="7030A0"/>
                </a:solidFill>
              </a:rPr>
              <a:t>Комментарий </a:t>
            </a:r>
            <a:r>
              <a:rPr lang="ru-RU" i="1" dirty="0">
                <a:solidFill>
                  <a:srgbClr val="7030A0"/>
                </a:solidFill>
              </a:rPr>
              <a:t> - теперь этот пункт относится и к закупкам по 223-ФЗ)</a:t>
            </a:r>
          </a:p>
          <a:p>
            <a:r>
              <a:rPr lang="ru-RU" dirty="0"/>
              <a:t>выполнения работ, оказания услуг, связанных с разработкой, модификацией, модернизацией программного обеспечения, в том числе в составе существующих автоматизированных систем, если такие работы или услуги сопряжены с предоставлением заказчику прав на использование программного обеспечения или расширением ранее предоставленного объема прав;</a:t>
            </a:r>
          </a:p>
          <a:p>
            <a:r>
              <a:rPr lang="ru-RU" dirty="0"/>
              <a:t>оказания услуг, связанных с сопровождением, технической поддержкой, обновлением программного обеспечения, в том числе в составе существующих автоматизированных систем, если такие услуги сопряжены с предоставлением заказчику прав на использование программного обеспечения или расширением ранее предоставленного объема прав;</a:t>
            </a:r>
          </a:p>
        </p:txBody>
      </p:sp>
    </p:spTree>
    <p:extLst>
      <p:ext uri="{BB962C8B-B14F-4D97-AF65-F5344CB8AC3E}">
        <p14:creationId xmlns:p14="http://schemas.microsoft.com/office/powerpoint/2010/main" val="120499625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80772"/>
            <a:ext cx="11846052" cy="1543812"/>
          </a:xfrm>
          <a:prstGeom prst="rect">
            <a:avLst/>
          </a:prstGeom>
        </p:spPr>
      </p:pic>
      <p:sp>
        <p:nvSpPr>
          <p:cNvPr id="3" name="object 3"/>
          <p:cNvSpPr txBox="1">
            <a:spLocks noGrp="1"/>
          </p:cNvSpPr>
          <p:nvPr>
            <p:ph type="title"/>
          </p:nvPr>
        </p:nvSpPr>
        <p:spPr>
          <a:xfrm>
            <a:off x="369824" y="193294"/>
            <a:ext cx="10455275" cy="1245870"/>
          </a:xfrm>
          <a:prstGeom prst="rect">
            <a:avLst/>
          </a:prstGeom>
        </p:spPr>
        <p:txBody>
          <a:bodyPr vert="horz" wrap="square" lIns="0" tIns="12700" rIns="0" bIns="0" rtlCol="0">
            <a:spAutoFit/>
          </a:bodyPr>
          <a:lstStyle/>
          <a:p>
            <a:pPr marL="12700" marR="5080">
              <a:lnSpc>
                <a:spcPct val="100000"/>
              </a:lnSpc>
              <a:spcBef>
                <a:spcPts val="100"/>
              </a:spcBef>
            </a:pPr>
            <a:r>
              <a:rPr spc="-5" dirty="0"/>
              <a:t>ОБЯЗАН </a:t>
            </a:r>
            <a:r>
              <a:rPr dirty="0"/>
              <a:t>ЛИ </a:t>
            </a:r>
            <a:r>
              <a:rPr spc="-15" dirty="0"/>
              <a:t>УЧАСТНИК </a:t>
            </a:r>
            <a:r>
              <a:rPr spc="5" dirty="0"/>
              <a:t>ЗАКУПКИ </a:t>
            </a:r>
            <a:r>
              <a:rPr spc="-20" dirty="0"/>
              <a:t>УКАЗЫВАТЬ </a:t>
            </a:r>
            <a:r>
              <a:rPr spc="-5" dirty="0"/>
              <a:t>НОМЕР </a:t>
            </a:r>
            <a:r>
              <a:rPr spc="-15" dirty="0"/>
              <a:t>РЕЕСТРОВОЙ </a:t>
            </a:r>
            <a:r>
              <a:rPr spc="-5" dirty="0"/>
              <a:t>ЗАПИСИ </a:t>
            </a:r>
            <a:r>
              <a:rPr dirty="0"/>
              <a:t>ИЗ </a:t>
            </a:r>
            <a:r>
              <a:rPr spc="5" dirty="0"/>
              <a:t> </a:t>
            </a:r>
            <a:r>
              <a:rPr spc="-35" dirty="0"/>
              <a:t>РЕЕСТРА</a:t>
            </a:r>
            <a:r>
              <a:rPr spc="25" dirty="0"/>
              <a:t> </a:t>
            </a:r>
            <a:r>
              <a:rPr dirty="0"/>
              <a:t>РОССИЙСКОЙ</a:t>
            </a:r>
            <a:r>
              <a:rPr spc="-25" dirty="0"/>
              <a:t> </a:t>
            </a:r>
            <a:r>
              <a:rPr spc="-5" dirty="0"/>
              <a:t>ПРОМЫШЛЕННОЙ</a:t>
            </a:r>
            <a:r>
              <a:rPr spc="-15" dirty="0"/>
              <a:t> </a:t>
            </a:r>
            <a:r>
              <a:rPr spc="-5" dirty="0"/>
              <a:t>ПРОДУКЦИИ</a:t>
            </a:r>
            <a:r>
              <a:rPr spc="-20" dirty="0"/>
              <a:t> </a:t>
            </a:r>
            <a:r>
              <a:rPr dirty="0"/>
              <a:t>В</a:t>
            </a:r>
            <a:r>
              <a:rPr spc="10" dirty="0"/>
              <a:t> </a:t>
            </a:r>
            <a:r>
              <a:rPr spc="-10" dirty="0"/>
              <a:t>СТРУКТУРИРОВАННОЙ </a:t>
            </a:r>
            <a:r>
              <a:rPr spc="-540" dirty="0"/>
              <a:t> </a:t>
            </a:r>
            <a:r>
              <a:rPr spc="-5" dirty="0"/>
              <a:t>ФОРМЕ </a:t>
            </a:r>
            <a:r>
              <a:rPr dirty="0"/>
              <a:t>ЗАЯВКИ ИЛИ </a:t>
            </a:r>
            <a:r>
              <a:rPr spc="-30" dirty="0"/>
              <a:t>ДОСТАТОЧНО </a:t>
            </a:r>
            <a:r>
              <a:rPr spc="-5" dirty="0"/>
              <a:t>ПРИЛОЖИТЬ </a:t>
            </a:r>
            <a:r>
              <a:rPr spc="5" dirty="0"/>
              <a:t>ВЫПИСКУ </a:t>
            </a:r>
            <a:r>
              <a:rPr dirty="0"/>
              <a:t>ИЗ </a:t>
            </a:r>
            <a:r>
              <a:rPr spc="-25" dirty="0"/>
              <a:t>ТАКОГО </a:t>
            </a:r>
            <a:r>
              <a:rPr spc="-35" dirty="0"/>
              <a:t>РЕЕСТРА </a:t>
            </a:r>
            <a:r>
              <a:rPr spc="-545" dirty="0"/>
              <a:t> </a:t>
            </a:r>
            <a:r>
              <a:rPr dirty="0"/>
              <a:t>В</a:t>
            </a:r>
            <a:r>
              <a:rPr spc="-5" dirty="0"/>
              <a:t> </a:t>
            </a:r>
            <a:r>
              <a:rPr spc="-30" dirty="0"/>
              <a:t>СОСТАВЕ</a:t>
            </a:r>
            <a:r>
              <a:rPr spc="-35" dirty="0"/>
              <a:t> </a:t>
            </a:r>
            <a:r>
              <a:rPr dirty="0"/>
              <a:t>ЗАЯВКИ?</a:t>
            </a:r>
          </a:p>
        </p:txBody>
      </p:sp>
      <p:grpSp>
        <p:nvGrpSpPr>
          <p:cNvPr id="4" name="object 4"/>
          <p:cNvGrpSpPr/>
          <p:nvPr/>
        </p:nvGrpSpPr>
        <p:grpSpPr>
          <a:xfrm>
            <a:off x="-14477" y="107061"/>
            <a:ext cx="12004675" cy="1822450"/>
            <a:chOff x="-14477" y="107061"/>
            <a:chExt cx="12004675" cy="1822450"/>
          </a:xfrm>
        </p:grpSpPr>
        <p:sp>
          <p:nvSpPr>
            <p:cNvPr id="5" name="object 5"/>
            <p:cNvSpPr/>
            <p:nvPr/>
          </p:nvSpPr>
          <p:spPr>
            <a:xfrm>
              <a:off x="10927461" y="113411"/>
              <a:ext cx="1056640" cy="1809750"/>
            </a:xfrm>
            <a:custGeom>
              <a:avLst/>
              <a:gdLst/>
              <a:ahLst/>
              <a:cxnLst/>
              <a:rect l="l" t="t" r="r" b="b"/>
              <a:pathLst>
                <a:path w="1056640" h="1809750">
                  <a:moveTo>
                    <a:pt x="926211" y="0"/>
                  </a:moveTo>
                  <a:lnTo>
                    <a:pt x="0" y="1550670"/>
                  </a:lnTo>
                  <a:lnTo>
                    <a:pt x="1056259" y="1809496"/>
                  </a:lnTo>
                  <a:lnTo>
                    <a:pt x="926211" y="0"/>
                  </a:lnTo>
                  <a:close/>
                </a:path>
              </a:pathLst>
            </a:custGeom>
            <a:solidFill>
              <a:srgbClr val="FFFFF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object 6"/>
            <p:cNvSpPr/>
            <p:nvPr/>
          </p:nvSpPr>
          <p:spPr>
            <a:xfrm>
              <a:off x="10927461" y="113411"/>
              <a:ext cx="1056640" cy="1809750"/>
            </a:xfrm>
            <a:custGeom>
              <a:avLst/>
              <a:gdLst/>
              <a:ahLst/>
              <a:cxnLst/>
              <a:rect l="l" t="t" r="r" b="b"/>
              <a:pathLst>
                <a:path w="1056640" h="1809750">
                  <a:moveTo>
                    <a:pt x="0" y="1550670"/>
                  </a:moveTo>
                  <a:lnTo>
                    <a:pt x="926211" y="0"/>
                  </a:lnTo>
                  <a:lnTo>
                    <a:pt x="1056259" y="1809496"/>
                  </a:lnTo>
                  <a:lnTo>
                    <a:pt x="0" y="1550670"/>
                  </a:lnTo>
                </a:path>
              </a:pathLst>
            </a:custGeom>
            <a:ln w="12700">
              <a:solidFill>
                <a:srgbClr val="FFFF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object 7"/>
            <p:cNvSpPr/>
            <p:nvPr/>
          </p:nvSpPr>
          <p:spPr>
            <a:xfrm>
              <a:off x="0" y="1491233"/>
              <a:ext cx="11071860" cy="8255"/>
            </a:xfrm>
            <a:custGeom>
              <a:avLst/>
              <a:gdLst/>
              <a:ahLst/>
              <a:cxnLst/>
              <a:rect l="l" t="t" r="r" b="b"/>
              <a:pathLst>
                <a:path w="11071860" h="8255">
                  <a:moveTo>
                    <a:pt x="0" y="8111"/>
                  </a:moveTo>
                  <a:lnTo>
                    <a:pt x="11071733" y="0"/>
                  </a:lnTo>
                </a:path>
              </a:pathLst>
            </a:custGeom>
            <a:ln w="28956">
              <a:solidFill>
                <a:srgbClr val="EAEBEC"/>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8" name="object 8"/>
          <p:cNvSpPr txBox="1"/>
          <p:nvPr/>
        </p:nvSpPr>
        <p:spPr>
          <a:xfrm>
            <a:off x="11864085" y="6536232"/>
            <a:ext cx="125095" cy="239395"/>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1400" b="0" i="0" u="none" strike="noStrike" kern="1200" cap="none" spc="0" normalizeH="0" baseline="0" noProof="0" dirty="0">
                <a:ln>
                  <a:noFill/>
                </a:ln>
                <a:solidFill>
                  <a:srgbClr val="7E7E7E"/>
                </a:solidFill>
                <a:effectLst/>
                <a:uLnTx/>
                <a:uFillTx/>
                <a:latin typeface="Arial"/>
                <a:ea typeface="+mn-ea"/>
                <a:cs typeface="Arial"/>
              </a:rPr>
              <a:t>7</a:t>
            </a:r>
            <a:endParaRPr kumimoji="0" sz="1400" b="0" i="0" u="none" strike="noStrike" kern="1200" cap="none" spc="0" normalizeH="0" baseline="0" noProof="0">
              <a:ln>
                <a:noFill/>
              </a:ln>
              <a:solidFill>
                <a:prstClr val="black"/>
              </a:solidFill>
              <a:effectLst/>
              <a:uLnTx/>
              <a:uFillTx/>
              <a:latin typeface="Arial"/>
              <a:ea typeface="+mn-ea"/>
              <a:cs typeface="Arial"/>
            </a:endParaRPr>
          </a:p>
        </p:txBody>
      </p:sp>
      <p:sp>
        <p:nvSpPr>
          <p:cNvPr id="9" name="object 9"/>
          <p:cNvSpPr txBox="1"/>
          <p:nvPr/>
        </p:nvSpPr>
        <p:spPr>
          <a:xfrm>
            <a:off x="587146" y="1665176"/>
            <a:ext cx="10929620" cy="4295140"/>
          </a:xfrm>
          <a:prstGeom prst="rect">
            <a:avLst/>
          </a:prstGeom>
        </p:spPr>
        <p:txBody>
          <a:bodyPr vert="horz" wrap="square" lIns="0" tIns="149860" rIns="0" bIns="0" rtlCol="0">
            <a:spAutoFit/>
          </a:bodyPr>
          <a:lstStyle/>
          <a:p>
            <a:pPr marL="12700" marR="0" lvl="0" indent="0" algn="just" defTabSz="914400" rtl="0" eaLnBrk="1" fontAlgn="auto" latinLnBrk="0" hangingPunct="1">
              <a:lnSpc>
                <a:spcPct val="100000"/>
              </a:lnSpc>
              <a:spcBef>
                <a:spcPts val="1180"/>
              </a:spcBef>
              <a:spcAft>
                <a:spcPts val="0"/>
              </a:spcAft>
              <a:buClrTx/>
              <a:buSzTx/>
              <a:buFontTx/>
              <a:buNone/>
              <a:tabLst/>
              <a:defRPr/>
            </a:pPr>
            <a:r>
              <a:rPr kumimoji="0" sz="1600" b="0" i="0" u="none" strike="noStrike" kern="1200" cap="none" spc="-30" normalizeH="0" baseline="0" noProof="0" dirty="0">
                <a:ln>
                  <a:noFill/>
                </a:ln>
                <a:solidFill>
                  <a:srgbClr val="009280"/>
                </a:solidFill>
                <a:effectLst/>
                <a:uLnTx/>
                <a:uFillTx/>
                <a:latin typeface="Arial"/>
                <a:ea typeface="+mn-ea"/>
                <a:cs typeface="Arial"/>
              </a:rPr>
              <a:t>ФАС</a:t>
            </a:r>
            <a:r>
              <a:rPr kumimoji="0" sz="1600" b="0" i="0" u="none" strike="noStrike" kern="1200" cap="none" spc="0" normalizeH="0" baseline="0" noProof="0" dirty="0">
                <a:ln>
                  <a:noFill/>
                </a:ln>
                <a:solidFill>
                  <a:srgbClr val="009280"/>
                </a:solidFill>
                <a:effectLst/>
                <a:uLnTx/>
                <a:uFillTx/>
                <a:latin typeface="Arial"/>
                <a:ea typeface="+mn-ea"/>
                <a:cs typeface="Arial"/>
              </a:rPr>
              <a:t> </a:t>
            </a:r>
            <a:r>
              <a:rPr kumimoji="0" sz="1600" b="0" i="0" u="none" strike="noStrike" kern="1200" cap="none" spc="-15" normalizeH="0" baseline="0" noProof="0" dirty="0">
                <a:ln>
                  <a:noFill/>
                </a:ln>
                <a:solidFill>
                  <a:srgbClr val="009280"/>
                </a:solidFill>
                <a:effectLst/>
                <a:uLnTx/>
                <a:uFillTx/>
                <a:latin typeface="Arial"/>
                <a:ea typeface="+mn-ea"/>
                <a:cs typeface="Arial"/>
              </a:rPr>
              <a:t>России</a:t>
            </a:r>
            <a:r>
              <a:rPr kumimoji="0" sz="1600" b="0" i="0" u="none" strike="noStrike" kern="1200" cap="none" spc="25" normalizeH="0" baseline="0" noProof="0" dirty="0">
                <a:ln>
                  <a:noFill/>
                </a:ln>
                <a:solidFill>
                  <a:srgbClr val="009280"/>
                </a:solidFill>
                <a:effectLst/>
                <a:uLnTx/>
                <a:uFillTx/>
                <a:latin typeface="Arial"/>
                <a:ea typeface="+mn-ea"/>
                <a:cs typeface="Arial"/>
              </a:rPr>
              <a:t> </a:t>
            </a:r>
            <a:r>
              <a:rPr kumimoji="0" sz="1600" b="0" i="0" u="none" strike="noStrike" kern="1200" cap="none" spc="-15" normalizeH="0" baseline="0" noProof="0" dirty="0">
                <a:ln>
                  <a:noFill/>
                </a:ln>
                <a:solidFill>
                  <a:srgbClr val="009280"/>
                </a:solidFill>
                <a:effectLst/>
                <a:uLnTx/>
                <a:uFillTx/>
                <a:latin typeface="Arial"/>
                <a:ea typeface="+mn-ea"/>
                <a:cs typeface="Arial"/>
              </a:rPr>
              <a:t>поддерживает</a:t>
            </a:r>
            <a:r>
              <a:rPr kumimoji="0" sz="1600" b="0" i="0" u="none" strike="noStrike" kern="1200" cap="none" spc="25" normalizeH="0" baseline="0" noProof="0" dirty="0">
                <a:ln>
                  <a:noFill/>
                </a:ln>
                <a:solidFill>
                  <a:srgbClr val="009280"/>
                </a:solidFill>
                <a:effectLst/>
                <a:uLnTx/>
                <a:uFillTx/>
                <a:latin typeface="Arial"/>
                <a:ea typeface="+mn-ea"/>
                <a:cs typeface="Arial"/>
              </a:rPr>
              <a:t> </a:t>
            </a:r>
            <a:r>
              <a:rPr kumimoji="0" sz="1600" b="0" i="0" u="none" strike="noStrike" kern="1200" cap="none" spc="-10" normalizeH="0" baseline="0" noProof="0" dirty="0">
                <a:ln>
                  <a:noFill/>
                </a:ln>
                <a:solidFill>
                  <a:srgbClr val="009280"/>
                </a:solidFill>
                <a:effectLst/>
                <a:uLnTx/>
                <a:uFillTx/>
                <a:latin typeface="Arial"/>
                <a:ea typeface="+mn-ea"/>
                <a:cs typeface="Arial"/>
              </a:rPr>
              <a:t>позицию,</a:t>
            </a:r>
            <a:r>
              <a:rPr kumimoji="0" sz="1600" b="0" i="0" u="none" strike="noStrike" kern="1200" cap="none" spc="40" normalizeH="0" baseline="0" noProof="0" dirty="0">
                <a:ln>
                  <a:noFill/>
                </a:ln>
                <a:solidFill>
                  <a:srgbClr val="009280"/>
                </a:solidFill>
                <a:effectLst/>
                <a:uLnTx/>
                <a:uFillTx/>
                <a:latin typeface="Arial"/>
                <a:ea typeface="+mn-ea"/>
                <a:cs typeface="Arial"/>
              </a:rPr>
              <a:t> </a:t>
            </a:r>
            <a:r>
              <a:rPr kumimoji="0" sz="1600" b="0" i="0" u="none" strike="noStrike" kern="1200" cap="none" spc="-10" normalizeH="0" baseline="0" noProof="0" dirty="0">
                <a:ln>
                  <a:noFill/>
                </a:ln>
                <a:solidFill>
                  <a:srgbClr val="009280"/>
                </a:solidFill>
                <a:effectLst/>
                <a:uLnTx/>
                <a:uFillTx/>
                <a:latin typeface="Arial"/>
                <a:ea typeface="+mn-ea"/>
                <a:cs typeface="Arial"/>
              </a:rPr>
              <a:t>изложенную</a:t>
            </a:r>
            <a:r>
              <a:rPr kumimoji="0" sz="1600" b="0" i="0" u="none" strike="noStrike" kern="1200" cap="none" spc="80" normalizeH="0" baseline="0" noProof="0" dirty="0">
                <a:ln>
                  <a:noFill/>
                </a:ln>
                <a:solidFill>
                  <a:srgbClr val="009280"/>
                </a:solidFill>
                <a:effectLst/>
                <a:uLnTx/>
                <a:uFillTx/>
                <a:latin typeface="Arial"/>
                <a:ea typeface="+mn-ea"/>
                <a:cs typeface="Arial"/>
              </a:rPr>
              <a:t> </a:t>
            </a:r>
            <a:r>
              <a:rPr kumimoji="0" sz="1600" b="0" i="0" u="none" strike="noStrike" kern="1200" cap="none" spc="-5" normalizeH="0" baseline="0" noProof="0" dirty="0">
                <a:ln>
                  <a:noFill/>
                </a:ln>
                <a:solidFill>
                  <a:srgbClr val="009280"/>
                </a:solidFill>
                <a:effectLst/>
                <a:uLnTx/>
                <a:uFillTx/>
                <a:latin typeface="Arial"/>
                <a:ea typeface="+mn-ea"/>
                <a:cs typeface="Arial"/>
              </a:rPr>
              <a:t>в</a:t>
            </a:r>
            <a:r>
              <a:rPr kumimoji="0" sz="1600" b="0" i="0" u="none" strike="noStrike" kern="1200" cap="none" spc="5" normalizeH="0" baseline="0" noProof="0" dirty="0">
                <a:ln>
                  <a:noFill/>
                </a:ln>
                <a:solidFill>
                  <a:srgbClr val="009280"/>
                </a:solidFill>
                <a:effectLst/>
                <a:uLnTx/>
                <a:uFillTx/>
                <a:latin typeface="Arial"/>
                <a:ea typeface="+mn-ea"/>
                <a:cs typeface="Arial"/>
              </a:rPr>
              <a:t> </a:t>
            </a:r>
            <a:r>
              <a:rPr kumimoji="0" sz="1600" b="0" i="0" u="none" strike="noStrike" kern="1200" cap="none" spc="-5" normalizeH="0" baseline="0" noProof="0" dirty="0">
                <a:ln>
                  <a:noFill/>
                </a:ln>
                <a:solidFill>
                  <a:srgbClr val="009280"/>
                </a:solidFill>
                <a:effectLst/>
                <a:uLnTx/>
                <a:uFillTx/>
                <a:latin typeface="Arial"/>
                <a:ea typeface="+mn-ea"/>
                <a:cs typeface="Arial"/>
              </a:rPr>
              <a:t>письме</a:t>
            </a:r>
            <a:r>
              <a:rPr kumimoji="0" sz="1600" b="0" i="0" u="none" strike="noStrike" kern="1200" cap="none" spc="35" normalizeH="0" baseline="0" noProof="0" dirty="0">
                <a:ln>
                  <a:noFill/>
                </a:ln>
                <a:solidFill>
                  <a:srgbClr val="009280"/>
                </a:solidFill>
                <a:effectLst/>
                <a:uLnTx/>
                <a:uFillTx/>
                <a:latin typeface="Arial"/>
                <a:ea typeface="+mn-ea"/>
                <a:cs typeface="Arial"/>
              </a:rPr>
              <a:t> </a:t>
            </a:r>
            <a:r>
              <a:rPr kumimoji="0" sz="1600" b="0" i="0" u="none" strike="noStrike" kern="1200" cap="none" spc="-10" normalizeH="0" baseline="0" noProof="0" dirty="0">
                <a:ln>
                  <a:noFill/>
                </a:ln>
                <a:solidFill>
                  <a:srgbClr val="009280"/>
                </a:solidFill>
                <a:effectLst/>
                <a:uLnTx/>
                <a:uFillTx/>
                <a:latin typeface="Arial"/>
                <a:ea typeface="+mn-ea"/>
                <a:cs typeface="Arial"/>
              </a:rPr>
              <a:t>Минфина</a:t>
            </a:r>
            <a:r>
              <a:rPr kumimoji="0" sz="1600" b="0" i="0" u="none" strike="noStrike" kern="1200" cap="none" spc="75" normalizeH="0" baseline="0" noProof="0" dirty="0">
                <a:ln>
                  <a:noFill/>
                </a:ln>
                <a:solidFill>
                  <a:srgbClr val="009280"/>
                </a:solidFill>
                <a:effectLst/>
                <a:uLnTx/>
                <a:uFillTx/>
                <a:latin typeface="Arial"/>
                <a:ea typeface="+mn-ea"/>
                <a:cs typeface="Arial"/>
              </a:rPr>
              <a:t> </a:t>
            </a:r>
            <a:r>
              <a:rPr kumimoji="0" sz="1600" b="0" i="0" u="none" strike="noStrike" kern="1200" cap="none" spc="-15" normalizeH="0" baseline="0" noProof="0" dirty="0">
                <a:ln>
                  <a:noFill/>
                </a:ln>
                <a:solidFill>
                  <a:srgbClr val="009280"/>
                </a:solidFill>
                <a:effectLst/>
                <a:uLnTx/>
                <a:uFillTx/>
                <a:latin typeface="Arial"/>
                <a:ea typeface="+mn-ea"/>
                <a:cs typeface="Arial"/>
              </a:rPr>
              <a:t>России</a:t>
            </a:r>
            <a:r>
              <a:rPr kumimoji="0" sz="1600" b="0" i="0" u="none" strike="noStrike" kern="1200" cap="none" spc="15" normalizeH="0" baseline="0" noProof="0" dirty="0">
                <a:ln>
                  <a:noFill/>
                </a:ln>
                <a:solidFill>
                  <a:srgbClr val="009280"/>
                </a:solidFill>
                <a:effectLst/>
                <a:uLnTx/>
                <a:uFillTx/>
                <a:latin typeface="Arial"/>
                <a:ea typeface="+mn-ea"/>
                <a:cs typeface="Arial"/>
              </a:rPr>
              <a:t> </a:t>
            </a:r>
            <a:r>
              <a:rPr kumimoji="0" sz="1600" b="0" i="0" u="none" strike="noStrike" kern="1200" cap="none" spc="-25" normalizeH="0" baseline="0" noProof="0" dirty="0">
                <a:ln>
                  <a:noFill/>
                </a:ln>
                <a:solidFill>
                  <a:srgbClr val="009280"/>
                </a:solidFill>
                <a:effectLst/>
                <a:uLnTx/>
                <a:uFillTx/>
                <a:latin typeface="Arial"/>
                <a:ea typeface="+mn-ea"/>
                <a:cs typeface="Arial"/>
              </a:rPr>
              <a:t>от</a:t>
            </a:r>
            <a:r>
              <a:rPr kumimoji="0" sz="1600" b="0" i="0" u="none" strike="noStrike" kern="1200" cap="none" spc="15" normalizeH="0" baseline="0" noProof="0" dirty="0">
                <a:ln>
                  <a:noFill/>
                </a:ln>
                <a:solidFill>
                  <a:srgbClr val="009280"/>
                </a:solidFill>
                <a:effectLst/>
                <a:uLnTx/>
                <a:uFillTx/>
                <a:latin typeface="Arial"/>
                <a:ea typeface="+mn-ea"/>
                <a:cs typeface="Arial"/>
              </a:rPr>
              <a:t> </a:t>
            </a:r>
            <a:r>
              <a:rPr kumimoji="0" sz="1600" b="0" i="0" u="none" strike="noStrike" kern="1200" cap="none" spc="-5" normalizeH="0" baseline="0" noProof="0" dirty="0">
                <a:ln>
                  <a:noFill/>
                </a:ln>
                <a:solidFill>
                  <a:srgbClr val="009280"/>
                </a:solidFill>
                <a:effectLst/>
                <a:uLnTx/>
                <a:uFillTx/>
                <a:latin typeface="Arial"/>
                <a:ea typeface="+mn-ea"/>
                <a:cs typeface="Arial"/>
              </a:rPr>
              <a:t>31.01.2025</a:t>
            </a:r>
            <a:r>
              <a:rPr kumimoji="0" sz="1600" b="0" i="0" u="none" strike="noStrike" kern="1200" cap="none" spc="25" normalizeH="0" baseline="0" noProof="0" dirty="0">
                <a:ln>
                  <a:noFill/>
                </a:ln>
                <a:solidFill>
                  <a:srgbClr val="009280"/>
                </a:solidFill>
                <a:effectLst/>
                <a:uLnTx/>
                <a:uFillTx/>
                <a:latin typeface="Arial"/>
                <a:ea typeface="+mn-ea"/>
                <a:cs typeface="Arial"/>
              </a:rPr>
              <a:t> </a:t>
            </a:r>
            <a:r>
              <a:rPr kumimoji="0" sz="1600" b="0" i="0" u="none" strike="noStrike" kern="1200" cap="none" spc="-5" normalizeH="0" baseline="0" noProof="0" dirty="0">
                <a:ln>
                  <a:noFill/>
                </a:ln>
                <a:solidFill>
                  <a:srgbClr val="009280"/>
                </a:solidFill>
                <a:effectLst/>
                <a:uLnTx/>
                <a:uFillTx/>
                <a:latin typeface="Arial"/>
                <a:ea typeface="+mn-ea"/>
                <a:cs typeface="Arial"/>
              </a:rPr>
              <a:t>№</a:t>
            </a:r>
            <a:r>
              <a:rPr kumimoji="0" sz="1600" b="0" i="0" u="none" strike="noStrike" kern="1200" cap="none" spc="5" normalizeH="0" baseline="0" noProof="0" dirty="0">
                <a:ln>
                  <a:noFill/>
                </a:ln>
                <a:solidFill>
                  <a:srgbClr val="009280"/>
                </a:solidFill>
                <a:effectLst/>
                <a:uLnTx/>
                <a:uFillTx/>
                <a:latin typeface="Arial"/>
                <a:ea typeface="+mn-ea"/>
                <a:cs typeface="Arial"/>
              </a:rPr>
              <a:t> </a:t>
            </a:r>
            <a:r>
              <a:rPr kumimoji="0" sz="1600" b="0" i="0" u="none" strike="noStrike" kern="1200" cap="none" spc="-5" normalizeH="0" baseline="0" noProof="0" dirty="0">
                <a:ln>
                  <a:noFill/>
                </a:ln>
                <a:solidFill>
                  <a:srgbClr val="009280"/>
                </a:solidFill>
                <a:effectLst/>
                <a:uLnTx/>
                <a:uFillTx/>
                <a:latin typeface="Arial"/>
                <a:ea typeface="+mn-ea"/>
                <a:cs typeface="Arial"/>
              </a:rPr>
              <a:t>24-01-06/8697:</a:t>
            </a:r>
            <a:endParaRPr kumimoji="0" sz="1600" b="0" i="0" u="none" strike="noStrike" kern="1200" cap="none" spc="0" normalizeH="0" baseline="0" noProof="0" dirty="0">
              <a:ln>
                <a:noFill/>
              </a:ln>
              <a:solidFill>
                <a:prstClr val="black"/>
              </a:solidFill>
              <a:effectLst/>
              <a:uLnTx/>
              <a:uFillTx/>
              <a:latin typeface="Arial"/>
              <a:ea typeface="+mn-ea"/>
              <a:cs typeface="Arial"/>
            </a:endParaRPr>
          </a:p>
          <a:p>
            <a:pPr marL="564515" marR="5080" lvl="0" indent="0" algn="just" defTabSz="914400" rtl="0" eaLnBrk="1" fontAlgn="auto" latinLnBrk="0" hangingPunct="1">
              <a:lnSpc>
                <a:spcPct val="100000"/>
              </a:lnSpc>
              <a:spcBef>
                <a:spcPts val="960"/>
              </a:spcBef>
              <a:spcAft>
                <a:spcPts val="0"/>
              </a:spcAft>
              <a:buClrTx/>
              <a:buSzTx/>
              <a:buFontTx/>
              <a:buNone/>
              <a:tabLst/>
              <a:defRPr/>
            </a:pPr>
            <a:r>
              <a:rPr kumimoji="0" sz="1400" b="0" i="0" u="none" strike="noStrike" kern="1200" cap="none" spc="0" normalizeH="0" baseline="0" noProof="0" dirty="0">
                <a:ln>
                  <a:noFill/>
                </a:ln>
                <a:solidFill>
                  <a:prstClr val="black"/>
                </a:solidFill>
                <a:effectLst/>
                <a:uLnTx/>
                <a:uFillTx/>
                <a:latin typeface="Arial"/>
                <a:ea typeface="+mn-ea"/>
                <a:cs typeface="Arial"/>
              </a:rPr>
              <a:t>В </a:t>
            </a:r>
            <a:r>
              <a:rPr kumimoji="0" sz="1400" b="0" i="0" u="none" strike="noStrike" kern="1200" cap="none" spc="-15" normalizeH="0" baseline="0" noProof="0" dirty="0">
                <a:ln>
                  <a:noFill/>
                </a:ln>
                <a:solidFill>
                  <a:prstClr val="black"/>
                </a:solidFill>
                <a:effectLst/>
                <a:uLnTx/>
                <a:uFillTx/>
                <a:latin typeface="Arial"/>
                <a:ea typeface="+mn-ea"/>
                <a:cs typeface="Arial"/>
              </a:rPr>
              <a:t>соответствии </a:t>
            </a:r>
            <a:r>
              <a:rPr kumimoji="0" sz="1400" b="0" i="0" u="none" strike="noStrike" kern="1200" cap="none" spc="0" normalizeH="0" baseline="0" noProof="0" dirty="0">
                <a:ln>
                  <a:noFill/>
                </a:ln>
                <a:solidFill>
                  <a:prstClr val="black"/>
                </a:solidFill>
                <a:effectLst/>
                <a:uLnTx/>
                <a:uFillTx/>
                <a:latin typeface="Arial"/>
                <a:ea typeface="+mn-ea"/>
                <a:cs typeface="Arial"/>
              </a:rPr>
              <a:t>с </a:t>
            </a:r>
            <a:r>
              <a:rPr kumimoji="0" sz="1400" b="0" i="0" u="none" strike="noStrike" kern="1200" cap="none" spc="-5" normalizeH="0" baseline="0" noProof="0" dirty="0">
                <a:ln>
                  <a:noFill/>
                </a:ln>
                <a:solidFill>
                  <a:prstClr val="black"/>
                </a:solidFill>
                <a:effectLst/>
                <a:uLnTx/>
                <a:uFillTx/>
                <a:latin typeface="Arial"/>
                <a:ea typeface="+mn-ea"/>
                <a:cs typeface="Arial"/>
              </a:rPr>
              <a:t>положениями пункта </a:t>
            </a:r>
            <a:r>
              <a:rPr kumimoji="0" sz="1400" b="0" i="0" u="none" strike="noStrike" kern="1200" cap="none" spc="0" normalizeH="0" baseline="0" noProof="0" dirty="0">
                <a:ln>
                  <a:noFill/>
                </a:ln>
                <a:solidFill>
                  <a:prstClr val="black"/>
                </a:solidFill>
                <a:effectLst/>
                <a:uLnTx/>
                <a:uFillTx/>
                <a:latin typeface="Arial"/>
                <a:ea typeface="+mn-ea"/>
                <a:cs typeface="Arial"/>
              </a:rPr>
              <a:t>3 </a:t>
            </a:r>
            <a:r>
              <a:rPr kumimoji="0" sz="1400" b="0" i="0" u="none" strike="noStrike" kern="1200" cap="none" spc="-10" normalizeH="0" baseline="0" noProof="0" dirty="0">
                <a:ln>
                  <a:noFill/>
                </a:ln>
                <a:solidFill>
                  <a:prstClr val="black"/>
                </a:solidFill>
                <a:effectLst/>
                <a:uLnTx/>
                <a:uFillTx/>
                <a:latin typeface="Arial"/>
                <a:ea typeface="+mn-ea"/>
                <a:cs typeface="Arial"/>
              </a:rPr>
              <a:t>Постановления </a:t>
            </a:r>
            <a:r>
              <a:rPr kumimoji="0" sz="1400" b="0" i="0" u="none" strike="noStrike" kern="1200" cap="none" spc="0" normalizeH="0" baseline="0" noProof="0" dirty="0">
                <a:ln>
                  <a:noFill/>
                </a:ln>
                <a:solidFill>
                  <a:prstClr val="black"/>
                </a:solidFill>
                <a:effectLst/>
                <a:uLnTx/>
                <a:uFillTx/>
                <a:latin typeface="Arial"/>
                <a:ea typeface="+mn-ea"/>
                <a:cs typeface="Arial"/>
              </a:rPr>
              <a:t>№ </a:t>
            </a:r>
            <a:r>
              <a:rPr kumimoji="0" sz="1400" b="0" i="0" u="none" strike="noStrike" kern="1200" cap="none" spc="-5" normalizeH="0" baseline="0" noProof="0" dirty="0">
                <a:ln>
                  <a:noFill/>
                </a:ln>
                <a:solidFill>
                  <a:prstClr val="black"/>
                </a:solidFill>
                <a:effectLst/>
                <a:uLnTx/>
                <a:uFillTx/>
                <a:latin typeface="Arial"/>
                <a:ea typeface="+mn-ea"/>
                <a:cs typeface="Arial"/>
              </a:rPr>
              <a:t>1875 информацией </a:t>
            </a:r>
            <a:r>
              <a:rPr kumimoji="0" sz="1400" b="0" i="0" u="none" strike="noStrike" kern="1200" cap="none" spc="0" normalizeH="0" baseline="0" noProof="0" dirty="0">
                <a:ln>
                  <a:noFill/>
                </a:ln>
                <a:solidFill>
                  <a:prstClr val="black"/>
                </a:solidFill>
                <a:effectLst/>
                <a:uLnTx/>
                <a:uFillTx/>
                <a:latin typeface="Arial"/>
                <a:ea typeface="+mn-ea"/>
                <a:cs typeface="Arial"/>
              </a:rPr>
              <a:t>и </a:t>
            </a:r>
            <a:r>
              <a:rPr kumimoji="0" sz="1400" b="0" i="0" u="none" strike="noStrike" kern="1200" cap="none" spc="-10" normalizeH="0" baseline="0" noProof="0" dirty="0">
                <a:ln>
                  <a:noFill/>
                </a:ln>
                <a:solidFill>
                  <a:prstClr val="black"/>
                </a:solidFill>
                <a:effectLst/>
                <a:uLnTx/>
                <a:uFillTx/>
                <a:latin typeface="Arial"/>
                <a:ea typeface="+mn-ea"/>
                <a:cs typeface="Arial"/>
              </a:rPr>
              <a:t>документами, подтверждающими </a:t>
            </a:r>
            <a:r>
              <a:rPr kumimoji="0" sz="1400" b="0" i="0" u="none" strike="noStrike" kern="1200" cap="none" spc="-5" normalizeH="0" baseline="0" noProof="0" dirty="0">
                <a:ln>
                  <a:noFill/>
                </a:ln>
                <a:solidFill>
                  <a:prstClr val="black"/>
                </a:solidFill>
                <a:effectLst/>
                <a:uLnTx/>
                <a:uFillTx/>
                <a:latin typeface="Arial"/>
                <a:ea typeface="+mn-ea"/>
                <a:cs typeface="Arial"/>
              </a:rPr>
              <a:t>страну </a:t>
            </a:r>
            <a:r>
              <a:rPr kumimoji="0" sz="1400" b="0" i="0" u="none" strike="noStrike" kern="1200" cap="none" spc="0" normalizeH="0" baseline="0" noProof="0" dirty="0">
                <a:ln>
                  <a:noFill/>
                </a:ln>
                <a:solidFill>
                  <a:prstClr val="black"/>
                </a:solidFill>
                <a:effectLst/>
                <a:uLnTx/>
                <a:uFillTx/>
                <a:latin typeface="Arial"/>
                <a:ea typeface="+mn-ea"/>
                <a:cs typeface="Arial"/>
              </a:rPr>
              <a:t> </a:t>
            </a:r>
            <a:r>
              <a:rPr kumimoji="0" sz="1400" b="0" i="0" u="none" strike="noStrike" kern="1200" cap="none" spc="-5" normalizeH="0" baseline="0" noProof="0" dirty="0">
                <a:ln>
                  <a:noFill/>
                </a:ln>
                <a:solidFill>
                  <a:prstClr val="black"/>
                </a:solidFill>
                <a:effectLst/>
                <a:uLnTx/>
                <a:uFillTx/>
                <a:latin typeface="Arial"/>
                <a:ea typeface="+mn-ea"/>
                <a:cs typeface="Arial"/>
              </a:rPr>
              <a:t>происхождения</a:t>
            </a:r>
            <a:r>
              <a:rPr kumimoji="0" sz="1400" b="0" i="0" u="none" strike="noStrike" kern="1200" cap="none" spc="0" normalizeH="0" baseline="0" noProof="0" dirty="0">
                <a:ln>
                  <a:noFill/>
                </a:ln>
                <a:solidFill>
                  <a:prstClr val="black"/>
                </a:solidFill>
                <a:effectLst/>
                <a:uLnTx/>
                <a:uFillTx/>
                <a:latin typeface="Arial"/>
                <a:ea typeface="+mn-ea"/>
                <a:cs typeface="Arial"/>
              </a:rPr>
              <a:t> </a:t>
            </a:r>
            <a:r>
              <a:rPr kumimoji="0" sz="1400" b="0" i="0" u="none" strike="noStrike" kern="1200" cap="none" spc="-10" normalizeH="0" baseline="0" noProof="0" dirty="0">
                <a:ln>
                  <a:noFill/>
                </a:ln>
                <a:solidFill>
                  <a:prstClr val="black"/>
                </a:solidFill>
                <a:effectLst/>
                <a:uLnTx/>
                <a:uFillTx/>
                <a:latin typeface="Arial"/>
                <a:ea typeface="+mn-ea"/>
                <a:cs typeface="Arial"/>
              </a:rPr>
              <a:t>товара,</a:t>
            </a:r>
            <a:r>
              <a:rPr kumimoji="0" sz="1400" b="0" i="0" u="none" strike="noStrike" kern="1200" cap="none" spc="-5" normalizeH="0" baseline="0" noProof="0" dirty="0">
                <a:ln>
                  <a:noFill/>
                </a:ln>
                <a:solidFill>
                  <a:prstClr val="black"/>
                </a:solidFill>
                <a:effectLst/>
                <a:uLnTx/>
                <a:uFillTx/>
                <a:latin typeface="Arial"/>
                <a:ea typeface="+mn-ea"/>
                <a:cs typeface="Arial"/>
              </a:rPr>
              <a:t> </a:t>
            </a:r>
            <a:r>
              <a:rPr kumimoji="0" sz="1400" b="0" i="0" u="none" strike="noStrike" kern="1200" cap="none" spc="-15" normalizeH="0" baseline="0" noProof="0" dirty="0">
                <a:ln>
                  <a:noFill/>
                </a:ln>
                <a:solidFill>
                  <a:prstClr val="black"/>
                </a:solidFill>
                <a:effectLst/>
                <a:uLnTx/>
                <a:uFillTx/>
                <a:latin typeface="Arial"/>
                <a:ea typeface="+mn-ea"/>
                <a:cs typeface="Arial"/>
              </a:rPr>
              <a:t>является</a:t>
            </a:r>
            <a:r>
              <a:rPr kumimoji="0" sz="1400" b="0" i="0" u="none" strike="noStrike" kern="1200" cap="none" spc="-10" normalizeH="0" baseline="0" noProof="0" dirty="0">
                <a:ln>
                  <a:noFill/>
                </a:ln>
                <a:solidFill>
                  <a:prstClr val="black"/>
                </a:solidFill>
                <a:effectLst/>
                <a:uLnTx/>
                <a:uFillTx/>
                <a:latin typeface="Arial"/>
                <a:ea typeface="+mn-ea"/>
                <a:cs typeface="Arial"/>
              </a:rPr>
              <a:t> </a:t>
            </a:r>
            <a:r>
              <a:rPr kumimoji="0" sz="1400" b="0" i="0" u="none" strike="noStrike" kern="1200" cap="none" spc="-5" normalizeH="0" baseline="0" noProof="0" dirty="0">
                <a:ln>
                  <a:noFill/>
                </a:ln>
                <a:solidFill>
                  <a:prstClr val="black"/>
                </a:solidFill>
                <a:effectLst/>
                <a:uLnTx/>
                <a:uFillTx/>
                <a:latin typeface="Arial"/>
                <a:ea typeface="+mn-ea"/>
                <a:cs typeface="Arial"/>
              </a:rPr>
              <a:t>номер</a:t>
            </a:r>
            <a:r>
              <a:rPr kumimoji="0" sz="1400" b="0" i="0" u="none" strike="noStrike" kern="1200" cap="none" spc="0" normalizeH="0" baseline="0" noProof="0" dirty="0">
                <a:ln>
                  <a:noFill/>
                </a:ln>
                <a:solidFill>
                  <a:prstClr val="black"/>
                </a:solidFill>
                <a:effectLst/>
                <a:uLnTx/>
                <a:uFillTx/>
                <a:latin typeface="Arial"/>
                <a:ea typeface="+mn-ea"/>
                <a:cs typeface="Arial"/>
              </a:rPr>
              <a:t> </a:t>
            </a:r>
            <a:r>
              <a:rPr kumimoji="0" sz="1400" b="0" i="0" u="none" strike="noStrike" kern="1200" cap="none" spc="-10" normalizeH="0" baseline="0" noProof="0" dirty="0">
                <a:ln>
                  <a:noFill/>
                </a:ln>
                <a:solidFill>
                  <a:prstClr val="black"/>
                </a:solidFill>
                <a:effectLst/>
                <a:uLnTx/>
                <a:uFillTx/>
                <a:latin typeface="Arial"/>
                <a:ea typeface="+mn-ea"/>
                <a:cs typeface="Arial"/>
              </a:rPr>
              <a:t>реестровой</a:t>
            </a:r>
            <a:r>
              <a:rPr kumimoji="0" sz="1400" b="0" i="0" u="none" strike="noStrike" kern="1200" cap="none" spc="-5" normalizeH="0" baseline="0" noProof="0" dirty="0">
                <a:ln>
                  <a:noFill/>
                </a:ln>
                <a:solidFill>
                  <a:prstClr val="black"/>
                </a:solidFill>
                <a:effectLst/>
                <a:uLnTx/>
                <a:uFillTx/>
                <a:latin typeface="Arial"/>
                <a:ea typeface="+mn-ea"/>
                <a:cs typeface="Arial"/>
              </a:rPr>
              <a:t> записи</a:t>
            </a:r>
            <a:r>
              <a:rPr kumimoji="0" sz="1400" b="0" i="0" u="none" strike="noStrike" kern="1200" cap="none" spc="0" normalizeH="0" baseline="0" noProof="0" dirty="0">
                <a:ln>
                  <a:noFill/>
                </a:ln>
                <a:solidFill>
                  <a:prstClr val="black"/>
                </a:solidFill>
                <a:effectLst/>
                <a:uLnTx/>
                <a:uFillTx/>
                <a:latin typeface="Arial"/>
                <a:ea typeface="+mn-ea"/>
                <a:cs typeface="Arial"/>
              </a:rPr>
              <a:t> </a:t>
            </a:r>
            <a:r>
              <a:rPr kumimoji="0" sz="1400" b="0" i="0" u="none" strike="noStrike" kern="1200" cap="none" spc="-5" normalizeH="0" baseline="0" noProof="0" dirty="0">
                <a:ln>
                  <a:noFill/>
                </a:ln>
                <a:solidFill>
                  <a:prstClr val="black"/>
                </a:solidFill>
                <a:effectLst/>
                <a:uLnTx/>
                <a:uFillTx/>
                <a:latin typeface="Arial"/>
                <a:ea typeface="+mn-ea"/>
                <a:cs typeface="Arial"/>
              </a:rPr>
              <a:t>из</a:t>
            </a:r>
            <a:r>
              <a:rPr kumimoji="0" sz="1400" b="0" i="0" u="none" strike="noStrike" kern="1200" cap="none" spc="0" normalizeH="0" baseline="0" noProof="0" dirty="0">
                <a:ln>
                  <a:noFill/>
                </a:ln>
                <a:solidFill>
                  <a:prstClr val="black"/>
                </a:solidFill>
                <a:effectLst/>
                <a:uLnTx/>
                <a:uFillTx/>
                <a:latin typeface="Arial"/>
                <a:ea typeface="+mn-ea"/>
                <a:cs typeface="Arial"/>
              </a:rPr>
              <a:t> </a:t>
            </a:r>
            <a:r>
              <a:rPr kumimoji="0" sz="1400" b="0" i="0" u="none" strike="noStrike" kern="1200" cap="none" spc="-5" normalizeH="0" baseline="0" noProof="0" dirty="0">
                <a:ln>
                  <a:noFill/>
                </a:ln>
                <a:solidFill>
                  <a:prstClr val="black"/>
                </a:solidFill>
                <a:effectLst/>
                <a:uLnTx/>
                <a:uFillTx/>
                <a:latin typeface="Arial"/>
                <a:ea typeface="+mn-ea"/>
                <a:cs typeface="Arial"/>
              </a:rPr>
              <a:t>реестра</a:t>
            </a:r>
            <a:r>
              <a:rPr kumimoji="0" sz="1400" b="0" i="0" u="none" strike="noStrike" kern="1200" cap="none" spc="0" normalizeH="0" baseline="0" noProof="0" dirty="0">
                <a:ln>
                  <a:noFill/>
                </a:ln>
                <a:solidFill>
                  <a:prstClr val="black"/>
                </a:solidFill>
                <a:effectLst/>
                <a:uLnTx/>
                <a:uFillTx/>
                <a:latin typeface="Arial"/>
                <a:ea typeface="+mn-ea"/>
                <a:cs typeface="Arial"/>
              </a:rPr>
              <a:t> </a:t>
            </a:r>
            <a:r>
              <a:rPr kumimoji="0" sz="1400" b="0" i="0" u="none" strike="noStrike" kern="1200" cap="none" spc="-5" normalizeH="0" baseline="0" noProof="0" dirty="0">
                <a:ln>
                  <a:noFill/>
                </a:ln>
                <a:solidFill>
                  <a:prstClr val="black"/>
                </a:solidFill>
                <a:effectLst/>
                <a:uLnTx/>
                <a:uFillTx/>
                <a:latin typeface="Arial"/>
                <a:ea typeface="+mn-ea"/>
                <a:cs typeface="Arial"/>
              </a:rPr>
              <a:t>российской</a:t>
            </a:r>
            <a:r>
              <a:rPr kumimoji="0" sz="1400" b="0" i="0" u="none" strike="noStrike" kern="1200" cap="none" spc="0" normalizeH="0" baseline="0" noProof="0" dirty="0">
                <a:ln>
                  <a:noFill/>
                </a:ln>
                <a:solidFill>
                  <a:prstClr val="black"/>
                </a:solidFill>
                <a:effectLst/>
                <a:uLnTx/>
                <a:uFillTx/>
                <a:latin typeface="Arial"/>
                <a:ea typeface="+mn-ea"/>
                <a:cs typeface="Arial"/>
              </a:rPr>
              <a:t> </a:t>
            </a:r>
            <a:r>
              <a:rPr kumimoji="0" sz="1400" b="0" i="0" u="none" strike="noStrike" kern="1200" cap="none" spc="-5" normalizeH="0" baseline="0" noProof="0" dirty="0">
                <a:ln>
                  <a:noFill/>
                </a:ln>
                <a:solidFill>
                  <a:prstClr val="black"/>
                </a:solidFill>
                <a:effectLst/>
                <a:uLnTx/>
                <a:uFillTx/>
                <a:latin typeface="Arial"/>
                <a:ea typeface="+mn-ea"/>
                <a:cs typeface="Arial"/>
              </a:rPr>
              <a:t>промышленной</a:t>
            </a:r>
            <a:r>
              <a:rPr kumimoji="0" sz="1400" b="0" i="0" u="none" strike="noStrike" kern="1200" cap="none" spc="0" normalizeH="0" baseline="0" noProof="0" dirty="0">
                <a:ln>
                  <a:noFill/>
                </a:ln>
                <a:solidFill>
                  <a:prstClr val="black"/>
                </a:solidFill>
                <a:effectLst/>
                <a:uLnTx/>
                <a:uFillTx/>
                <a:latin typeface="Arial"/>
                <a:ea typeface="+mn-ea"/>
                <a:cs typeface="Arial"/>
              </a:rPr>
              <a:t> </a:t>
            </a:r>
            <a:r>
              <a:rPr kumimoji="0" sz="1400" b="0" i="0" u="none" strike="noStrike" kern="1200" cap="none" spc="-10" normalizeH="0" baseline="0" noProof="0" dirty="0">
                <a:ln>
                  <a:noFill/>
                </a:ln>
                <a:solidFill>
                  <a:prstClr val="black"/>
                </a:solidFill>
                <a:effectLst/>
                <a:uLnTx/>
                <a:uFillTx/>
                <a:latin typeface="Arial"/>
                <a:ea typeface="+mn-ea"/>
                <a:cs typeface="Arial"/>
              </a:rPr>
              <a:t>продукции, </a:t>
            </a:r>
            <a:r>
              <a:rPr kumimoji="0" sz="1400" b="0" i="0" u="none" strike="noStrike" kern="1200" cap="none" spc="-5" normalizeH="0" baseline="0" noProof="0" dirty="0">
                <a:ln>
                  <a:noFill/>
                </a:ln>
                <a:solidFill>
                  <a:prstClr val="black"/>
                </a:solidFill>
                <a:effectLst/>
                <a:uLnTx/>
                <a:uFillTx/>
                <a:latin typeface="Arial"/>
                <a:ea typeface="+mn-ea"/>
                <a:cs typeface="Arial"/>
              </a:rPr>
              <a:t> </a:t>
            </a:r>
            <a:r>
              <a:rPr kumimoji="0" sz="1400" b="0" i="0" u="none" strike="noStrike" kern="1200" cap="none" spc="-10" normalizeH="0" baseline="0" noProof="0" dirty="0">
                <a:ln>
                  <a:noFill/>
                </a:ln>
                <a:solidFill>
                  <a:prstClr val="black"/>
                </a:solidFill>
                <a:effectLst/>
                <a:uLnTx/>
                <a:uFillTx/>
                <a:latin typeface="Arial"/>
                <a:ea typeface="+mn-ea"/>
                <a:cs typeface="Arial"/>
              </a:rPr>
              <a:t>предусмотренного</a:t>
            </a:r>
            <a:r>
              <a:rPr kumimoji="0" sz="1400" b="0" i="0" u="none" strike="noStrike" kern="1200" cap="none" spc="85" normalizeH="0" baseline="0" noProof="0" dirty="0">
                <a:ln>
                  <a:noFill/>
                </a:ln>
                <a:solidFill>
                  <a:prstClr val="black"/>
                </a:solidFill>
                <a:effectLst/>
                <a:uLnTx/>
                <a:uFillTx/>
                <a:latin typeface="Arial"/>
                <a:ea typeface="+mn-ea"/>
                <a:cs typeface="Arial"/>
              </a:rPr>
              <a:t> </a:t>
            </a:r>
            <a:r>
              <a:rPr kumimoji="0" sz="1400" b="0" i="0" u="none" strike="noStrike" kern="1200" cap="none" spc="-10" normalizeH="0" baseline="0" noProof="0" dirty="0">
                <a:ln>
                  <a:noFill/>
                </a:ln>
                <a:solidFill>
                  <a:prstClr val="black"/>
                </a:solidFill>
                <a:effectLst/>
                <a:uLnTx/>
                <a:uFillTx/>
                <a:latin typeface="Arial"/>
                <a:ea typeface="+mn-ea"/>
                <a:cs typeface="Arial"/>
              </a:rPr>
              <a:t>статьей</a:t>
            </a:r>
            <a:r>
              <a:rPr kumimoji="0" sz="1400" b="0" i="0" u="none" strike="noStrike" kern="1200" cap="none" spc="100" normalizeH="0" baseline="0" noProof="0" dirty="0">
                <a:ln>
                  <a:noFill/>
                </a:ln>
                <a:solidFill>
                  <a:prstClr val="black"/>
                </a:solidFill>
                <a:effectLst/>
                <a:uLnTx/>
                <a:uFillTx/>
                <a:latin typeface="Arial"/>
                <a:ea typeface="+mn-ea"/>
                <a:cs typeface="Arial"/>
              </a:rPr>
              <a:t> </a:t>
            </a:r>
            <a:r>
              <a:rPr kumimoji="0" sz="1400" b="0" i="0" u="none" strike="noStrike" kern="1200" cap="none" spc="-5" normalizeH="0" baseline="0" noProof="0" dirty="0">
                <a:ln>
                  <a:noFill/>
                </a:ln>
                <a:solidFill>
                  <a:prstClr val="black"/>
                </a:solidFill>
                <a:effectLst/>
                <a:uLnTx/>
                <a:uFillTx/>
                <a:latin typeface="Arial"/>
                <a:ea typeface="+mn-ea"/>
                <a:cs typeface="Arial"/>
              </a:rPr>
              <a:t>17.1</a:t>
            </a:r>
            <a:r>
              <a:rPr kumimoji="0" sz="1400" b="0" i="0" u="none" strike="noStrike" kern="1200" cap="none" spc="95" normalizeH="0" baseline="0" noProof="0" dirty="0">
                <a:ln>
                  <a:noFill/>
                </a:ln>
                <a:solidFill>
                  <a:prstClr val="black"/>
                </a:solidFill>
                <a:effectLst/>
                <a:uLnTx/>
                <a:uFillTx/>
                <a:latin typeface="Arial"/>
                <a:ea typeface="+mn-ea"/>
                <a:cs typeface="Arial"/>
              </a:rPr>
              <a:t> </a:t>
            </a:r>
            <a:r>
              <a:rPr kumimoji="0" sz="1400" b="0" i="0" u="none" strike="noStrike" kern="1200" cap="none" spc="-15" normalizeH="0" baseline="0" noProof="0" dirty="0">
                <a:ln>
                  <a:noFill/>
                </a:ln>
                <a:solidFill>
                  <a:prstClr val="black"/>
                </a:solidFill>
                <a:effectLst/>
                <a:uLnTx/>
                <a:uFillTx/>
                <a:latin typeface="Arial"/>
                <a:ea typeface="+mn-ea"/>
                <a:cs typeface="Arial"/>
              </a:rPr>
              <a:t>Федерального</a:t>
            </a:r>
            <a:r>
              <a:rPr kumimoji="0" sz="1400" b="0" i="0" u="none" strike="noStrike" kern="1200" cap="none" spc="80" normalizeH="0" baseline="0" noProof="0" dirty="0">
                <a:ln>
                  <a:noFill/>
                </a:ln>
                <a:solidFill>
                  <a:prstClr val="black"/>
                </a:solidFill>
                <a:effectLst/>
                <a:uLnTx/>
                <a:uFillTx/>
                <a:latin typeface="Arial"/>
                <a:ea typeface="+mn-ea"/>
                <a:cs typeface="Arial"/>
              </a:rPr>
              <a:t> </a:t>
            </a:r>
            <a:r>
              <a:rPr kumimoji="0" sz="1400" b="0" i="0" u="none" strike="noStrike" kern="1200" cap="none" spc="-5" normalizeH="0" baseline="0" noProof="0" dirty="0">
                <a:ln>
                  <a:noFill/>
                </a:ln>
                <a:solidFill>
                  <a:prstClr val="black"/>
                </a:solidFill>
                <a:effectLst/>
                <a:uLnTx/>
                <a:uFillTx/>
                <a:latin typeface="Arial"/>
                <a:ea typeface="+mn-ea"/>
                <a:cs typeface="Arial"/>
              </a:rPr>
              <a:t>закона</a:t>
            </a:r>
            <a:r>
              <a:rPr kumimoji="0" sz="1400" b="0" i="0" u="none" strike="noStrike" kern="1200" cap="none" spc="85" normalizeH="0" baseline="0" noProof="0" dirty="0">
                <a:ln>
                  <a:noFill/>
                </a:ln>
                <a:solidFill>
                  <a:prstClr val="black"/>
                </a:solidFill>
                <a:effectLst/>
                <a:uLnTx/>
                <a:uFillTx/>
                <a:latin typeface="Arial"/>
                <a:ea typeface="+mn-ea"/>
                <a:cs typeface="Arial"/>
              </a:rPr>
              <a:t> </a:t>
            </a:r>
            <a:r>
              <a:rPr kumimoji="0" sz="1400" b="0" i="0" u="none" strike="noStrike" kern="1200" cap="none" spc="0" normalizeH="0" baseline="0" noProof="0" dirty="0">
                <a:ln>
                  <a:noFill/>
                </a:ln>
                <a:solidFill>
                  <a:prstClr val="black"/>
                </a:solidFill>
                <a:effectLst/>
                <a:uLnTx/>
                <a:uFillTx/>
                <a:latin typeface="Arial"/>
                <a:ea typeface="+mn-ea"/>
                <a:cs typeface="Arial"/>
              </a:rPr>
              <a:t>«О</a:t>
            </a:r>
            <a:r>
              <a:rPr kumimoji="0" sz="1400" b="0" i="0" u="none" strike="noStrike" kern="1200" cap="none" spc="90" normalizeH="0" baseline="0" noProof="0" dirty="0">
                <a:ln>
                  <a:noFill/>
                </a:ln>
                <a:solidFill>
                  <a:prstClr val="black"/>
                </a:solidFill>
                <a:effectLst/>
                <a:uLnTx/>
                <a:uFillTx/>
                <a:latin typeface="Arial"/>
                <a:ea typeface="+mn-ea"/>
                <a:cs typeface="Arial"/>
              </a:rPr>
              <a:t> </a:t>
            </a:r>
            <a:r>
              <a:rPr kumimoji="0" sz="1400" b="0" i="0" u="none" strike="noStrike" kern="1200" cap="none" spc="-5" normalizeH="0" baseline="0" noProof="0" dirty="0">
                <a:ln>
                  <a:noFill/>
                </a:ln>
                <a:solidFill>
                  <a:prstClr val="black"/>
                </a:solidFill>
                <a:effectLst/>
                <a:uLnTx/>
                <a:uFillTx/>
                <a:latin typeface="Arial"/>
                <a:ea typeface="+mn-ea"/>
                <a:cs typeface="Arial"/>
              </a:rPr>
              <a:t>промышленной</a:t>
            </a:r>
            <a:r>
              <a:rPr kumimoji="0" sz="1400" b="0" i="0" u="none" strike="noStrike" kern="1200" cap="none" spc="100" normalizeH="0" baseline="0" noProof="0" dirty="0">
                <a:ln>
                  <a:noFill/>
                </a:ln>
                <a:solidFill>
                  <a:prstClr val="black"/>
                </a:solidFill>
                <a:effectLst/>
                <a:uLnTx/>
                <a:uFillTx/>
                <a:latin typeface="Arial"/>
                <a:ea typeface="+mn-ea"/>
                <a:cs typeface="Arial"/>
              </a:rPr>
              <a:t> </a:t>
            </a:r>
            <a:r>
              <a:rPr kumimoji="0" sz="1400" b="0" i="0" u="none" strike="noStrike" kern="1200" cap="none" spc="-5" normalizeH="0" baseline="0" noProof="0" dirty="0">
                <a:ln>
                  <a:noFill/>
                </a:ln>
                <a:solidFill>
                  <a:prstClr val="black"/>
                </a:solidFill>
                <a:effectLst/>
                <a:uLnTx/>
                <a:uFillTx/>
                <a:latin typeface="Arial"/>
                <a:ea typeface="+mn-ea"/>
                <a:cs typeface="Arial"/>
              </a:rPr>
              <a:t>политике</a:t>
            </a:r>
            <a:r>
              <a:rPr kumimoji="0" sz="1400" b="0" i="0" u="none" strike="noStrike" kern="1200" cap="none" spc="105" normalizeH="0" baseline="0" noProof="0" dirty="0">
                <a:ln>
                  <a:noFill/>
                </a:ln>
                <a:solidFill>
                  <a:prstClr val="black"/>
                </a:solidFill>
                <a:effectLst/>
                <a:uLnTx/>
                <a:uFillTx/>
                <a:latin typeface="Arial"/>
                <a:ea typeface="+mn-ea"/>
                <a:cs typeface="Arial"/>
              </a:rPr>
              <a:t> </a:t>
            </a:r>
            <a:r>
              <a:rPr kumimoji="0" sz="1400" b="0" i="0" u="none" strike="noStrike" kern="1200" cap="none" spc="0" normalizeH="0" baseline="0" noProof="0" dirty="0">
                <a:ln>
                  <a:noFill/>
                </a:ln>
                <a:solidFill>
                  <a:prstClr val="black"/>
                </a:solidFill>
                <a:effectLst/>
                <a:uLnTx/>
                <a:uFillTx/>
                <a:latin typeface="Arial"/>
                <a:ea typeface="+mn-ea"/>
                <a:cs typeface="Arial"/>
              </a:rPr>
              <a:t>в</a:t>
            </a:r>
            <a:r>
              <a:rPr kumimoji="0" sz="1400" b="0" i="0" u="none" strike="noStrike" kern="1200" cap="none" spc="100" normalizeH="0" baseline="0" noProof="0" dirty="0">
                <a:ln>
                  <a:noFill/>
                </a:ln>
                <a:solidFill>
                  <a:prstClr val="black"/>
                </a:solidFill>
                <a:effectLst/>
                <a:uLnTx/>
                <a:uFillTx/>
                <a:latin typeface="Arial"/>
                <a:ea typeface="+mn-ea"/>
                <a:cs typeface="Arial"/>
              </a:rPr>
              <a:t> </a:t>
            </a:r>
            <a:r>
              <a:rPr kumimoji="0" sz="1400" b="0" i="0" u="none" strike="noStrike" kern="1200" cap="none" spc="-10" normalizeH="0" baseline="0" noProof="0" dirty="0">
                <a:ln>
                  <a:noFill/>
                </a:ln>
                <a:solidFill>
                  <a:prstClr val="black"/>
                </a:solidFill>
                <a:effectLst/>
                <a:uLnTx/>
                <a:uFillTx/>
                <a:latin typeface="Arial"/>
                <a:ea typeface="+mn-ea"/>
                <a:cs typeface="Arial"/>
              </a:rPr>
              <a:t>Российской</a:t>
            </a:r>
            <a:r>
              <a:rPr kumimoji="0" sz="1400" b="0" i="0" u="none" strike="noStrike" kern="1200" cap="none" spc="110" normalizeH="0" baseline="0" noProof="0" dirty="0">
                <a:ln>
                  <a:noFill/>
                </a:ln>
                <a:solidFill>
                  <a:prstClr val="black"/>
                </a:solidFill>
                <a:effectLst/>
                <a:uLnTx/>
                <a:uFillTx/>
                <a:latin typeface="Arial"/>
                <a:ea typeface="+mn-ea"/>
                <a:cs typeface="Arial"/>
              </a:rPr>
              <a:t> </a:t>
            </a:r>
            <a:r>
              <a:rPr kumimoji="0" sz="1400" b="0" i="0" u="none" strike="noStrike" kern="1200" cap="none" spc="-10" normalizeH="0" baseline="0" noProof="0" dirty="0">
                <a:ln>
                  <a:noFill/>
                </a:ln>
                <a:solidFill>
                  <a:prstClr val="black"/>
                </a:solidFill>
                <a:effectLst/>
                <a:uLnTx/>
                <a:uFillTx/>
                <a:latin typeface="Arial"/>
                <a:ea typeface="+mn-ea"/>
                <a:cs typeface="Arial"/>
              </a:rPr>
              <a:t>Федерации»,</a:t>
            </a:r>
            <a:r>
              <a:rPr kumimoji="0" sz="1400" b="0" i="0" u="none" strike="noStrike" kern="1200" cap="none" spc="100" normalizeH="0" baseline="0" noProof="0" dirty="0">
                <a:ln>
                  <a:noFill/>
                </a:ln>
                <a:solidFill>
                  <a:prstClr val="black"/>
                </a:solidFill>
                <a:effectLst/>
                <a:uLnTx/>
                <a:uFillTx/>
                <a:latin typeface="Arial"/>
                <a:ea typeface="+mn-ea"/>
                <a:cs typeface="Arial"/>
              </a:rPr>
              <a:t> </a:t>
            </a:r>
            <a:r>
              <a:rPr kumimoji="0" sz="1400" b="0" i="0" u="none" strike="noStrike" kern="1200" cap="none" spc="-10" normalizeH="0" baseline="0" noProof="0" dirty="0">
                <a:ln>
                  <a:noFill/>
                </a:ln>
                <a:solidFill>
                  <a:prstClr val="black"/>
                </a:solidFill>
                <a:effectLst/>
                <a:uLnTx/>
                <a:uFillTx/>
                <a:latin typeface="Arial"/>
                <a:ea typeface="+mn-ea"/>
                <a:cs typeface="Arial"/>
              </a:rPr>
              <a:t>содержащей </a:t>
            </a:r>
            <a:r>
              <a:rPr kumimoji="0" sz="1400" b="0" i="0" u="none" strike="noStrike" kern="1200" cap="none" spc="-380" normalizeH="0" baseline="0" noProof="0" dirty="0">
                <a:ln>
                  <a:noFill/>
                </a:ln>
                <a:solidFill>
                  <a:prstClr val="black"/>
                </a:solidFill>
                <a:effectLst/>
                <a:uLnTx/>
                <a:uFillTx/>
                <a:latin typeface="Arial"/>
                <a:ea typeface="+mn-ea"/>
                <a:cs typeface="Arial"/>
              </a:rPr>
              <a:t> </a:t>
            </a:r>
            <a:r>
              <a:rPr kumimoji="0" sz="1400" b="0" i="0" u="none" strike="noStrike" kern="1200" cap="none" spc="0" normalizeH="0" baseline="0" noProof="0" dirty="0">
                <a:ln>
                  <a:noFill/>
                </a:ln>
                <a:solidFill>
                  <a:prstClr val="black"/>
                </a:solidFill>
                <a:effectLst/>
                <a:uLnTx/>
                <a:uFillTx/>
                <a:latin typeface="Arial"/>
                <a:ea typeface="+mn-ea"/>
                <a:cs typeface="Arial"/>
              </a:rPr>
              <a:t>в</a:t>
            </a:r>
            <a:r>
              <a:rPr kumimoji="0" sz="1400" b="0" i="0" u="none" strike="noStrike" kern="1200" cap="none" spc="5" normalizeH="0" baseline="0" noProof="0" dirty="0">
                <a:ln>
                  <a:noFill/>
                </a:ln>
                <a:solidFill>
                  <a:prstClr val="black"/>
                </a:solidFill>
                <a:effectLst/>
                <a:uLnTx/>
                <a:uFillTx/>
                <a:latin typeface="Arial"/>
                <a:ea typeface="+mn-ea"/>
                <a:cs typeface="Arial"/>
              </a:rPr>
              <a:t> </a:t>
            </a:r>
            <a:r>
              <a:rPr kumimoji="0" sz="1400" b="0" i="0" u="none" strike="noStrike" kern="1200" cap="none" spc="-5" normalizeH="0" baseline="0" noProof="0" dirty="0">
                <a:ln>
                  <a:noFill/>
                </a:ln>
                <a:solidFill>
                  <a:prstClr val="black"/>
                </a:solidFill>
                <a:effectLst/>
                <a:uLnTx/>
                <a:uFillTx/>
                <a:latin typeface="Arial"/>
                <a:ea typeface="+mn-ea"/>
                <a:cs typeface="Arial"/>
              </a:rPr>
              <a:t>том</a:t>
            </a:r>
            <a:r>
              <a:rPr kumimoji="0" sz="1400" b="0" i="0" u="none" strike="noStrike" kern="1200" cap="none" spc="0" normalizeH="0" baseline="0" noProof="0" dirty="0">
                <a:ln>
                  <a:noFill/>
                </a:ln>
                <a:solidFill>
                  <a:prstClr val="black"/>
                </a:solidFill>
                <a:effectLst/>
                <a:uLnTx/>
                <a:uFillTx/>
                <a:latin typeface="Arial"/>
                <a:ea typeface="+mn-ea"/>
                <a:cs typeface="Arial"/>
              </a:rPr>
              <a:t> </a:t>
            </a:r>
            <a:r>
              <a:rPr kumimoji="0" sz="1400" b="0" i="0" u="none" strike="noStrike" kern="1200" cap="none" spc="-5" normalizeH="0" baseline="0" noProof="0" dirty="0">
                <a:ln>
                  <a:noFill/>
                </a:ln>
                <a:solidFill>
                  <a:prstClr val="black"/>
                </a:solidFill>
                <a:effectLst/>
                <a:uLnTx/>
                <a:uFillTx/>
                <a:latin typeface="Arial"/>
                <a:ea typeface="+mn-ea"/>
                <a:cs typeface="Arial"/>
              </a:rPr>
              <a:t>числе</a:t>
            </a:r>
            <a:r>
              <a:rPr kumimoji="0" sz="1400" b="0" i="0" u="none" strike="noStrike" kern="1200" cap="none" spc="0" normalizeH="0" baseline="0" noProof="0" dirty="0">
                <a:ln>
                  <a:noFill/>
                </a:ln>
                <a:solidFill>
                  <a:prstClr val="black"/>
                </a:solidFill>
                <a:effectLst/>
                <a:uLnTx/>
                <a:uFillTx/>
                <a:latin typeface="Arial"/>
                <a:ea typeface="+mn-ea"/>
                <a:cs typeface="Arial"/>
              </a:rPr>
              <a:t> </a:t>
            </a:r>
            <a:r>
              <a:rPr kumimoji="0" sz="1400" b="0" i="0" u="none" strike="noStrike" kern="1200" cap="none" spc="-5" normalizeH="0" baseline="0" noProof="0" dirty="0">
                <a:ln>
                  <a:noFill/>
                </a:ln>
                <a:solidFill>
                  <a:prstClr val="black"/>
                </a:solidFill>
                <a:effectLst/>
                <a:uLnTx/>
                <a:uFillTx/>
                <a:latin typeface="Arial"/>
                <a:ea typeface="+mn-ea"/>
                <a:cs typeface="Arial"/>
              </a:rPr>
              <a:t>информацию</a:t>
            </a:r>
            <a:r>
              <a:rPr kumimoji="0" sz="1400" b="0" i="0" u="none" strike="noStrike" kern="1200" cap="none" spc="0" normalizeH="0" baseline="0" noProof="0" dirty="0">
                <a:ln>
                  <a:noFill/>
                </a:ln>
                <a:solidFill>
                  <a:prstClr val="black"/>
                </a:solidFill>
                <a:effectLst/>
                <a:uLnTx/>
                <a:uFillTx/>
                <a:latin typeface="Arial"/>
                <a:ea typeface="+mn-ea"/>
                <a:cs typeface="Arial"/>
              </a:rPr>
              <a:t> о</a:t>
            </a:r>
            <a:r>
              <a:rPr kumimoji="0" sz="1400" b="0" i="0" u="none" strike="noStrike" kern="1200" cap="none" spc="5" normalizeH="0" baseline="0" noProof="0" dirty="0">
                <a:ln>
                  <a:noFill/>
                </a:ln>
                <a:solidFill>
                  <a:prstClr val="black"/>
                </a:solidFill>
                <a:effectLst/>
                <a:uLnTx/>
                <a:uFillTx/>
                <a:latin typeface="Arial"/>
                <a:ea typeface="+mn-ea"/>
                <a:cs typeface="Arial"/>
              </a:rPr>
              <a:t> </a:t>
            </a:r>
            <a:r>
              <a:rPr kumimoji="0" sz="1400" b="0" i="0" u="none" strike="noStrike" kern="1200" cap="none" spc="-5" normalizeH="0" baseline="0" noProof="0" dirty="0">
                <a:ln>
                  <a:noFill/>
                </a:ln>
                <a:solidFill>
                  <a:prstClr val="black"/>
                </a:solidFill>
                <a:effectLst/>
                <a:uLnTx/>
                <a:uFillTx/>
                <a:latin typeface="Arial"/>
                <a:ea typeface="+mn-ea"/>
                <a:cs typeface="Arial"/>
              </a:rPr>
              <a:t>совокупном</a:t>
            </a:r>
            <a:r>
              <a:rPr kumimoji="0" sz="1400" b="0" i="0" u="none" strike="noStrike" kern="1200" cap="none" spc="0" normalizeH="0" baseline="0" noProof="0" dirty="0">
                <a:ln>
                  <a:noFill/>
                </a:ln>
                <a:solidFill>
                  <a:prstClr val="black"/>
                </a:solidFill>
                <a:effectLst/>
                <a:uLnTx/>
                <a:uFillTx/>
                <a:latin typeface="Arial"/>
                <a:ea typeface="+mn-ea"/>
                <a:cs typeface="Arial"/>
              </a:rPr>
              <a:t> </a:t>
            </a:r>
            <a:r>
              <a:rPr kumimoji="0" sz="1400" b="0" i="0" u="none" strike="noStrike" kern="1200" cap="none" spc="-10" normalizeH="0" baseline="0" noProof="0" dirty="0">
                <a:ln>
                  <a:noFill/>
                </a:ln>
                <a:solidFill>
                  <a:prstClr val="black"/>
                </a:solidFill>
                <a:effectLst/>
                <a:uLnTx/>
                <a:uFillTx/>
                <a:latin typeface="Arial"/>
                <a:ea typeface="+mn-ea"/>
                <a:cs typeface="Arial"/>
              </a:rPr>
              <a:t>количестве</a:t>
            </a:r>
            <a:r>
              <a:rPr kumimoji="0" sz="1400" b="0" i="0" u="none" strike="noStrike" kern="1200" cap="none" spc="-5" normalizeH="0" baseline="0" noProof="0" dirty="0">
                <a:ln>
                  <a:noFill/>
                </a:ln>
                <a:solidFill>
                  <a:prstClr val="black"/>
                </a:solidFill>
                <a:effectLst/>
                <a:uLnTx/>
                <a:uFillTx/>
                <a:latin typeface="Arial"/>
                <a:ea typeface="+mn-ea"/>
                <a:cs typeface="Arial"/>
              </a:rPr>
              <a:t> </a:t>
            </a:r>
            <a:r>
              <a:rPr kumimoji="0" sz="1400" b="0" i="0" u="none" strike="noStrike" kern="1200" cap="none" spc="-10" normalizeH="0" baseline="0" noProof="0" dirty="0">
                <a:ln>
                  <a:noFill/>
                </a:ln>
                <a:solidFill>
                  <a:prstClr val="black"/>
                </a:solidFill>
                <a:effectLst/>
                <a:uLnTx/>
                <a:uFillTx/>
                <a:latin typeface="Arial"/>
                <a:ea typeface="+mn-ea"/>
                <a:cs typeface="Arial"/>
              </a:rPr>
              <a:t>баллов</a:t>
            </a:r>
            <a:r>
              <a:rPr kumimoji="0" sz="1400" b="0" i="0" u="none" strike="noStrike" kern="1200" cap="none" spc="-5" normalizeH="0" baseline="0" noProof="0" dirty="0">
                <a:ln>
                  <a:noFill/>
                </a:ln>
                <a:solidFill>
                  <a:prstClr val="black"/>
                </a:solidFill>
                <a:effectLst/>
                <a:uLnTx/>
                <a:uFillTx/>
                <a:latin typeface="Arial"/>
                <a:ea typeface="+mn-ea"/>
                <a:cs typeface="Arial"/>
              </a:rPr>
              <a:t> за</a:t>
            </a:r>
            <a:r>
              <a:rPr kumimoji="0" sz="1400" b="0" i="0" u="none" strike="noStrike" kern="1200" cap="none" spc="0" normalizeH="0" baseline="0" noProof="0" dirty="0">
                <a:ln>
                  <a:noFill/>
                </a:ln>
                <a:solidFill>
                  <a:prstClr val="black"/>
                </a:solidFill>
                <a:effectLst/>
                <a:uLnTx/>
                <a:uFillTx/>
                <a:latin typeface="Arial"/>
                <a:ea typeface="+mn-ea"/>
                <a:cs typeface="Arial"/>
              </a:rPr>
              <a:t> </a:t>
            </a:r>
            <a:r>
              <a:rPr kumimoji="0" sz="1400" b="0" i="0" u="none" strike="noStrike" kern="1200" cap="none" spc="-10" normalizeH="0" baseline="0" noProof="0" dirty="0">
                <a:ln>
                  <a:noFill/>
                </a:ln>
                <a:solidFill>
                  <a:prstClr val="black"/>
                </a:solidFill>
                <a:effectLst/>
                <a:uLnTx/>
                <a:uFillTx/>
                <a:latin typeface="Arial"/>
                <a:ea typeface="+mn-ea"/>
                <a:cs typeface="Arial"/>
              </a:rPr>
              <a:t>выполнение</a:t>
            </a:r>
            <a:r>
              <a:rPr kumimoji="0" sz="1400" b="0" i="0" u="none" strike="noStrike" kern="1200" cap="none" spc="-5" normalizeH="0" baseline="0" noProof="0" dirty="0">
                <a:ln>
                  <a:noFill/>
                </a:ln>
                <a:solidFill>
                  <a:prstClr val="black"/>
                </a:solidFill>
                <a:effectLst/>
                <a:uLnTx/>
                <a:uFillTx/>
                <a:latin typeface="Arial"/>
                <a:ea typeface="+mn-ea"/>
                <a:cs typeface="Arial"/>
              </a:rPr>
              <a:t> </a:t>
            </a:r>
            <a:r>
              <a:rPr kumimoji="0" sz="1400" b="0" i="0" u="none" strike="noStrike" kern="1200" cap="none" spc="-10" normalizeH="0" baseline="0" noProof="0" dirty="0">
                <a:ln>
                  <a:noFill/>
                </a:ln>
                <a:solidFill>
                  <a:prstClr val="black"/>
                </a:solidFill>
                <a:effectLst/>
                <a:uLnTx/>
                <a:uFillTx/>
                <a:latin typeface="Arial"/>
                <a:ea typeface="+mn-ea"/>
                <a:cs typeface="Arial"/>
              </a:rPr>
              <a:t>(освоение)</a:t>
            </a:r>
            <a:r>
              <a:rPr kumimoji="0" sz="1400" b="0" i="0" u="none" strike="noStrike" kern="1200" cap="none" spc="365" normalizeH="0" baseline="0" noProof="0" dirty="0">
                <a:ln>
                  <a:noFill/>
                </a:ln>
                <a:solidFill>
                  <a:prstClr val="black"/>
                </a:solidFill>
                <a:effectLst/>
                <a:uLnTx/>
                <a:uFillTx/>
                <a:latin typeface="Arial"/>
                <a:ea typeface="+mn-ea"/>
                <a:cs typeface="Arial"/>
              </a:rPr>
              <a:t> </a:t>
            </a:r>
            <a:r>
              <a:rPr kumimoji="0" sz="1400" b="0" i="0" u="none" strike="noStrike" kern="1200" cap="none" spc="0" normalizeH="0" baseline="0" noProof="0" dirty="0">
                <a:ln>
                  <a:noFill/>
                </a:ln>
                <a:solidFill>
                  <a:prstClr val="black"/>
                </a:solidFill>
                <a:effectLst/>
                <a:uLnTx/>
                <a:uFillTx/>
                <a:latin typeface="Arial"/>
                <a:ea typeface="+mn-ea"/>
                <a:cs typeface="Arial"/>
              </a:rPr>
              <a:t>на</a:t>
            </a:r>
            <a:r>
              <a:rPr kumimoji="0" sz="1400" b="0" i="0" u="none" strike="noStrike" kern="1200" cap="none" spc="390" normalizeH="0" baseline="0" noProof="0" dirty="0">
                <a:ln>
                  <a:noFill/>
                </a:ln>
                <a:solidFill>
                  <a:prstClr val="black"/>
                </a:solidFill>
                <a:effectLst/>
                <a:uLnTx/>
                <a:uFillTx/>
                <a:latin typeface="Arial"/>
                <a:ea typeface="+mn-ea"/>
                <a:cs typeface="Arial"/>
              </a:rPr>
              <a:t> </a:t>
            </a:r>
            <a:r>
              <a:rPr kumimoji="0" sz="1400" b="0" i="0" u="none" strike="noStrike" kern="1200" cap="none" spc="-10" normalizeH="0" baseline="0" noProof="0" dirty="0">
                <a:ln>
                  <a:noFill/>
                </a:ln>
                <a:solidFill>
                  <a:prstClr val="black"/>
                </a:solidFill>
                <a:effectLst/>
                <a:uLnTx/>
                <a:uFillTx/>
                <a:latin typeface="Arial"/>
                <a:ea typeface="+mn-ea"/>
                <a:cs typeface="Arial"/>
              </a:rPr>
              <a:t>территории</a:t>
            </a:r>
            <a:r>
              <a:rPr kumimoji="0" sz="1400" b="0" i="0" u="none" strike="noStrike" kern="1200" cap="none" spc="370" normalizeH="0" baseline="0" noProof="0" dirty="0">
                <a:ln>
                  <a:noFill/>
                </a:ln>
                <a:solidFill>
                  <a:prstClr val="black"/>
                </a:solidFill>
                <a:effectLst/>
                <a:uLnTx/>
                <a:uFillTx/>
                <a:latin typeface="Arial"/>
                <a:ea typeface="+mn-ea"/>
                <a:cs typeface="Arial"/>
              </a:rPr>
              <a:t> </a:t>
            </a:r>
            <a:r>
              <a:rPr kumimoji="0" sz="1400" b="0" i="0" u="none" strike="noStrike" kern="1200" cap="none" spc="-10" normalizeH="0" baseline="0" noProof="0" dirty="0">
                <a:ln>
                  <a:noFill/>
                </a:ln>
                <a:solidFill>
                  <a:prstClr val="black"/>
                </a:solidFill>
                <a:effectLst/>
                <a:uLnTx/>
                <a:uFillTx/>
                <a:latin typeface="Arial"/>
                <a:ea typeface="+mn-ea"/>
                <a:cs typeface="Arial"/>
              </a:rPr>
              <a:t>Российской </a:t>
            </a:r>
            <a:r>
              <a:rPr kumimoji="0" sz="1400" b="0" i="0" u="none" strike="noStrike" kern="1200" cap="none" spc="-5" normalizeH="0" baseline="0" noProof="0" dirty="0">
                <a:ln>
                  <a:noFill/>
                </a:ln>
                <a:solidFill>
                  <a:prstClr val="black"/>
                </a:solidFill>
                <a:effectLst/>
                <a:uLnTx/>
                <a:uFillTx/>
                <a:latin typeface="Arial"/>
                <a:ea typeface="+mn-ea"/>
                <a:cs typeface="Arial"/>
              </a:rPr>
              <a:t> </a:t>
            </a:r>
            <a:r>
              <a:rPr kumimoji="0" sz="1400" b="0" i="0" u="none" strike="noStrike" kern="1200" cap="none" spc="-10" normalizeH="0" baseline="0" noProof="0" dirty="0">
                <a:ln>
                  <a:noFill/>
                </a:ln>
                <a:solidFill>
                  <a:prstClr val="black"/>
                </a:solidFill>
                <a:effectLst/>
                <a:uLnTx/>
                <a:uFillTx/>
                <a:latin typeface="Arial"/>
                <a:ea typeface="+mn-ea"/>
                <a:cs typeface="Arial"/>
              </a:rPr>
              <a:t>Федерации</a:t>
            </a:r>
            <a:r>
              <a:rPr kumimoji="0" sz="1400" b="0" i="0" u="none" strike="noStrike" kern="1200" cap="none" spc="245" normalizeH="0" baseline="0" noProof="0" dirty="0">
                <a:ln>
                  <a:noFill/>
                </a:ln>
                <a:solidFill>
                  <a:prstClr val="black"/>
                </a:solidFill>
                <a:effectLst/>
                <a:uLnTx/>
                <a:uFillTx/>
                <a:latin typeface="Arial"/>
                <a:ea typeface="+mn-ea"/>
                <a:cs typeface="Arial"/>
              </a:rPr>
              <a:t> </a:t>
            </a:r>
            <a:r>
              <a:rPr kumimoji="0" sz="1400" b="0" i="0" u="none" strike="noStrike" kern="1200" cap="none" spc="-15" normalizeH="0" baseline="0" noProof="0" dirty="0">
                <a:ln>
                  <a:noFill/>
                </a:ln>
                <a:solidFill>
                  <a:prstClr val="black"/>
                </a:solidFill>
                <a:effectLst/>
                <a:uLnTx/>
                <a:uFillTx/>
                <a:latin typeface="Arial"/>
                <a:ea typeface="+mn-ea"/>
                <a:cs typeface="Arial"/>
              </a:rPr>
              <a:t>соответствующих</a:t>
            </a:r>
            <a:r>
              <a:rPr kumimoji="0" sz="1400" b="0" i="0" u="none" strike="noStrike" kern="1200" cap="none" spc="250" normalizeH="0" baseline="0" noProof="0" dirty="0">
                <a:ln>
                  <a:noFill/>
                </a:ln>
                <a:solidFill>
                  <a:prstClr val="black"/>
                </a:solidFill>
                <a:effectLst/>
                <a:uLnTx/>
                <a:uFillTx/>
                <a:latin typeface="Arial"/>
                <a:ea typeface="+mn-ea"/>
                <a:cs typeface="Arial"/>
              </a:rPr>
              <a:t> </a:t>
            </a:r>
            <a:r>
              <a:rPr kumimoji="0" sz="1400" b="0" i="0" u="none" strike="noStrike" kern="1200" cap="none" spc="-5" normalizeH="0" baseline="0" noProof="0" dirty="0">
                <a:ln>
                  <a:noFill/>
                </a:ln>
                <a:solidFill>
                  <a:prstClr val="black"/>
                </a:solidFill>
                <a:effectLst/>
                <a:uLnTx/>
                <a:uFillTx/>
                <a:latin typeface="Arial"/>
                <a:ea typeface="+mn-ea"/>
                <a:cs typeface="Arial"/>
              </a:rPr>
              <a:t>операций</a:t>
            </a:r>
            <a:r>
              <a:rPr kumimoji="0" sz="1400" b="0" i="0" u="none" strike="noStrike" kern="1200" cap="none" spc="225" normalizeH="0" baseline="0" noProof="0" dirty="0">
                <a:ln>
                  <a:noFill/>
                </a:ln>
                <a:solidFill>
                  <a:prstClr val="black"/>
                </a:solidFill>
                <a:effectLst/>
                <a:uLnTx/>
                <a:uFillTx/>
                <a:latin typeface="Arial"/>
                <a:ea typeface="+mn-ea"/>
                <a:cs typeface="Arial"/>
              </a:rPr>
              <a:t> </a:t>
            </a:r>
            <a:r>
              <a:rPr kumimoji="0" sz="1400" b="0" i="0" u="none" strike="noStrike" kern="1200" cap="none" spc="-5" normalizeH="0" baseline="0" noProof="0" dirty="0">
                <a:ln>
                  <a:noFill/>
                </a:ln>
                <a:solidFill>
                  <a:prstClr val="black"/>
                </a:solidFill>
                <a:effectLst/>
                <a:uLnTx/>
                <a:uFillTx/>
                <a:latin typeface="Arial"/>
                <a:ea typeface="+mn-ea"/>
                <a:cs typeface="Arial"/>
              </a:rPr>
              <a:t>(условий)</a:t>
            </a:r>
            <a:r>
              <a:rPr kumimoji="0" sz="1400" b="0" i="0" u="none" strike="noStrike" kern="1200" cap="none" spc="235" normalizeH="0" baseline="0" noProof="0" dirty="0">
                <a:ln>
                  <a:noFill/>
                </a:ln>
                <a:solidFill>
                  <a:prstClr val="black"/>
                </a:solidFill>
                <a:effectLst/>
                <a:uLnTx/>
                <a:uFillTx/>
                <a:latin typeface="Arial"/>
                <a:ea typeface="+mn-ea"/>
                <a:cs typeface="Arial"/>
              </a:rPr>
              <a:t> </a:t>
            </a:r>
            <a:r>
              <a:rPr kumimoji="0" sz="1400" b="0" i="0" u="none" strike="noStrike" kern="1200" cap="none" spc="0" normalizeH="0" baseline="0" noProof="0" dirty="0">
                <a:ln>
                  <a:noFill/>
                </a:ln>
                <a:solidFill>
                  <a:prstClr val="black"/>
                </a:solidFill>
                <a:effectLst/>
                <a:uLnTx/>
                <a:uFillTx/>
                <a:latin typeface="Arial"/>
                <a:ea typeface="+mn-ea"/>
                <a:cs typeface="Arial"/>
              </a:rPr>
              <a:t>в</a:t>
            </a:r>
            <a:r>
              <a:rPr kumimoji="0" sz="1400" b="0" i="0" u="none" strike="noStrike" kern="1200" cap="none" spc="200" normalizeH="0" baseline="0" noProof="0" dirty="0">
                <a:ln>
                  <a:noFill/>
                </a:ln>
                <a:solidFill>
                  <a:prstClr val="black"/>
                </a:solidFill>
                <a:effectLst/>
                <a:uLnTx/>
                <a:uFillTx/>
                <a:latin typeface="Arial"/>
                <a:ea typeface="+mn-ea"/>
                <a:cs typeface="Arial"/>
              </a:rPr>
              <a:t> </a:t>
            </a:r>
            <a:r>
              <a:rPr kumimoji="0" sz="1400" b="0" i="0" u="none" strike="noStrike" kern="1200" cap="none" spc="-15" normalizeH="0" baseline="0" noProof="0" dirty="0">
                <a:ln>
                  <a:noFill/>
                </a:ln>
                <a:solidFill>
                  <a:prstClr val="black"/>
                </a:solidFill>
                <a:effectLst/>
                <a:uLnTx/>
                <a:uFillTx/>
                <a:latin typeface="Arial"/>
                <a:ea typeface="+mn-ea"/>
                <a:cs typeface="Arial"/>
              </a:rPr>
              <a:t>соответствии</a:t>
            </a:r>
            <a:r>
              <a:rPr kumimoji="0" sz="1400" b="0" i="0" u="none" strike="noStrike" kern="1200" cap="none" spc="260" normalizeH="0" baseline="0" noProof="0" dirty="0">
                <a:ln>
                  <a:noFill/>
                </a:ln>
                <a:solidFill>
                  <a:prstClr val="black"/>
                </a:solidFill>
                <a:effectLst/>
                <a:uLnTx/>
                <a:uFillTx/>
                <a:latin typeface="Arial"/>
                <a:ea typeface="+mn-ea"/>
                <a:cs typeface="Arial"/>
              </a:rPr>
              <a:t> </a:t>
            </a:r>
            <a:r>
              <a:rPr kumimoji="0" sz="1400" b="0" i="0" u="none" strike="noStrike" kern="1200" cap="none" spc="0" normalizeH="0" baseline="0" noProof="0" dirty="0">
                <a:ln>
                  <a:noFill/>
                </a:ln>
                <a:solidFill>
                  <a:prstClr val="black"/>
                </a:solidFill>
                <a:effectLst/>
                <a:uLnTx/>
                <a:uFillTx/>
                <a:latin typeface="Arial"/>
                <a:ea typeface="+mn-ea"/>
                <a:cs typeface="Arial"/>
              </a:rPr>
              <a:t>с</a:t>
            </a:r>
            <a:r>
              <a:rPr kumimoji="0" sz="1400" b="0" i="0" u="none" strike="noStrike" kern="1200" cap="none" spc="220" normalizeH="0" baseline="0" noProof="0" dirty="0">
                <a:ln>
                  <a:noFill/>
                </a:ln>
                <a:solidFill>
                  <a:prstClr val="black"/>
                </a:solidFill>
                <a:effectLst/>
                <a:uLnTx/>
                <a:uFillTx/>
                <a:latin typeface="Arial"/>
                <a:ea typeface="+mn-ea"/>
                <a:cs typeface="Arial"/>
              </a:rPr>
              <a:t> </a:t>
            </a:r>
            <a:r>
              <a:rPr kumimoji="0" sz="1400" b="0" i="0" u="none" strike="noStrike" kern="1200" cap="none" spc="-10" normalizeH="0" baseline="0" noProof="0" dirty="0">
                <a:ln>
                  <a:noFill/>
                </a:ln>
                <a:solidFill>
                  <a:prstClr val="black"/>
                </a:solidFill>
                <a:effectLst/>
                <a:uLnTx/>
                <a:uFillTx/>
                <a:latin typeface="Arial"/>
                <a:ea typeface="+mn-ea"/>
                <a:cs typeface="Arial"/>
              </a:rPr>
              <a:t>положениями</a:t>
            </a:r>
            <a:r>
              <a:rPr kumimoji="0" sz="1400" b="0" i="0" u="none" strike="noStrike" kern="1200" cap="none" spc="245" normalizeH="0" baseline="0" noProof="0" dirty="0">
                <a:ln>
                  <a:noFill/>
                </a:ln>
                <a:solidFill>
                  <a:prstClr val="black"/>
                </a:solidFill>
                <a:effectLst/>
                <a:uLnTx/>
                <a:uFillTx/>
                <a:latin typeface="Arial"/>
                <a:ea typeface="+mn-ea"/>
                <a:cs typeface="Arial"/>
              </a:rPr>
              <a:t> </a:t>
            </a:r>
            <a:r>
              <a:rPr kumimoji="0" sz="1400" b="0" i="0" u="none" strike="noStrike" kern="1200" cap="none" spc="-10" normalizeH="0" baseline="0" noProof="0" dirty="0">
                <a:ln>
                  <a:noFill/>
                </a:ln>
                <a:solidFill>
                  <a:prstClr val="black"/>
                </a:solidFill>
                <a:effectLst/>
                <a:uLnTx/>
                <a:uFillTx/>
                <a:latin typeface="Arial"/>
                <a:ea typeface="+mn-ea"/>
                <a:cs typeface="Arial"/>
              </a:rPr>
              <a:t>Постановления</a:t>
            </a:r>
            <a:r>
              <a:rPr kumimoji="0" sz="1400" b="0" i="0" u="none" strike="noStrike" kern="1200" cap="none" spc="240" normalizeH="0" baseline="0" noProof="0" dirty="0">
                <a:ln>
                  <a:noFill/>
                </a:ln>
                <a:solidFill>
                  <a:prstClr val="black"/>
                </a:solidFill>
                <a:effectLst/>
                <a:uLnTx/>
                <a:uFillTx/>
                <a:latin typeface="Arial"/>
                <a:ea typeface="+mn-ea"/>
                <a:cs typeface="Arial"/>
              </a:rPr>
              <a:t> </a:t>
            </a:r>
            <a:r>
              <a:rPr kumimoji="0" sz="1400" b="0" i="0" u="none" strike="noStrike" kern="1200" cap="none" spc="0" normalizeH="0" baseline="0" noProof="0" dirty="0">
                <a:ln>
                  <a:noFill/>
                </a:ln>
                <a:solidFill>
                  <a:prstClr val="black"/>
                </a:solidFill>
                <a:effectLst/>
                <a:uLnTx/>
                <a:uFillTx/>
                <a:latin typeface="Arial"/>
                <a:ea typeface="+mn-ea"/>
                <a:cs typeface="Arial"/>
              </a:rPr>
              <a:t>№</a:t>
            </a:r>
            <a:r>
              <a:rPr kumimoji="0" sz="1400" b="0" i="0" u="none" strike="noStrike" kern="1200" cap="none" spc="210" normalizeH="0" baseline="0" noProof="0" dirty="0">
                <a:ln>
                  <a:noFill/>
                </a:ln>
                <a:solidFill>
                  <a:prstClr val="black"/>
                </a:solidFill>
                <a:effectLst/>
                <a:uLnTx/>
                <a:uFillTx/>
                <a:latin typeface="Arial"/>
                <a:ea typeface="+mn-ea"/>
                <a:cs typeface="Arial"/>
              </a:rPr>
              <a:t> </a:t>
            </a:r>
            <a:r>
              <a:rPr kumimoji="0" sz="1400" b="0" i="0" u="none" strike="noStrike" kern="1200" cap="none" spc="-5" normalizeH="0" baseline="0" noProof="0" dirty="0">
                <a:ln>
                  <a:noFill/>
                </a:ln>
                <a:solidFill>
                  <a:prstClr val="black"/>
                </a:solidFill>
                <a:effectLst/>
                <a:uLnTx/>
                <a:uFillTx/>
                <a:latin typeface="Arial"/>
                <a:ea typeface="+mn-ea"/>
                <a:cs typeface="Arial"/>
              </a:rPr>
              <a:t>719</a:t>
            </a:r>
            <a:endParaRPr kumimoji="0" sz="1400" b="0" i="0" u="none" strike="noStrike" kern="1200" cap="none" spc="0" normalizeH="0" baseline="0" noProof="0" dirty="0">
              <a:ln>
                <a:noFill/>
              </a:ln>
              <a:solidFill>
                <a:prstClr val="black"/>
              </a:solidFill>
              <a:effectLst/>
              <a:uLnTx/>
              <a:uFillTx/>
              <a:latin typeface="Arial"/>
              <a:ea typeface="+mn-ea"/>
              <a:cs typeface="Arial"/>
            </a:endParaRPr>
          </a:p>
          <a:p>
            <a:pPr marL="564515" marR="0" lvl="0" indent="0" algn="just" defTabSz="914400" rtl="0" eaLnBrk="1" fontAlgn="auto" latinLnBrk="0" hangingPunct="1">
              <a:lnSpc>
                <a:spcPct val="100000"/>
              </a:lnSpc>
              <a:spcBef>
                <a:spcPts val="0"/>
              </a:spcBef>
              <a:spcAft>
                <a:spcPts val="0"/>
              </a:spcAft>
              <a:buClrTx/>
              <a:buSzTx/>
              <a:buFontTx/>
              <a:buNone/>
              <a:tabLst/>
              <a:defRPr/>
            </a:pPr>
            <a:r>
              <a:rPr kumimoji="0" sz="1400" b="0" i="0" u="none" strike="noStrike" kern="1200" cap="none" spc="0" normalizeH="0" baseline="0" noProof="0" dirty="0">
                <a:ln>
                  <a:noFill/>
                </a:ln>
                <a:solidFill>
                  <a:prstClr val="black"/>
                </a:solidFill>
                <a:effectLst/>
                <a:uLnTx/>
                <a:uFillTx/>
                <a:latin typeface="Arial"/>
                <a:ea typeface="+mn-ea"/>
                <a:cs typeface="Arial"/>
              </a:rPr>
              <a:t>«О</a:t>
            </a:r>
            <a:r>
              <a:rPr kumimoji="0" sz="1400" b="0" i="0" u="none" strike="noStrike" kern="1200" cap="none" spc="-15" normalizeH="0" baseline="0" noProof="0" dirty="0">
                <a:ln>
                  <a:noFill/>
                </a:ln>
                <a:solidFill>
                  <a:prstClr val="black"/>
                </a:solidFill>
                <a:effectLst/>
                <a:uLnTx/>
                <a:uFillTx/>
                <a:latin typeface="Arial"/>
                <a:ea typeface="+mn-ea"/>
                <a:cs typeface="Arial"/>
              </a:rPr>
              <a:t> </a:t>
            </a:r>
            <a:r>
              <a:rPr kumimoji="0" sz="1400" b="0" i="0" u="none" strike="noStrike" kern="1200" cap="none" spc="-10" normalizeH="0" baseline="0" noProof="0" dirty="0">
                <a:ln>
                  <a:noFill/>
                </a:ln>
                <a:solidFill>
                  <a:prstClr val="black"/>
                </a:solidFill>
                <a:effectLst/>
                <a:uLnTx/>
                <a:uFillTx/>
                <a:latin typeface="Arial"/>
                <a:ea typeface="+mn-ea"/>
                <a:cs typeface="Arial"/>
              </a:rPr>
              <a:t>подтверждении</a:t>
            </a:r>
            <a:r>
              <a:rPr kumimoji="0" sz="1400" b="0" i="0" u="none" strike="noStrike" kern="1200" cap="none" spc="-5" normalizeH="0" baseline="0" noProof="0" dirty="0">
                <a:ln>
                  <a:noFill/>
                </a:ln>
                <a:solidFill>
                  <a:prstClr val="black"/>
                </a:solidFill>
                <a:effectLst/>
                <a:uLnTx/>
                <a:uFillTx/>
                <a:latin typeface="Arial"/>
                <a:ea typeface="+mn-ea"/>
                <a:cs typeface="Arial"/>
              </a:rPr>
              <a:t> </a:t>
            </a:r>
            <a:r>
              <a:rPr kumimoji="0" sz="1400" b="0" i="0" u="none" strike="noStrike" kern="1200" cap="none" spc="-10" normalizeH="0" baseline="0" noProof="0" dirty="0">
                <a:ln>
                  <a:noFill/>
                </a:ln>
                <a:solidFill>
                  <a:prstClr val="black"/>
                </a:solidFill>
                <a:effectLst/>
                <a:uLnTx/>
                <a:uFillTx/>
                <a:latin typeface="Arial"/>
                <a:ea typeface="+mn-ea"/>
                <a:cs typeface="Arial"/>
              </a:rPr>
              <a:t>производства</a:t>
            </a:r>
            <a:r>
              <a:rPr kumimoji="0" sz="1400" b="0" i="0" u="none" strike="noStrike" kern="1200" cap="none" spc="-15" normalizeH="0" baseline="0" noProof="0" dirty="0">
                <a:ln>
                  <a:noFill/>
                </a:ln>
                <a:solidFill>
                  <a:prstClr val="black"/>
                </a:solidFill>
                <a:effectLst/>
                <a:uLnTx/>
                <a:uFillTx/>
                <a:latin typeface="Arial"/>
                <a:ea typeface="+mn-ea"/>
                <a:cs typeface="Arial"/>
              </a:rPr>
              <a:t> </a:t>
            </a:r>
            <a:r>
              <a:rPr kumimoji="0" sz="1400" b="0" i="0" u="none" strike="noStrike" kern="1200" cap="none" spc="0" normalizeH="0" baseline="0" noProof="0" dirty="0">
                <a:ln>
                  <a:noFill/>
                </a:ln>
                <a:solidFill>
                  <a:prstClr val="black"/>
                </a:solidFill>
                <a:effectLst/>
                <a:uLnTx/>
                <a:uFillTx/>
                <a:latin typeface="Arial"/>
                <a:ea typeface="+mn-ea"/>
                <a:cs typeface="Arial"/>
              </a:rPr>
              <a:t>российской</a:t>
            </a:r>
            <a:r>
              <a:rPr kumimoji="0" sz="1400" b="0" i="0" u="none" strike="noStrike" kern="1200" cap="none" spc="-15" normalizeH="0" baseline="0" noProof="0" dirty="0">
                <a:ln>
                  <a:noFill/>
                </a:ln>
                <a:solidFill>
                  <a:prstClr val="black"/>
                </a:solidFill>
                <a:effectLst/>
                <a:uLnTx/>
                <a:uFillTx/>
                <a:latin typeface="Arial"/>
                <a:ea typeface="+mn-ea"/>
                <a:cs typeface="Arial"/>
              </a:rPr>
              <a:t> </a:t>
            </a:r>
            <a:r>
              <a:rPr kumimoji="0" sz="1400" b="0" i="0" u="none" strike="noStrike" kern="1200" cap="none" spc="0" normalizeH="0" baseline="0" noProof="0" dirty="0">
                <a:ln>
                  <a:noFill/>
                </a:ln>
                <a:solidFill>
                  <a:prstClr val="black"/>
                </a:solidFill>
                <a:effectLst/>
                <a:uLnTx/>
                <a:uFillTx/>
                <a:latin typeface="Arial"/>
                <a:ea typeface="+mn-ea"/>
                <a:cs typeface="Arial"/>
              </a:rPr>
              <a:t>промышленной</a:t>
            </a:r>
            <a:r>
              <a:rPr kumimoji="0" sz="1400" b="0" i="0" u="none" strike="noStrike" kern="1200" cap="none" spc="-20" normalizeH="0" baseline="0" noProof="0" dirty="0">
                <a:ln>
                  <a:noFill/>
                </a:ln>
                <a:solidFill>
                  <a:prstClr val="black"/>
                </a:solidFill>
                <a:effectLst/>
                <a:uLnTx/>
                <a:uFillTx/>
                <a:latin typeface="Arial"/>
                <a:ea typeface="+mn-ea"/>
                <a:cs typeface="Arial"/>
              </a:rPr>
              <a:t> </a:t>
            </a:r>
            <a:r>
              <a:rPr kumimoji="0" sz="1400" b="0" i="0" u="none" strike="noStrike" kern="1200" cap="none" spc="-10" normalizeH="0" baseline="0" noProof="0" dirty="0">
                <a:ln>
                  <a:noFill/>
                </a:ln>
                <a:solidFill>
                  <a:prstClr val="black"/>
                </a:solidFill>
                <a:effectLst/>
                <a:uLnTx/>
                <a:uFillTx/>
                <a:latin typeface="Arial"/>
                <a:ea typeface="+mn-ea"/>
                <a:cs typeface="Arial"/>
              </a:rPr>
              <a:t>продукции».</a:t>
            </a:r>
            <a:endParaRPr kumimoji="0" sz="1400" b="0" i="0" u="none" strike="noStrike" kern="1200" cap="none" spc="0" normalizeH="0" baseline="0" noProof="0" dirty="0">
              <a:ln>
                <a:noFill/>
              </a:ln>
              <a:solidFill>
                <a:prstClr val="black"/>
              </a:solidFill>
              <a:effectLst/>
              <a:uLnTx/>
              <a:uFillTx/>
              <a:latin typeface="Arial"/>
              <a:ea typeface="+mn-ea"/>
              <a:cs typeface="Arial"/>
            </a:endParaRPr>
          </a:p>
          <a:p>
            <a:pPr marL="0" marR="0" lvl="0" indent="0" algn="l" defTabSz="914400" rtl="0" eaLnBrk="1" fontAlgn="auto" latinLnBrk="0" hangingPunct="1">
              <a:lnSpc>
                <a:spcPct val="100000"/>
              </a:lnSpc>
              <a:spcBef>
                <a:spcPts val="5"/>
              </a:spcBef>
              <a:spcAft>
                <a:spcPts val="0"/>
              </a:spcAft>
              <a:buClrTx/>
              <a:buSzTx/>
              <a:buFontTx/>
              <a:buNone/>
              <a:tabLst/>
              <a:defRPr/>
            </a:pPr>
            <a:endParaRPr kumimoji="0" sz="1200" b="0" i="0" u="none" strike="noStrike" kern="1200" cap="none" spc="0" normalizeH="0" baseline="0" noProof="0" dirty="0">
              <a:ln>
                <a:noFill/>
              </a:ln>
              <a:solidFill>
                <a:prstClr val="black"/>
              </a:solidFill>
              <a:effectLst/>
              <a:uLnTx/>
              <a:uFillTx/>
              <a:latin typeface="Arial"/>
              <a:ea typeface="+mn-ea"/>
              <a:cs typeface="Arial"/>
            </a:endParaRPr>
          </a:p>
          <a:p>
            <a:pPr marL="614045" marR="43180" lvl="0" indent="0" algn="just" defTabSz="914400" rtl="0" eaLnBrk="1" fontAlgn="auto" latinLnBrk="0" hangingPunct="1">
              <a:lnSpc>
                <a:spcPct val="100000"/>
              </a:lnSpc>
              <a:spcBef>
                <a:spcPts val="5"/>
              </a:spcBef>
              <a:spcAft>
                <a:spcPts val="0"/>
              </a:spcAft>
              <a:buClrTx/>
              <a:buSzTx/>
              <a:buFontTx/>
              <a:buNone/>
              <a:tabLst/>
              <a:defRPr/>
            </a:pPr>
            <a:r>
              <a:rPr kumimoji="0" sz="1400" b="0" i="0" u="none" strike="noStrike" kern="1200" cap="none" spc="-10" normalizeH="0" baseline="0" noProof="0" dirty="0">
                <a:ln>
                  <a:noFill/>
                </a:ln>
                <a:solidFill>
                  <a:prstClr val="black"/>
                </a:solidFill>
                <a:effectLst/>
                <a:uLnTx/>
                <a:uFillTx/>
                <a:latin typeface="Arial"/>
                <a:ea typeface="+mn-ea"/>
                <a:cs typeface="Arial"/>
              </a:rPr>
              <a:t>Согласно</a:t>
            </a:r>
            <a:r>
              <a:rPr kumimoji="0" sz="1400" b="0" i="0" u="none" strike="noStrike" kern="1200" cap="none" spc="-5" normalizeH="0" baseline="0" noProof="0" dirty="0">
                <a:ln>
                  <a:noFill/>
                </a:ln>
                <a:solidFill>
                  <a:prstClr val="black"/>
                </a:solidFill>
                <a:effectLst/>
                <a:uLnTx/>
                <a:uFillTx/>
                <a:latin typeface="Arial"/>
                <a:ea typeface="+mn-ea"/>
                <a:cs typeface="Arial"/>
              </a:rPr>
              <a:t> подпункту</a:t>
            </a:r>
            <a:r>
              <a:rPr kumimoji="0" sz="1400" b="0" i="0" u="none" strike="noStrike" kern="1200" cap="none" spc="0" normalizeH="0" baseline="0" noProof="0" dirty="0">
                <a:ln>
                  <a:noFill/>
                </a:ln>
                <a:solidFill>
                  <a:prstClr val="black"/>
                </a:solidFill>
                <a:effectLst/>
                <a:uLnTx/>
                <a:uFillTx/>
                <a:latin typeface="Arial"/>
                <a:ea typeface="+mn-ea"/>
                <a:cs typeface="Arial"/>
              </a:rPr>
              <a:t> </a:t>
            </a:r>
            <a:r>
              <a:rPr kumimoji="0" sz="1400" b="0" i="0" u="none" strike="noStrike" kern="1200" cap="none" spc="-5" normalizeH="0" baseline="0" noProof="0" dirty="0">
                <a:ln>
                  <a:noFill/>
                </a:ln>
                <a:solidFill>
                  <a:prstClr val="black"/>
                </a:solidFill>
                <a:effectLst/>
                <a:uLnTx/>
                <a:uFillTx/>
                <a:latin typeface="Arial"/>
                <a:ea typeface="+mn-ea"/>
                <a:cs typeface="Arial"/>
              </a:rPr>
              <a:t>«б»</a:t>
            </a:r>
            <a:r>
              <a:rPr kumimoji="0" sz="1400" b="0" i="0" u="none" strike="noStrike" kern="1200" cap="none" spc="0" normalizeH="0" baseline="0" noProof="0" dirty="0">
                <a:ln>
                  <a:noFill/>
                </a:ln>
                <a:solidFill>
                  <a:prstClr val="black"/>
                </a:solidFill>
                <a:effectLst/>
                <a:uLnTx/>
                <a:uFillTx/>
                <a:latin typeface="Arial"/>
                <a:ea typeface="+mn-ea"/>
                <a:cs typeface="Arial"/>
              </a:rPr>
              <a:t> </a:t>
            </a:r>
            <a:r>
              <a:rPr kumimoji="0" sz="1400" b="0" i="0" u="none" strike="noStrike" kern="1200" cap="none" spc="-5" normalizeH="0" baseline="0" noProof="0" dirty="0">
                <a:ln>
                  <a:noFill/>
                </a:ln>
                <a:solidFill>
                  <a:prstClr val="black"/>
                </a:solidFill>
                <a:effectLst/>
                <a:uLnTx/>
                <a:uFillTx/>
                <a:latin typeface="Arial"/>
                <a:ea typeface="+mn-ea"/>
                <a:cs typeface="Arial"/>
              </a:rPr>
              <a:t>пункта</a:t>
            </a:r>
            <a:r>
              <a:rPr kumimoji="0" sz="1400" b="0" i="0" u="none" strike="noStrike" kern="1200" cap="none" spc="0" normalizeH="0" baseline="0" noProof="0" dirty="0">
                <a:ln>
                  <a:noFill/>
                </a:ln>
                <a:solidFill>
                  <a:prstClr val="black"/>
                </a:solidFill>
                <a:effectLst/>
                <a:uLnTx/>
                <a:uFillTx/>
                <a:latin typeface="Arial"/>
                <a:ea typeface="+mn-ea"/>
                <a:cs typeface="Arial"/>
              </a:rPr>
              <a:t> </a:t>
            </a:r>
            <a:r>
              <a:rPr kumimoji="0" sz="1400" b="0" i="0" u="none" strike="noStrike" kern="1200" cap="none" spc="-10" normalizeH="0" baseline="0" noProof="0" dirty="0">
                <a:ln>
                  <a:noFill/>
                </a:ln>
                <a:solidFill>
                  <a:prstClr val="black"/>
                </a:solidFill>
                <a:effectLst/>
                <a:uLnTx/>
                <a:uFillTx/>
                <a:latin typeface="Arial"/>
                <a:ea typeface="+mn-ea"/>
                <a:cs typeface="Arial"/>
              </a:rPr>
              <a:t>31</a:t>
            </a:r>
            <a:r>
              <a:rPr kumimoji="0" sz="1400" b="0" i="0" u="none" strike="noStrike" kern="1200" cap="none" spc="-5" normalizeH="0" baseline="0" noProof="0" dirty="0">
                <a:ln>
                  <a:noFill/>
                </a:ln>
                <a:solidFill>
                  <a:prstClr val="black"/>
                </a:solidFill>
                <a:effectLst/>
                <a:uLnTx/>
                <a:uFillTx/>
                <a:latin typeface="Arial"/>
                <a:ea typeface="+mn-ea"/>
                <a:cs typeface="Arial"/>
              </a:rPr>
              <a:t> </a:t>
            </a:r>
            <a:r>
              <a:rPr kumimoji="0" sz="1400" b="0" i="0" u="none" strike="noStrike" kern="1200" cap="none" spc="-15" normalizeH="0" baseline="0" noProof="0" dirty="0">
                <a:ln>
                  <a:noFill/>
                </a:ln>
                <a:solidFill>
                  <a:prstClr val="black"/>
                </a:solidFill>
                <a:effectLst/>
                <a:uLnTx/>
                <a:uFillTx/>
                <a:latin typeface="Arial"/>
                <a:ea typeface="+mn-ea"/>
                <a:cs typeface="Arial"/>
              </a:rPr>
              <a:t>дополнительных</a:t>
            </a:r>
            <a:r>
              <a:rPr kumimoji="0" sz="1400" b="0" i="0" u="none" strike="noStrike" kern="1200" cap="none" spc="-10" normalizeH="0" baseline="0" noProof="0" dirty="0">
                <a:ln>
                  <a:noFill/>
                </a:ln>
                <a:solidFill>
                  <a:prstClr val="black"/>
                </a:solidFill>
                <a:effectLst/>
                <a:uLnTx/>
                <a:uFillTx/>
                <a:latin typeface="Arial"/>
                <a:ea typeface="+mn-ea"/>
                <a:cs typeface="Arial"/>
              </a:rPr>
              <a:t> </a:t>
            </a:r>
            <a:r>
              <a:rPr kumimoji="0" sz="1400" b="0" i="0" u="none" strike="noStrike" kern="1200" cap="none" spc="-5" normalizeH="0" baseline="0" noProof="0" dirty="0">
                <a:ln>
                  <a:noFill/>
                </a:ln>
                <a:solidFill>
                  <a:prstClr val="black"/>
                </a:solidFill>
                <a:effectLst/>
                <a:uLnTx/>
                <a:uFillTx/>
                <a:latin typeface="Arial"/>
                <a:ea typeface="+mn-ea"/>
                <a:cs typeface="Arial"/>
              </a:rPr>
              <a:t>требований</a:t>
            </a:r>
            <a:r>
              <a:rPr kumimoji="0" sz="1400" b="0" i="0" u="none" strike="noStrike" kern="1200" cap="none" spc="0" normalizeH="0" baseline="0" noProof="0" dirty="0">
                <a:ln>
                  <a:noFill/>
                </a:ln>
                <a:solidFill>
                  <a:prstClr val="black"/>
                </a:solidFill>
                <a:effectLst/>
                <a:uLnTx/>
                <a:uFillTx/>
                <a:latin typeface="Arial"/>
                <a:ea typeface="+mn-ea"/>
                <a:cs typeface="Arial"/>
              </a:rPr>
              <a:t> к</a:t>
            </a:r>
            <a:r>
              <a:rPr kumimoji="0" sz="1400" b="0" i="0" u="none" strike="noStrike" kern="1200" cap="none" spc="5" normalizeH="0" baseline="0" noProof="0" dirty="0">
                <a:ln>
                  <a:noFill/>
                </a:ln>
                <a:solidFill>
                  <a:prstClr val="black"/>
                </a:solidFill>
                <a:effectLst/>
                <a:uLnTx/>
                <a:uFillTx/>
                <a:latin typeface="Arial"/>
                <a:ea typeface="+mn-ea"/>
                <a:cs typeface="Arial"/>
              </a:rPr>
              <a:t> </a:t>
            </a:r>
            <a:r>
              <a:rPr kumimoji="0" sz="1400" b="0" i="0" u="none" strike="noStrike" kern="1200" cap="none" spc="-10" normalizeH="0" baseline="0" noProof="0" dirty="0">
                <a:ln>
                  <a:noFill/>
                </a:ln>
                <a:solidFill>
                  <a:prstClr val="black"/>
                </a:solidFill>
                <a:effectLst/>
                <a:uLnTx/>
                <a:uFillTx/>
                <a:latin typeface="Arial"/>
                <a:ea typeface="+mn-ea"/>
                <a:cs typeface="Arial"/>
              </a:rPr>
              <a:t>операторам</a:t>
            </a:r>
            <a:r>
              <a:rPr kumimoji="0" sz="1400" b="0" i="0" u="none" strike="noStrike" kern="1200" cap="none" spc="-5" normalizeH="0" baseline="0" noProof="0" dirty="0">
                <a:ln>
                  <a:noFill/>
                </a:ln>
                <a:solidFill>
                  <a:prstClr val="black"/>
                </a:solidFill>
                <a:effectLst/>
                <a:uLnTx/>
                <a:uFillTx/>
                <a:latin typeface="Arial"/>
                <a:ea typeface="+mn-ea"/>
                <a:cs typeface="Arial"/>
              </a:rPr>
              <a:t> </a:t>
            </a:r>
            <a:r>
              <a:rPr kumimoji="0" sz="1400" b="0" i="0" u="none" strike="noStrike" kern="1200" cap="none" spc="-10" normalizeH="0" baseline="0" noProof="0" dirty="0">
                <a:ln>
                  <a:noFill/>
                </a:ln>
                <a:solidFill>
                  <a:prstClr val="black"/>
                </a:solidFill>
                <a:effectLst/>
                <a:uLnTx/>
                <a:uFillTx/>
                <a:latin typeface="Arial"/>
                <a:ea typeface="+mn-ea"/>
                <a:cs typeface="Arial"/>
              </a:rPr>
              <a:t>электронных</a:t>
            </a:r>
            <a:r>
              <a:rPr kumimoji="0" sz="1400" b="0" i="0" u="none" strike="noStrike" kern="1200" cap="none" spc="-5" normalizeH="0" baseline="0" noProof="0" dirty="0">
                <a:ln>
                  <a:noFill/>
                </a:ln>
                <a:solidFill>
                  <a:prstClr val="black"/>
                </a:solidFill>
                <a:effectLst/>
                <a:uLnTx/>
                <a:uFillTx/>
                <a:latin typeface="Arial"/>
                <a:ea typeface="+mn-ea"/>
                <a:cs typeface="Arial"/>
              </a:rPr>
              <a:t> площадок,</a:t>
            </a:r>
            <a:r>
              <a:rPr kumimoji="0" sz="1400" b="0" i="0" u="none" strike="noStrike" kern="1200" cap="none" spc="0" normalizeH="0" baseline="0" noProof="0" dirty="0">
                <a:ln>
                  <a:noFill/>
                </a:ln>
                <a:solidFill>
                  <a:prstClr val="black"/>
                </a:solidFill>
                <a:effectLst/>
                <a:uLnTx/>
                <a:uFillTx/>
                <a:latin typeface="Arial"/>
                <a:ea typeface="+mn-ea"/>
                <a:cs typeface="Arial"/>
              </a:rPr>
              <a:t> </a:t>
            </a:r>
            <a:r>
              <a:rPr kumimoji="0" sz="1400" b="0" i="0" u="none" strike="noStrike" kern="1200" cap="none" spc="-15" normalizeH="0" baseline="0" noProof="0" dirty="0">
                <a:ln>
                  <a:noFill/>
                </a:ln>
                <a:solidFill>
                  <a:prstClr val="black"/>
                </a:solidFill>
                <a:effectLst/>
                <a:uLnTx/>
                <a:uFillTx/>
                <a:latin typeface="Arial"/>
                <a:ea typeface="+mn-ea"/>
                <a:cs typeface="Arial"/>
              </a:rPr>
              <a:t>операторам </a:t>
            </a:r>
            <a:r>
              <a:rPr kumimoji="0" sz="1400" b="0" i="0" u="none" strike="noStrike" kern="1200" cap="none" spc="-10" normalizeH="0" baseline="0" noProof="0" dirty="0">
                <a:ln>
                  <a:noFill/>
                </a:ln>
                <a:solidFill>
                  <a:prstClr val="black"/>
                </a:solidFill>
                <a:effectLst/>
                <a:uLnTx/>
                <a:uFillTx/>
                <a:latin typeface="Arial"/>
                <a:ea typeface="+mn-ea"/>
                <a:cs typeface="Arial"/>
              </a:rPr>
              <a:t> </a:t>
            </a:r>
            <a:r>
              <a:rPr kumimoji="0" sz="1400" b="0" i="0" u="none" strike="noStrike" kern="1200" cap="none" spc="-5" normalizeH="0" baseline="0" noProof="0" dirty="0">
                <a:ln>
                  <a:noFill/>
                </a:ln>
                <a:solidFill>
                  <a:prstClr val="black"/>
                </a:solidFill>
                <a:effectLst/>
                <a:uLnTx/>
                <a:uFillTx/>
                <a:latin typeface="Arial"/>
                <a:ea typeface="+mn-ea"/>
                <a:cs typeface="Arial"/>
              </a:rPr>
              <a:t>специализированных</a:t>
            </a:r>
            <a:r>
              <a:rPr kumimoji="0" sz="1400" b="0" i="0" u="none" strike="noStrike" kern="1200" cap="none" spc="0" normalizeH="0" baseline="0" noProof="0" dirty="0">
                <a:ln>
                  <a:noFill/>
                </a:ln>
                <a:solidFill>
                  <a:prstClr val="black"/>
                </a:solidFill>
                <a:effectLst/>
                <a:uLnTx/>
                <a:uFillTx/>
                <a:latin typeface="Arial"/>
                <a:ea typeface="+mn-ea"/>
                <a:cs typeface="Arial"/>
              </a:rPr>
              <a:t> </a:t>
            </a:r>
            <a:r>
              <a:rPr kumimoji="0" sz="1400" b="0" i="0" u="none" strike="noStrike" kern="1200" cap="none" spc="-10" normalizeH="0" baseline="0" noProof="0" dirty="0">
                <a:ln>
                  <a:noFill/>
                </a:ln>
                <a:solidFill>
                  <a:prstClr val="black"/>
                </a:solidFill>
                <a:effectLst/>
                <a:uLnTx/>
                <a:uFillTx/>
                <a:latin typeface="Arial"/>
                <a:ea typeface="+mn-ea"/>
                <a:cs typeface="Arial"/>
              </a:rPr>
              <a:t>электронных</a:t>
            </a:r>
            <a:r>
              <a:rPr kumimoji="0" sz="1400" b="0" i="0" u="none" strike="noStrike" kern="1200" cap="none" spc="-5" normalizeH="0" baseline="0" noProof="0" dirty="0">
                <a:ln>
                  <a:noFill/>
                </a:ln>
                <a:solidFill>
                  <a:prstClr val="black"/>
                </a:solidFill>
                <a:effectLst/>
                <a:uLnTx/>
                <a:uFillTx/>
                <a:latin typeface="Arial"/>
                <a:ea typeface="+mn-ea"/>
                <a:cs typeface="Arial"/>
              </a:rPr>
              <a:t> площадок</a:t>
            </a:r>
            <a:r>
              <a:rPr kumimoji="0" sz="1400" b="0" i="0" u="none" strike="noStrike" kern="1200" cap="none" spc="0" normalizeH="0" baseline="0" noProof="0" dirty="0">
                <a:ln>
                  <a:noFill/>
                </a:ln>
                <a:solidFill>
                  <a:prstClr val="black"/>
                </a:solidFill>
                <a:effectLst/>
                <a:uLnTx/>
                <a:uFillTx/>
                <a:latin typeface="Arial"/>
                <a:ea typeface="+mn-ea"/>
                <a:cs typeface="Arial"/>
              </a:rPr>
              <a:t> и</a:t>
            </a:r>
            <a:r>
              <a:rPr kumimoji="0" sz="1400" b="0" i="0" u="none" strike="noStrike" kern="1200" cap="none" spc="5" normalizeH="0" baseline="0" noProof="0" dirty="0">
                <a:ln>
                  <a:noFill/>
                </a:ln>
                <a:solidFill>
                  <a:prstClr val="black"/>
                </a:solidFill>
                <a:effectLst/>
                <a:uLnTx/>
                <a:uFillTx/>
                <a:latin typeface="Arial"/>
                <a:ea typeface="+mn-ea"/>
                <a:cs typeface="Arial"/>
              </a:rPr>
              <a:t> </a:t>
            </a:r>
            <a:r>
              <a:rPr kumimoji="0" sz="1400" b="0" i="0" u="none" strike="noStrike" kern="1200" cap="none" spc="-5" normalizeH="0" baseline="0" noProof="0" dirty="0">
                <a:ln>
                  <a:noFill/>
                </a:ln>
                <a:solidFill>
                  <a:prstClr val="black"/>
                </a:solidFill>
                <a:effectLst/>
                <a:uLnTx/>
                <a:uFillTx/>
                <a:latin typeface="Arial"/>
                <a:ea typeface="+mn-ea"/>
                <a:cs typeface="Arial"/>
              </a:rPr>
              <a:t>функционированию</a:t>
            </a:r>
            <a:r>
              <a:rPr kumimoji="0" sz="1400" b="0" i="0" u="none" strike="noStrike" kern="1200" cap="none" spc="0" normalizeH="0" baseline="0" noProof="0" dirty="0">
                <a:ln>
                  <a:noFill/>
                </a:ln>
                <a:solidFill>
                  <a:prstClr val="black"/>
                </a:solidFill>
                <a:effectLst/>
                <a:uLnTx/>
                <a:uFillTx/>
                <a:latin typeface="Arial"/>
                <a:ea typeface="+mn-ea"/>
                <a:cs typeface="Arial"/>
              </a:rPr>
              <a:t> </a:t>
            </a:r>
            <a:r>
              <a:rPr kumimoji="0" sz="1400" b="0" i="0" u="none" strike="noStrike" kern="1200" cap="none" spc="-10" normalizeH="0" baseline="0" noProof="0" dirty="0">
                <a:ln>
                  <a:noFill/>
                </a:ln>
                <a:solidFill>
                  <a:prstClr val="black"/>
                </a:solidFill>
                <a:effectLst/>
                <a:uLnTx/>
                <a:uFillTx/>
                <a:latin typeface="Arial"/>
                <a:ea typeface="+mn-ea"/>
                <a:cs typeface="Arial"/>
              </a:rPr>
              <a:t>электронных</a:t>
            </a:r>
            <a:r>
              <a:rPr kumimoji="0" sz="1400" b="0" i="0" u="none" strike="noStrike" kern="1200" cap="none" spc="-5" normalizeH="0" baseline="0" noProof="0" dirty="0">
                <a:ln>
                  <a:noFill/>
                </a:ln>
                <a:solidFill>
                  <a:prstClr val="black"/>
                </a:solidFill>
                <a:effectLst/>
                <a:uLnTx/>
                <a:uFillTx/>
                <a:latin typeface="Arial"/>
                <a:ea typeface="+mn-ea"/>
                <a:cs typeface="Arial"/>
              </a:rPr>
              <a:t> площадок,</a:t>
            </a:r>
            <a:r>
              <a:rPr kumimoji="0" sz="1400" b="0" i="0" u="none" strike="noStrike" kern="1200" cap="none" spc="0" normalizeH="0" baseline="0" noProof="0" dirty="0">
                <a:ln>
                  <a:noFill/>
                </a:ln>
                <a:solidFill>
                  <a:prstClr val="black"/>
                </a:solidFill>
                <a:effectLst/>
                <a:uLnTx/>
                <a:uFillTx/>
                <a:latin typeface="Arial"/>
                <a:ea typeface="+mn-ea"/>
                <a:cs typeface="Arial"/>
              </a:rPr>
              <a:t> </a:t>
            </a:r>
            <a:r>
              <a:rPr kumimoji="0" sz="1400" b="0" i="0" u="none" strike="noStrike" kern="1200" cap="none" spc="-5" normalizeH="0" baseline="0" noProof="0" dirty="0">
                <a:ln>
                  <a:noFill/>
                </a:ln>
                <a:solidFill>
                  <a:prstClr val="black"/>
                </a:solidFill>
                <a:effectLst/>
                <a:uLnTx/>
                <a:uFillTx/>
                <a:latin typeface="Arial"/>
                <a:ea typeface="+mn-ea"/>
                <a:cs typeface="Arial"/>
              </a:rPr>
              <a:t>специализированных </a:t>
            </a:r>
            <a:r>
              <a:rPr kumimoji="0" sz="1400" b="0" i="0" u="none" strike="noStrike" kern="1200" cap="none" spc="0" normalizeH="0" baseline="0" noProof="0" dirty="0">
                <a:ln>
                  <a:noFill/>
                </a:ln>
                <a:solidFill>
                  <a:prstClr val="black"/>
                </a:solidFill>
                <a:effectLst/>
                <a:uLnTx/>
                <a:uFillTx/>
                <a:latin typeface="Arial"/>
                <a:ea typeface="+mn-ea"/>
                <a:cs typeface="Arial"/>
              </a:rPr>
              <a:t> </a:t>
            </a:r>
            <a:r>
              <a:rPr kumimoji="0" sz="1400" b="0" i="0" u="none" strike="noStrike" kern="1200" cap="none" spc="-5" normalizeH="0" baseline="0" noProof="0" dirty="0">
                <a:ln>
                  <a:noFill/>
                </a:ln>
                <a:solidFill>
                  <a:prstClr val="black"/>
                </a:solidFill>
                <a:effectLst/>
                <a:uLnTx/>
                <a:uFillTx/>
                <a:latin typeface="Arial"/>
                <a:ea typeface="+mn-ea"/>
                <a:cs typeface="Arial"/>
              </a:rPr>
              <a:t>электронных площадок, утвержденных </a:t>
            </a:r>
            <a:r>
              <a:rPr kumimoji="0" sz="1400" b="0" i="0" u="none" strike="noStrike" kern="1200" cap="none" spc="-10" normalizeH="0" baseline="0" noProof="0" dirty="0">
                <a:ln>
                  <a:noFill/>
                </a:ln>
                <a:solidFill>
                  <a:prstClr val="black"/>
                </a:solidFill>
                <a:effectLst/>
                <a:uLnTx/>
                <a:uFillTx/>
                <a:latin typeface="Arial"/>
                <a:ea typeface="+mn-ea"/>
                <a:cs typeface="Arial"/>
              </a:rPr>
              <a:t>Постановлением </a:t>
            </a:r>
            <a:r>
              <a:rPr kumimoji="0" sz="1400" b="0" i="0" u="none" strike="noStrike" kern="1200" cap="none" spc="0" normalizeH="0" baseline="0" noProof="0" dirty="0">
                <a:ln>
                  <a:noFill/>
                </a:ln>
                <a:solidFill>
                  <a:prstClr val="black"/>
                </a:solidFill>
                <a:effectLst/>
                <a:uLnTx/>
                <a:uFillTx/>
                <a:latin typeface="Arial"/>
                <a:ea typeface="+mn-ea"/>
                <a:cs typeface="Arial"/>
              </a:rPr>
              <a:t>№ </a:t>
            </a:r>
            <a:r>
              <a:rPr kumimoji="0" sz="1400" b="0" i="0" u="none" strike="noStrike" kern="1200" cap="none" spc="-5" normalizeH="0" baseline="0" noProof="0" dirty="0">
                <a:ln>
                  <a:noFill/>
                </a:ln>
                <a:solidFill>
                  <a:prstClr val="black"/>
                </a:solidFill>
                <a:effectLst/>
                <a:uLnTx/>
                <a:uFillTx/>
                <a:latin typeface="Arial"/>
                <a:ea typeface="+mn-ea"/>
                <a:cs typeface="Arial"/>
              </a:rPr>
              <a:t>656 </a:t>
            </a:r>
            <a:r>
              <a:rPr kumimoji="0" sz="1400" b="0" i="0" u="none" strike="noStrike" kern="1200" cap="none" spc="-10" normalizeH="0" baseline="0" noProof="0" dirty="0">
                <a:ln>
                  <a:noFill/>
                </a:ln>
                <a:solidFill>
                  <a:prstClr val="black"/>
                </a:solidFill>
                <a:effectLst/>
                <a:uLnTx/>
                <a:uFillTx/>
                <a:latin typeface="Arial"/>
                <a:ea typeface="+mn-ea"/>
                <a:cs typeface="Arial"/>
              </a:rPr>
              <a:t>формирование </a:t>
            </a:r>
            <a:r>
              <a:rPr kumimoji="0" sz="1400" b="0" i="0" u="none" strike="noStrike" kern="1200" cap="none" spc="0" normalizeH="0" baseline="0" noProof="0" dirty="0">
                <a:ln>
                  <a:noFill/>
                </a:ln>
                <a:solidFill>
                  <a:prstClr val="black"/>
                </a:solidFill>
                <a:effectLst/>
                <a:uLnTx/>
                <a:uFillTx/>
                <a:latin typeface="Arial"/>
                <a:ea typeface="+mn-ea"/>
                <a:cs typeface="Arial"/>
              </a:rPr>
              <a:t>и </a:t>
            </a:r>
            <a:r>
              <a:rPr kumimoji="0" sz="1400" b="0" i="0" u="none" strike="noStrike" kern="1200" cap="none" spc="-10" normalizeH="0" baseline="0" noProof="0" dirty="0">
                <a:ln>
                  <a:noFill/>
                </a:ln>
                <a:solidFill>
                  <a:prstClr val="black"/>
                </a:solidFill>
                <a:effectLst/>
                <a:uLnTx/>
                <a:uFillTx/>
                <a:latin typeface="Arial"/>
                <a:ea typeface="+mn-ea"/>
                <a:cs typeface="Arial"/>
              </a:rPr>
              <a:t>размещение </a:t>
            </a:r>
            <a:r>
              <a:rPr kumimoji="0" sz="1400" b="0" i="0" u="none" strike="noStrike" kern="1200" cap="none" spc="-5" normalizeH="0" baseline="0" noProof="0" dirty="0">
                <a:ln>
                  <a:noFill/>
                </a:ln>
                <a:solidFill>
                  <a:prstClr val="black"/>
                </a:solidFill>
                <a:effectLst/>
                <a:uLnTx/>
                <a:uFillTx/>
                <a:latin typeface="Arial"/>
                <a:ea typeface="+mn-ea"/>
                <a:cs typeface="Arial"/>
              </a:rPr>
              <a:t>на </a:t>
            </a:r>
            <a:r>
              <a:rPr kumimoji="0" sz="1400" b="0" i="0" u="none" strike="noStrike" kern="1200" cap="none" spc="-10" normalizeH="0" baseline="0" noProof="0" dirty="0">
                <a:ln>
                  <a:noFill/>
                </a:ln>
                <a:solidFill>
                  <a:prstClr val="black"/>
                </a:solidFill>
                <a:effectLst/>
                <a:uLnTx/>
                <a:uFillTx/>
                <a:latin typeface="Arial"/>
                <a:ea typeface="+mn-ea"/>
                <a:cs typeface="Arial"/>
              </a:rPr>
              <a:t>электронной </a:t>
            </a:r>
            <a:r>
              <a:rPr kumimoji="0" sz="1400" b="0" i="0" u="none" strike="noStrike" kern="1200" cap="none" spc="-5" normalizeH="0" baseline="0" noProof="0" dirty="0">
                <a:ln>
                  <a:noFill/>
                </a:ln>
                <a:solidFill>
                  <a:prstClr val="black"/>
                </a:solidFill>
                <a:effectLst/>
                <a:uLnTx/>
                <a:uFillTx/>
                <a:latin typeface="Arial"/>
                <a:ea typeface="+mn-ea"/>
                <a:cs typeface="Arial"/>
              </a:rPr>
              <a:t>площадке, </a:t>
            </a:r>
            <a:r>
              <a:rPr kumimoji="0" sz="1400" b="0" i="0" u="none" strike="noStrike" kern="1200" cap="none" spc="0" normalizeH="0" baseline="0" noProof="0" dirty="0">
                <a:ln>
                  <a:noFill/>
                </a:ln>
                <a:solidFill>
                  <a:prstClr val="black"/>
                </a:solidFill>
                <a:effectLst/>
                <a:uLnTx/>
                <a:uFillTx/>
                <a:latin typeface="Arial"/>
                <a:ea typeface="+mn-ea"/>
                <a:cs typeface="Arial"/>
              </a:rPr>
              <a:t> </a:t>
            </a:r>
            <a:r>
              <a:rPr kumimoji="0" sz="1400" b="0" i="0" u="none" strike="noStrike" kern="1200" cap="none" spc="-5" normalizeH="0" baseline="0" noProof="0" dirty="0">
                <a:ln>
                  <a:noFill/>
                </a:ln>
                <a:solidFill>
                  <a:prstClr val="black"/>
                </a:solidFill>
                <a:effectLst/>
                <a:uLnTx/>
                <a:uFillTx/>
                <a:latin typeface="Arial"/>
                <a:ea typeface="+mn-ea"/>
                <a:cs typeface="Arial"/>
              </a:rPr>
              <a:t>специализированной </a:t>
            </a:r>
            <a:r>
              <a:rPr kumimoji="0" sz="1400" b="0" i="0" u="none" strike="noStrike" kern="1200" cap="none" spc="-10" normalizeH="0" baseline="0" noProof="0" dirty="0">
                <a:ln>
                  <a:noFill/>
                </a:ln>
                <a:solidFill>
                  <a:prstClr val="black"/>
                </a:solidFill>
                <a:effectLst/>
                <a:uLnTx/>
                <a:uFillTx/>
                <a:latin typeface="Arial"/>
                <a:ea typeface="+mn-ea"/>
                <a:cs typeface="Arial"/>
              </a:rPr>
              <a:t>электронной </a:t>
            </a:r>
            <a:r>
              <a:rPr kumimoji="0" sz="1400" b="0" i="0" u="none" strike="noStrike" kern="1200" cap="none" spc="-5" normalizeH="0" baseline="0" noProof="0" dirty="0">
                <a:ln>
                  <a:noFill/>
                </a:ln>
                <a:solidFill>
                  <a:prstClr val="black"/>
                </a:solidFill>
                <a:effectLst/>
                <a:uLnTx/>
                <a:uFillTx/>
                <a:latin typeface="Arial"/>
                <a:ea typeface="+mn-ea"/>
                <a:cs typeface="Arial"/>
              </a:rPr>
              <a:t>площадке заявки </a:t>
            </a:r>
            <a:r>
              <a:rPr kumimoji="0" sz="1400" b="0" i="0" u="none" strike="noStrike" kern="1200" cap="none" spc="0" normalizeH="0" baseline="0" noProof="0" dirty="0">
                <a:ln>
                  <a:noFill/>
                </a:ln>
                <a:solidFill>
                  <a:prstClr val="black"/>
                </a:solidFill>
                <a:effectLst/>
                <a:uLnTx/>
                <a:uFillTx/>
                <a:latin typeface="Arial"/>
                <a:ea typeface="+mn-ea"/>
                <a:cs typeface="Arial"/>
              </a:rPr>
              <a:t>на </a:t>
            </a:r>
            <a:r>
              <a:rPr kumimoji="0" sz="1400" b="0" i="0" u="none" strike="noStrike" kern="1200" cap="none" spc="-5" normalizeH="0" baseline="0" noProof="0" dirty="0">
                <a:ln>
                  <a:noFill/>
                </a:ln>
                <a:solidFill>
                  <a:prstClr val="black"/>
                </a:solidFill>
                <a:effectLst/>
                <a:uLnTx/>
                <a:uFillTx/>
                <a:latin typeface="Arial"/>
                <a:ea typeface="+mn-ea"/>
                <a:cs typeface="Arial"/>
              </a:rPr>
              <a:t>участие </a:t>
            </a:r>
            <a:r>
              <a:rPr kumimoji="0" sz="1400" b="0" i="0" u="none" strike="noStrike" kern="1200" cap="none" spc="0" normalizeH="0" baseline="0" noProof="0" dirty="0">
                <a:ln>
                  <a:noFill/>
                </a:ln>
                <a:solidFill>
                  <a:prstClr val="black"/>
                </a:solidFill>
                <a:effectLst/>
                <a:uLnTx/>
                <a:uFillTx/>
                <a:latin typeface="Arial"/>
                <a:ea typeface="+mn-ea"/>
                <a:cs typeface="Arial"/>
              </a:rPr>
              <a:t>в закупке </a:t>
            </a:r>
            <a:r>
              <a:rPr kumimoji="0" sz="1400" b="0" i="0" u="none" strike="noStrike" kern="1200" cap="none" spc="-15" normalizeH="0" baseline="0" noProof="0" dirty="0">
                <a:ln>
                  <a:noFill/>
                </a:ln>
                <a:solidFill>
                  <a:prstClr val="black"/>
                </a:solidFill>
                <a:effectLst/>
                <a:uLnTx/>
                <a:uFillTx/>
                <a:latin typeface="Arial"/>
                <a:ea typeface="+mn-ea"/>
                <a:cs typeface="Arial"/>
              </a:rPr>
              <a:t>осуществляются </a:t>
            </a:r>
            <a:r>
              <a:rPr kumimoji="0" sz="1400" b="0" i="0" u="none" strike="noStrike" kern="1200" cap="none" spc="0" normalizeH="0" baseline="0" noProof="0" dirty="0">
                <a:ln>
                  <a:noFill/>
                </a:ln>
                <a:solidFill>
                  <a:prstClr val="black"/>
                </a:solidFill>
                <a:effectLst/>
                <a:uLnTx/>
                <a:uFillTx/>
                <a:latin typeface="Arial"/>
                <a:ea typeface="+mn-ea"/>
                <a:cs typeface="Arial"/>
              </a:rPr>
              <a:t>в </a:t>
            </a:r>
            <a:r>
              <a:rPr kumimoji="0" sz="1400" b="0" i="0" u="none" strike="noStrike" kern="1200" cap="none" spc="-10" normalizeH="0" baseline="0" noProof="0" dirty="0">
                <a:ln>
                  <a:noFill/>
                </a:ln>
                <a:solidFill>
                  <a:prstClr val="black"/>
                </a:solidFill>
                <a:effectLst/>
                <a:uLnTx/>
                <a:uFillTx/>
                <a:latin typeface="Arial"/>
                <a:ea typeface="+mn-ea"/>
                <a:cs typeface="Arial"/>
              </a:rPr>
              <a:t>том </a:t>
            </a:r>
            <a:r>
              <a:rPr kumimoji="0" sz="1400" b="0" i="0" u="none" strike="noStrike" kern="1200" cap="none" spc="-5" normalizeH="0" baseline="0" noProof="0" dirty="0">
                <a:ln>
                  <a:noFill/>
                </a:ln>
                <a:solidFill>
                  <a:prstClr val="black"/>
                </a:solidFill>
                <a:effectLst/>
                <a:uLnTx/>
                <a:uFillTx/>
                <a:latin typeface="Arial"/>
                <a:ea typeface="+mn-ea"/>
                <a:cs typeface="Arial"/>
              </a:rPr>
              <a:t>числе </a:t>
            </a:r>
            <a:r>
              <a:rPr kumimoji="0" sz="1400" b="0" i="0" u="none" strike="noStrike" kern="1200" cap="none" spc="-10" normalizeH="0" baseline="0" noProof="0" dirty="0">
                <a:ln>
                  <a:noFill/>
                </a:ln>
                <a:solidFill>
                  <a:prstClr val="black"/>
                </a:solidFill>
                <a:effectLst/>
                <a:uLnTx/>
                <a:uFillTx/>
                <a:latin typeface="Arial"/>
                <a:ea typeface="+mn-ea"/>
                <a:cs typeface="Arial"/>
              </a:rPr>
              <a:t>путем заполнения </a:t>
            </a:r>
            <a:r>
              <a:rPr kumimoji="0" sz="1400" b="0" i="0" u="none" strike="noStrike" kern="1200" cap="none" spc="-5" normalizeH="0" baseline="0" noProof="0" dirty="0">
                <a:ln>
                  <a:noFill/>
                </a:ln>
                <a:solidFill>
                  <a:prstClr val="black"/>
                </a:solidFill>
                <a:effectLst/>
                <a:uLnTx/>
                <a:uFillTx/>
                <a:latin typeface="Arial"/>
                <a:ea typeface="+mn-ea"/>
                <a:cs typeface="Arial"/>
              </a:rPr>
              <a:t> экранных </a:t>
            </a:r>
            <a:r>
              <a:rPr kumimoji="0" sz="1400" b="0" i="0" u="none" strike="noStrike" kern="1200" cap="none" spc="0" normalizeH="0" baseline="0" noProof="0" dirty="0">
                <a:ln>
                  <a:noFill/>
                </a:ln>
                <a:solidFill>
                  <a:prstClr val="black"/>
                </a:solidFill>
                <a:effectLst/>
                <a:uLnTx/>
                <a:uFillTx/>
                <a:latin typeface="Arial"/>
                <a:ea typeface="+mn-ea"/>
                <a:cs typeface="Arial"/>
              </a:rPr>
              <a:t>форм </a:t>
            </a:r>
            <a:r>
              <a:rPr kumimoji="0" sz="1400" b="0" i="0" u="none" strike="noStrike" kern="1200" cap="none" spc="-10" normalizeH="0" baseline="0" noProof="0" dirty="0">
                <a:ln>
                  <a:noFill/>
                </a:ln>
                <a:solidFill>
                  <a:prstClr val="black"/>
                </a:solidFill>
                <a:effectLst/>
                <a:uLnTx/>
                <a:uFillTx/>
                <a:latin typeface="Arial"/>
                <a:ea typeface="+mn-ea"/>
                <a:cs typeface="Arial"/>
              </a:rPr>
              <a:t>веб-интерфейса электронной </a:t>
            </a:r>
            <a:r>
              <a:rPr kumimoji="0" sz="1400" b="0" i="0" u="none" strike="noStrike" kern="1200" cap="none" spc="-5" normalizeH="0" baseline="0" noProof="0" dirty="0">
                <a:ln>
                  <a:noFill/>
                </a:ln>
                <a:solidFill>
                  <a:prstClr val="black"/>
                </a:solidFill>
                <a:effectLst/>
                <a:uLnTx/>
                <a:uFillTx/>
                <a:latin typeface="Arial"/>
                <a:ea typeface="+mn-ea"/>
                <a:cs typeface="Arial"/>
              </a:rPr>
              <a:t>площадки, специализированной </a:t>
            </a:r>
            <a:r>
              <a:rPr kumimoji="0" sz="1400" b="0" i="0" u="none" strike="noStrike" kern="1200" cap="none" spc="-10" normalizeH="0" baseline="0" noProof="0" dirty="0">
                <a:ln>
                  <a:noFill/>
                </a:ln>
                <a:solidFill>
                  <a:prstClr val="black"/>
                </a:solidFill>
                <a:effectLst/>
                <a:uLnTx/>
                <a:uFillTx/>
                <a:latin typeface="Arial"/>
                <a:ea typeface="+mn-ea"/>
                <a:cs typeface="Arial"/>
              </a:rPr>
              <a:t>электронной </a:t>
            </a:r>
            <a:r>
              <a:rPr kumimoji="0" sz="1400" b="0" i="0" u="none" strike="noStrike" kern="1200" cap="none" spc="-5" normalizeH="0" baseline="0" noProof="0" dirty="0">
                <a:ln>
                  <a:noFill/>
                </a:ln>
                <a:solidFill>
                  <a:prstClr val="black"/>
                </a:solidFill>
                <a:effectLst/>
                <a:uLnTx/>
                <a:uFillTx/>
                <a:latin typeface="Arial"/>
                <a:ea typeface="+mn-ea"/>
                <a:cs typeface="Arial"/>
              </a:rPr>
              <a:t>площадки номера </a:t>
            </a:r>
            <a:r>
              <a:rPr kumimoji="0" sz="1400" b="0" i="0" u="none" strike="noStrike" kern="1200" cap="none" spc="-10" normalizeH="0" baseline="0" noProof="0" dirty="0">
                <a:ln>
                  <a:noFill/>
                </a:ln>
                <a:solidFill>
                  <a:prstClr val="black"/>
                </a:solidFill>
                <a:effectLst/>
                <a:uLnTx/>
                <a:uFillTx/>
                <a:latin typeface="Arial"/>
                <a:ea typeface="+mn-ea"/>
                <a:cs typeface="Arial"/>
              </a:rPr>
              <a:t>реестровой </a:t>
            </a:r>
            <a:r>
              <a:rPr kumimoji="0" sz="1400" b="0" i="0" u="none" strike="noStrike" kern="1200" cap="none" spc="-5" normalizeH="0" baseline="0" noProof="0" dirty="0">
                <a:ln>
                  <a:noFill/>
                </a:ln>
                <a:solidFill>
                  <a:prstClr val="black"/>
                </a:solidFill>
                <a:effectLst/>
                <a:uLnTx/>
                <a:uFillTx/>
                <a:latin typeface="Arial"/>
                <a:ea typeface="+mn-ea"/>
                <a:cs typeface="Arial"/>
              </a:rPr>
              <a:t> записи</a:t>
            </a:r>
            <a:r>
              <a:rPr kumimoji="0" sz="1400" b="0" i="0" u="none" strike="noStrike" kern="1200" cap="none" spc="-15" normalizeH="0" baseline="0" noProof="0" dirty="0">
                <a:ln>
                  <a:noFill/>
                </a:ln>
                <a:solidFill>
                  <a:prstClr val="black"/>
                </a:solidFill>
                <a:effectLst/>
                <a:uLnTx/>
                <a:uFillTx/>
                <a:latin typeface="Arial"/>
                <a:ea typeface="+mn-ea"/>
                <a:cs typeface="Arial"/>
              </a:rPr>
              <a:t> </a:t>
            </a:r>
            <a:r>
              <a:rPr kumimoji="0" sz="1400" b="0" i="0" u="none" strike="noStrike" kern="1200" cap="none" spc="-5" normalizeH="0" baseline="0" noProof="0" dirty="0">
                <a:ln>
                  <a:noFill/>
                </a:ln>
                <a:solidFill>
                  <a:prstClr val="black"/>
                </a:solidFill>
                <a:effectLst/>
                <a:uLnTx/>
                <a:uFillTx/>
                <a:latin typeface="Arial"/>
                <a:ea typeface="+mn-ea"/>
                <a:cs typeface="Arial"/>
              </a:rPr>
              <a:t>из реестра</a:t>
            </a:r>
            <a:r>
              <a:rPr kumimoji="0" sz="1400" b="0" i="0" u="none" strike="noStrike" kern="1200" cap="none" spc="-40" normalizeH="0" baseline="0" noProof="0" dirty="0">
                <a:ln>
                  <a:noFill/>
                </a:ln>
                <a:solidFill>
                  <a:prstClr val="black"/>
                </a:solidFill>
                <a:effectLst/>
                <a:uLnTx/>
                <a:uFillTx/>
                <a:latin typeface="Arial"/>
                <a:ea typeface="+mn-ea"/>
                <a:cs typeface="Arial"/>
              </a:rPr>
              <a:t> </a:t>
            </a:r>
            <a:r>
              <a:rPr kumimoji="0" sz="1400" b="0" i="0" u="none" strike="noStrike" kern="1200" cap="none" spc="0" normalizeH="0" baseline="0" noProof="0" dirty="0">
                <a:ln>
                  <a:noFill/>
                </a:ln>
                <a:solidFill>
                  <a:prstClr val="black"/>
                </a:solidFill>
                <a:effectLst/>
                <a:uLnTx/>
                <a:uFillTx/>
                <a:latin typeface="Arial"/>
                <a:ea typeface="+mn-ea"/>
                <a:cs typeface="Arial"/>
              </a:rPr>
              <a:t>российской</a:t>
            </a:r>
            <a:r>
              <a:rPr kumimoji="0" sz="1400" b="0" i="0" u="none" strike="noStrike" kern="1200" cap="none" spc="-15" normalizeH="0" baseline="0" noProof="0" dirty="0">
                <a:ln>
                  <a:noFill/>
                </a:ln>
                <a:solidFill>
                  <a:prstClr val="black"/>
                </a:solidFill>
                <a:effectLst/>
                <a:uLnTx/>
                <a:uFillTx/>
                <a:latin typeface="Arial"/>
                <a:ea typeface="+mn-ea"/>
                <a:cs typeface="Arial"/>
              </a:rPr>
              <a:t> </a:t>
            </a:r>
            <a:r>
              <a:rPr kumimoji="0" sz="1400" b="0" i="0" u="none" strike="noStrike" kern="1200" cap="none" spc="0" normalizeH="0" baseline="0" noProof="0" dirty="0">
                <a:ln>
                  <a:noFill/>
                </a:ln>
                <a:solidFill>
                  <a:prstClr val="black"/>
                </a:solidFill>
                <a:effectLst/>
                <a:uLnTx/>
                <a:uFillTx/>
                <a:latin typeface="Arial"/>
                <a:ea typeface="+mn-ea"/>
                <a:cs typeface="Arial"/>
              </a:rPr>
              <a:t>промышленной</a:t>
            </a:r>
            <a:r>
              <a:rPr kumimoji="0" sz="1400" b="0" i="0" u="none" strike="noStrike" kern="1200" cap="none" spc="-25" normalizeH="0" baseline="0" noProof="0" dirty="0">
                <a:ln>
                  <a:noFill/>
                </a:ln>
                <a:solidFill>
                  <a:prstClr val="black"/>
                </a:solidFill>
                <a:effectLst/>
                <a:uLnTx/>
                <a:uFillTx/>
                <a:latin typeface="Arial"/>
                <a:ea typeface="+mn-ea"/>
                <a:cs typeface="Arial"/>
              </a:rPr>
              <a:t> </a:t>
            </a:r>
            <a:r>
              <a:rPr kumimoji="0" sz="1400" b="0" i="0" u="none" strike="noStrike" kern="1200" cap="none" spc="-10" normalizeH="0" baseline="0" noProof="0" dirty="0">
                <a:ln>
                  <a:noFill/>
                </a:ln>
                <a:solidFill>
                  <a:prstClr val="black"/>
                </a:solidFill>
                <a:effectLst/>
                <a:uLnTx/>
                <a:uFillTx/>
                <a:latin typeface="Arial"/>
                <a:ea typeface="+mn-ea"/>
                <a:cs typeface="Arial"/>
              </a:rPr>
              <a:t>продукции.</a:t>
            </a:r>
            <a:endParaRPr kumimoji="0" sz="1400" b="0" i="0" u="none" strike="noStrike" kern="1200" cap="none" spc="0" normalizeH="0" baseline="0" noProof="0" dirty="0">
              <a:ln>
                <a:noFill/>
              </a:ln>
              <a:solidFill>
                <a:prstClr val="black"/>
              </a:solidFill>
              <a:effectLst/>
              <a:uLnTx/>
              <a:uFillTx/>
              <a:latin typeface="Arial"/>
              <a:ea typeface="+mn-ea"/>
              <a:cs typeface="Arial"/>
            </a:endParaRPr>
          </a:p>
          <a:p>
            <a:pPr marL="0" marR="0" lvl="0" indent="0" algn="l" defTabSz="914400" rtl="0" eaLnBrk="1" fontAlgn="auto" latinLnBrk="0" hangingPunct="1">
              <a:lnSpc>
                <a:spcPct val="100000"/>
              </a:lnSpc>
              <a:spcBef>
                <a:spcPts val="5"/>
              </a:spcBef>
              <a:spcAft>
                <a:spcPts val="0"/>
              </a:spcAft>
              <a:buClrTx/>
              <a:buSzTx/>
              <a:buFontTx/>
              <a:buNone/>
              <a:tabLst/>
              <a:defRPr/>
            </a:pPr>
            <a:endParaRPr kumimoji="0" sz="1200" b="0" i="0" u="none" strike="noStrike" kern="1200" cap="none" spc="0" normalizeH="0" baseline="0" noProof="0" dirty="0">
              <a:ln>
                <a:noFill/>
              </a:ln>
              <a:solidFill>
                <a:prstClr val="black"/>
              </a:solidFill>
              <a:effectLst/>
              <a:uLnTx/>
              <a:uFillTx/>
              <a:latin typeface="Arial"/>
              <a:ea typeface="+mn-ea"/>
              <a:cs typeface="Arial"/>
            </a:endParaRPr>
          </a:p>
          <a:p>
            <a:pPr marL="638175" marR="20320" lvl="0" indent="0" algn="just" defTabSz="914400" rtl="0" eaLnBrk="1" fontAlgn="auto" latinLnBrk="0" hangingPunct="1">
              <a:lnSpc>
                <a:spcPct val="100000"/>
              </a:lnSpc>
              <a:spcBef>
                <a:spcPts val="0"/>
              </a:spcBef>
              <a:spcAft>
                <a:spcPts val="0"/>
              </a:spcAft>
              <a:buClrTx/>
              <a:buSzTx/>
              <a:buFontTx/>
              <a:buNone/>
              <a:tabLst/>
              <a:defRPr/>
            </a:pPr>
            <a:r>
              <a:rPr kumimoji="0" sz="1400" b="0" i="0" u="none" strike="noStrike" kern="1200" cap="none" spc="0" normalizeH="0" baseline="0" noProof="0" dirty="0">
                <a:ln>
                  <a:noFill/>
                </a:ln>
                <a:solidFill>
                  <a:prstClr val="black"/>
                </a:solidFill>
                <a:effectLst/>
                <a:uLnTx/>
                <a:uFillTx/>
                <a:latin typeface="Arial"/>
                <a:ea typeface="+mn-ea"/>
                <a:cs typeface="Arial"/>
              </a:rPr>
              <a:t>Кроме </a:t>
            </a:r>
            <a:r>
              <a:rPr kumimoji="0" sz="1400" b="0" i="0" u="none" strike="noStrike" kern="1200" cap="none" spc="-15" normalizeH="0" baseline="0" noProof="0" dirty="0">
                <a:ln>
                  <a:noFill/>
                </a:ln>
                <a:solidFill>
                  <a:prstClr val="black"/>
                </a:solidFill>
                <a:effectLst/>
                <a:uLnTx/>
                <a:uFillTx/>
                <a:latin typeface="Arial"/>
                <a:ea typeface="+mn-ea"/>
                <a:cs typeface="Arial"/>
              </a:rPr>
              <a:t>того, </a:t>
            </a:r>
            <a:r>
              <a:rPr kumimoji="0" sz="1400" b="0" i="0" u="none" strike="noStrike" kern="1200" cap="none" spc="0" normalizeH="0" baseline="0" noProof="0" dirty="0">
                <a:ln>
                  <a:noFill/>
                </a:ln>
                <a:solidFill>
                  <a:prstClr val="black"/>
                </a:solidFill>
                <a:effectLst/>
                <a:uLnTx/>
                <a:uFillTx/>
                <a:latin typeface="Arial"/>
                <a:ea typeface="+mn-ea"/>
                <a:cs typeface="Arial"/>
              </a:rPr>
              <a:t>в </a:t>
            </a:r>
            <a:r>
              <a:rPr kumimoji="0" sz="1400" b="0" i="0" u="none" strike="noStrike" kern="1200" cap="none" spc="-5" normalizeH="0" baseline="0" noProof="0" dirty="0">
                <a:ln>
                  <a:noFill/>
                </a:ln>
                <a:solidFill>
                  <a:prstClr val="black"/>
                </a:solidFill>
                <a:effectLst/>
                <a:uLnTx/>
                <a:uFillTx/>
                <a:latin typeface="Arial"/>
                <a:ea typeface="+mn-ea"/>
                <a:cs typeface="Arial"/>
              </a:rPr>
              <a:t>случае если </a:t>
            </a:r>
            <a:r>
              <a:rPr kumimoji="0" sz="1400" b="0" i="0" u="none" strike="noStrike" kern="1200" cap="none" spc="0" normalizeH="0" baseline="0" noProof="0" dirty="0">
                <a:ln>
                  <a:noFill/>
                </a:ln>
                <a:solidFill>
                  <a:prstClr val="black"/>
                </a:solidFill>
                <a:effectLst/>
                <a:uLnTx/>
                <a:uFillTx/>
                <a:latin typeface="Arial"/>
                <a:ea typeface="+mn-ea"/>
                <a:cs typeface="Arial"/>
              </a:rPr>
              <a:t>в </a:t>
            </a:r>
            <a:r>
              <a:rPr kumimoji="0" sz="1400" b="0" i="0" u="none" strike="noStrike" kern="1200" cap="none" spc="-10" normalizeH="0" baseline="0" noProof="0" dirty="0">
                <a:ln>
                  <a:noFill/>
                </a:ln>
                <a:solidFill>
                  <a:prstClr val="black"/>
                </a:solidFill>
                <a:effectLst/>
                <a:uLnTx/>
                <a:uFillTx/>
                <a:latin typeface="Arial"/>
                <a:ea typeface="+mn-ea"/>
                <a:cs typeface="Arial"/>
              </a:rPr>
              <a:t>отношении такого товара Постановлением </a:t>
            </a:r>
            <a:r>
              <a:rPr kumimoji="0" sz="1400" b="0" i="0" u="none" strike="noStrike" kern="1200" cap="none" spc="0" normalizeH="0" baseline="0" noProof="0" dirty="0">
                <a:ln>
                  <a:noFill/>
                </a:ln>
                <a:solidFill>
                  <a:prstClr val="black"/>
                </a:solidFill>
                <a:effectLst/>
                <a:uLnTx/>
                <a:uFillTx/>
                <a:latin typeface="Arial"/>
                <a:ea typeface="+mn-ea"/>
                <a:cs typeface="Arial"/>
              </a:rPr>
              <a:t>№ </a:t>
            </a:r>
            <a:r>
              <a:rPr kumimoji="0" sz="1400" b="0" i="0" u="none" strike="noStrike" kern="1200" cap="none" spc="-5" normalizeH="0" baseline="0" noProof="0" dirty="0">
                <a:ln>
                  <a:noFill/>
                </a:ln>
                <a:solidFill>
                  <a:prstClr val="black"/>
                </a:solidFill>
                <a:effectLst/>
                <a:uLnTx/>
                <a:uFillTx/>
                <a:latin typeface="Arial"/>
                <a:ea typeface="+mn-ea"/>
                <a:cs typeface="Arial"/>
              </a:rPr>
              <a:t>719 </a:t>
            </a:r>
            <a:r>
              <a:rPr kumimoji="0" sz="1400" b="0" i="0" u="none" strike="noStrike" kern="1200" cap="none" spc="0" normalizeH="0" baseline="0" noProof="0" dirty="0">
                <a:ln>
                  <a:noFill/>
                </a:ln>
                <a:solidFill>
                  <a:prstClr val="black"/>
                </a:solidFill>
                <a:effectLst/>
                <a:uLnTx/>
                <a:uFillTx/>
                <a:latin typeface="Arial"/>
                <a:ea typeface="+mn-ea"/>
                <a:cs typeface="Arial"/>
              </a:rPr>
              <a:t>за </a:t>
            </a:r>
            <a:r>
              <a:rPr kumimoji="0" sz="1400" b="0" i="0" u="none" strike="noStrike" kern="1200" cap="none" spc="-10" normalizeH="0" baseline="0" noProof="0" dirty="0">
                <a:ln>
                  <a:noFill/>
                </a:ln>
                <a:solidFill>
                  <a:prstClr val="black"/>
                </a:solidFill>
                <a:effectLst/>
                <a:uLnTx/>
                <a:uFillTx/>
                <a:latin typeface="Arial"/>
                <a:ea typeface="+mn-ea"/>
                <a:cs typeface="Arial"/>
              </a:rPr>
              <a:t>выполнение </a:t>
            </a:r>
            <a:r>
              <a:rPr kumimoji="0" sz="1400" b="0" i="0" u="none" strike="noStrike" kern="1200" cap="none" spc="-5" normalizeH="0" baseline="0" noProof="0" dirty="0">
                <a:ln>
                  <a:noFill/>
                </a:ln>
                <a:solidFill>
                  <a:prstClr val="black"/>
                </a:solidFill>
                <a:effectLst/>
                <a:uLnTx/>
                <a:uFillTx/>
                <a:latin typeface="Arial"/>
                <a:ea typeface="+mn-ea"/>
                <a:cs typeface="Arial"/>
              </a:rPr>
              <a:t>(освоение) </a:t>
            </a:r>
            <a:r>
              <a:rPr kumimoji="0" sz="1400" b="0" i="0" u="none" strike="noStrike" kern="1200" cap="none" spc="0" normalizeH="0" baseline="0" noProof="0" dirty="0">
                <a:ln>
                  <a:noFill/>
                </a:ln>
                <a:solidFill>
                  <a:prstClr val="black"/>
                </a:solidFill>
                <a:effectLst/>
                <a:uLnTx/>
                <a:uFillTx/>
                <a:latin typeface="Arial"/>
                <a:ea typeface="+mn-ea"/>
                <a:cs typeface="Arial"/>
              </a:rPr>
              <a:t>на </a:t>
            </a:r>
            <a:r>
              <a:rPr kumimoji="0" sz="1400" b="0" i="0" u="none" strike="noStrike" kern="1200" cap="none" spc="-10" normalizeH="0" baseline="0" noProof="0" dirty="0">
                <a:ln>
                  <a:noFill/>
                </a:ln>
                <a:solidFill>
                  <a:prstClr val="black"/>
                </a:solidFill>
                <a:effectLst/>
                <a:uLnTx/>
                <a:uFillTx/>
                <a:latin typeface="Arial"/>
                <a:ea typeface="+mn-ea"/>
                <a:cs typeface="Arial"/>
              </a:rPr>
              <a:t>территории </a:t>
            </a:r>
            <a:r>
              <a:rPr kumimoji="0" sz="1400" b="0" i="0" u="none" strike="noStrike" kern="1200" cap="none" spc="-5" normalizeH="0" baseline="0" noProof="0" dirty="0">
                <a:ln>
                  <a:noFill/>
                </a:ln>
                <a:solidFill>
                  <a:prstClr val="black"/>
                </a:solidFill>
                <a:effectLst/>
                <a:uLnTx/>
                <a:uFillTx/>
                <a:latin typeface="Arial"/>
                <a:ea typeface="+mn-ea"/>
                <a:cs typeface="Arial"/>
              </a:rPr>
              <a:t> </a:t>
            </a:r>
            <a:r>
              <a:rPr kumimoji="0" sz="1400" b="0" i="0" u="none" strike="noStrike" kern="1200" cap="none" spc="-10" normalizeH="0" baseline="0" noProof="0" dirty="0">
                <a:ln>
                  <a:noFill/>
                </a:ln>
                <a:solidFill>
                  <a:prstClr val="black"/>
                </a:solidFill>
                <a:effectLst/>
                <a:uLnTx/>
                <a:uFillTx/>
                <a:latin typeface="Arial"/>
                <a:ea typeface="+mn-ea"/>
                <a:cs typeface="Arial"/>
              </a:rPr>
              <a:t>Российской Федерации </a:t>
            </a:r>
            <a:r>
              <a:rPr kumimoji="0" sz="1400" b="0" i="0" u="none" strike="noStrike" kern="1200" cap="none" spc="-15" normalizeH="0" baseline="0" noProof="0" dirty="0">
                <a:ln>
                  <a:noFill/>
                </a:ln>
                <a:solidFill>
                  <a:prstClr val="black"/>
                </a:solidFill>
                <a:effectLst/>
                <a:uLnTx/>
                <a:uFillTx/>
                <a:latin typeface="Arial"/>
                <a:ea typeface="+mn-ea"/>
                <a:cs typeface="Arial"/>
              </a:rPr>
              <a:t>соответствующих </a:t>
            </a:r>
            <a:r>
              <a:rPr kumimoji="0" sz="1400" b="0" i="0" u="none" strike="noStrike" kern="1200" cap="none" spc="-5" normalizeH="0" baseline="0" noProof="0" dirty="0">
                <a:ln>
                  <a:noFill/>
                </a:ln>
                <a:solidFill>
                  <a:prstClr val="black"/>
                </a:solidFill>
                <a:effectLst/>
                <a:uLnTx/>
                <a:uFillTx/>
                <a:latin typeface="Arial"/>
                <a:ea typeface="+mn-ea"/>
                <a:cs typeface="Arial"/>
              </a:rPr>
              <a:t>операций (условий) </a:t>
            </a:r>
            <a:r>
              <a:rPr kumimoji="0" sz="1400" b="0" i="0" u="none" strike="noStrike" kern="1200" cap="none" spc="-15" normalizeH="0" baseline="0" noProof="0" dirty="0">
                <a:ln>
                  <a:noFill/>
                </a:ln>
                <a:solidFill>
                  <a:prstClr val="black"/>
                </a:solidFill>
                <a:effectLst/>
                <a:uLnTx/>
                <a:uFillTx/>
                <a:latin typeface="Arial"/>
                <a:ea typeface="+mn-ea"/>
                <a:cs typeface="Arial"/>
              </a:rPr>
              <a:t>установлены </a:t>
            </a:r>
            <a:r>
              <a:rPr kumimoji="0" sz="1400" b="0" i="0" u="none" strike="noStrike" kern="1200" cap="none" spc="-10" normalizeH="0" baseline="0" noProof="0" dirty="0">
                <a:ln>
                  <a:noFill/>
                </a:ln>
                <a:solidFill>
                  <a:prstClr val="black"/>
                </a:solidFill>
                <a:effectLst/>
                <a:uLnTx/>
                <a:uFillTx/>
                <a:latin typeface="Arial"/>
                <a:ea typeface="+mn-ea"/>
                <a:cs typeface="Arial"/>
              </a:rPr>
              <a:t>требования </a:t>
            </a:r>
            <a:r>
              <a:rPr kumimoji="0" sz="1400" b="0" i="0" u="none" strike="noStrike" kern="1200" cap="none" spc="0" normalizeH="0" baseline="0" noProof="0" dirty="0">
                <a:ln>
                  <a:noFill/>
                </a:ln>
                <a:solidFill>
                  <a:prstClr val="black"/>
                </a:solidFill>
                <a:effectLst/>
                <a:uLnTx/>
                <a:uFillTx/>
                <a:latin typeface="Arial"/>
                <a:ea typeface="+mn-ea"/>
                <a:cs typeface="Arial"/>
              </a:rPr>
              <a:t>о </a:t>
            </a:r>
            <a:r>
              <a:rPr kumimoji="0" sz="1400" b="0" i="0" u="none" strike="noStrike" kern="1200" cap="none" spc="-5" normalizeH="0" baseline="0" noProof="0" dirty="0">
                <a:ln>
                  <a:noFill/>
                </a:ln>
                <a:solidFill>
                  <a:prstClr val="black"/>
                </a:solidFill>
                <a:effectLst/>
                <a:uLnTx/>
                <a:uFillTx/>
                <a:latin typeface="Arial"/>
                <a:ea typeface="+mn-ea"/>
                <a:cs typeface="Arial"/>
              </a:rPr>
              <a:t>совокупном </a:t>
            </a:r>
            <a:r>
              <a:rPr kumimoji="0" sz="1400" b="0" i="0" u="none" strike="noStrike" kern="1200" cap="none" spc="-10" normalizeH="0" baseline="0" noProof="0" dirty="0">
                <a:ln>
                  <a:noFill/>
                </a:ln>
                <a:solidFill>
                  <a:prstClr val="black"/>
                </a:solidFill>
                <a:effectLst/>
                <a:uLnTx/>
                <a:uFillTx/>
                <a:latin typeface="Arial"/>
                <a:ea typeface="+mn-ea"/>
                <a:cs typeface="Arial"/>
              </a:rPr>
              <a:t>количестве баллов, </a:t>
            </a:r>
            <a:r>
              <a:rPr kumimoji="0" sz="1400" b="0" i="0" u="none" strike="noStrike" kern="1200" cap="none" spc="-5" normalizeH="0" baseline="0" noProof="0" dirty="0">
                <a:ln>
                  <a:noFill/>
                </a:ln>
                <a:solidFill>
                  <a:prstClr val="black"/>
                </a:solidFill>
                <a:effectLst/>
                <a:uLnTx/>
                <a:uFillTx/>
                <a:latin typeface="Arial"/>
                <a:ea typeface="+mn-ea"/>
                <a:cs typeface="Arial"/>
              </a:rPr>
              <a:t> </a:t>
            </a:r>
            <a:r>
              <a:rPr kumimoji="0" sz="1400" b="0" i="0" u="none" strike="noStrike" kern="1200" cap="none" spc="-10" normalizeH="0" baseline="0" noProof="0" dirty="0">
                <a:ln>
                  <a:noFill/>
                </a:ln>
                <a:solidFill>
                  <a:prstClr val="black"/>
                </a:solidFill>
                <a:effectLst/>
                <a:uLnTx/>
                <a:uFillTx/>
                <a:latin typeface="Arial"/>
                <a:ea typeface="+mn-ea"/>
                <a:cs typeface="Arial"/>
              </a:rPr>
              <a:t>указывается</a:t>
            </a:r>
            <a:r>
              <a:rPr kumimoji="0" sz="1400" b="0" i="0" u="none" strike="noStrike" kern="1200" cap="none" spc="-5" normalizeH="0" baseline="0" noProof="0" dirty="0">
                <a:ln>
                  <a:noFill/>
                </a:ln>
                <a:solidFill>
                  <a:prstClr val="black"/>
                </a:solidFill>
                <a:effectLst/>
                <a:uLnTx/>
                <a:uFillTx/>
                <a:latin typeface="Arial"/>
                <a:ea typeface="+mn-ea"/>
                <a:cs typeface="Arial"/>
              </a:rPr>
              <a:t> совокупное</a:t>
            </a:r>
            <a:r>
              <a:rPr kumimoji="0" sz="1400" b="0" i="0" u="none" strike="noStrike" kern="1200" cap="none" spc="0" normalizeH="0" baseline="0" noProof="0" dirty="0">
                <a:ln>
                  <a:noFill/>
                </a:ln>
                <a:solidFill>
                  <a:prstClr val="black"/>
                </a:solidFill>
                <a:effectLst/>
                <a:uLnTx/>
                <a:uFillTx/>
                <a:latin typeface="Arial"/>
                <a:ea typeface="+mn-ea"/>
                <a:cs typeface="Arial"/>
              </a:rPr>
              <a:t> </a:t>
            </a:r>
            <a:r>
              <a:rPr kumimoji="0" sz="1400" b="0" i="0" u="none" strike="noStrike" kern="1200" cap="none" spc="-10" normalizeH="0" baseline="0" noProof="0" dirty="0">
                <a:ln>
                  <a:noFill/>
                </a:ln>
                <a:solidFill>
                  <a:prstClr val="black"/>
                </a:solidFill>
                <a:effectLst/>
                <a:uLnTx/>
                <a:uFillTx/>
                <a:latin typeface="Arial"/>
                <a:ea typeface="+mn-ea"/>
                <a:cs typeface="Arial"/>
              </a:rPr>
              <a:t>количество</a:t>
            </a:r>
            <a:r>
              <a:rPr kumimoji="0" sz="1400" b="0" i="0" u="none" strike="noStrike" kern="1200" cap="none" spc="-5" normalizeH="0" baseline="0" noProof="0" dirty="0">
                <a:ln>
                  <a:noFill/>
                </a:ln>
                <a:solidFill>
                  <a:prstClr val="black"/>
                </a:solidFill>
                <a:effectLst/>
                <a:uLnTx/>
                <a:uFillTx/>
                <a:latin typeface="Arial"/>
                <a:ea typeface="+mn-ea"/>
                <a:cs typeface="Arial"/>
              </a:rPr>
              <a:t> </a:t>
            </a:r>
            <a:r>
              <a:rPr kumimoji="0" sz="1400" b="0" i="0" u="none" strike="noStrike" kern="1200" cap="none" spc="-10" normalizeH="0" baseline="0" noProof="0" dirty="0">
                <a:ln>
                  <a:noFill/>
                </a:ln>
                <a:solidFill>
                  <a:prstClr val="black"/>
                </a:solidFill>
                <a:effectLst/>
                <a:uLnTx/>
                <a:uFillTx/>
                <a:latin typeface="Arial"/>
                <a:ea typeface="+mn-ea"/>
                <a:cs typeface="Arial"/>
              </a:rPr>
              <a:t>баллов</a:t>
            </a:r>
            <a:r>
              <a:rPr kumimoji="0" sz="1400" b="0" i="0" u="none" strike="noStrike" kern="1200" cap="none" spc="-5" normalizeH="0" baseline="0" noProof="0" dirty="0">
                <a:ln>
                  <a:noFill/>
                </a:ln>
                <a:solidFill>
                  <a:prstClr val="black"/>
                </a:solidFill>
                <a:effectLst/>
                <a:uLnTx/>
                <a:uFillTx/>
                <a:latin typeface="Arial"/>
                <a:ea typeface="+mn-ea"/>
                <a:cs typeface="Arial"/>
              </a:rPr>
              <a:t> </a:t>
            </a:r>
            <a:r>
              <a:rPr kumimoji="0" sz="1400" b="0" i="0" u="none" strike="noStrike" kern="1200" cap="none" spc="0" normalizeH="0" baseline="0" noProof="0" dirty="0">
                <a:ln>
                  <a:noFill/>
                </a:ln>
                <a:solidFill>
                  <a:prstClr val="black"/>
                </a:solidFill>
                <a:effectLst/>
                <a:uLnTx/>
                <a:uFillTx/>
                <a:latin typeface="Arial"/>
                <a:ea typeface="+mn-ea"/>
                <a:cs typeface="Arial"/>
              </a:rPr>
              <a:t>за</a:t>
            </a:r>
            <a:r>
              <a:rPr kumimoji="0" sz="1400" b="0" i="0" u="none" strike="noStrike" kern="1200" cap="none" spc="5" normalizeH="0" baseline="0" noProof="0" dirty="0">
                <a:ln>
                  <a:noFill/>
                </a:ln>
                <a:solidFill>
                  <a:prstClr val="black"/>
                </a:solidFill>
                <a:effectLst/>
                <a:uLnTx/>
                <a:uFillTx/>
                <a:latin typeface="Arial"/>
                <a:ea typeface="+mn-ea"/>
                <a:cs typeface="Arial"/>
              </a:rPr>
              <a:t> </a:t>
            </a:r>
            <a:r>
              <a:rPr kumimoji="0" sz="1400" b="0" i="0" u="none" strike="noStrike" kern="1200" cap="none" spc="-10" normalizeH="0" baseline="0" noProof="0" dirty="0">
                <a:ln>
                  <a:noFill/>
                </a:ln>
                <a:solidFill>
                  <a:prstClr val="black"/>
                </a:solidFill>
                <a:effectLst/>
                <a:uLnTx/>
                <a:uFillTx/>
                <a:latin typeface="Arial"/>
                <a:ea typeface="+mn-ea"/>
                <a:cs typeface="Arial"/>
              </a:rPr>
              <a:t>выполнение</a:t>
            </a:r>
            <a:r>
              <a:rPr kumimoji="0" sz="1400" b="0" i="0" u="none" strike="noStrike" kern="1200" cap="none" spc="-5" normalizeH="0" baseline="0" noProof="0" dirty="0">
                <a:ln>
                  <a:noFill/>
                </a:ln>
                <a:solidFill>
                  <a:prstClr val="black"/>
                </a:solidFill>
                <a:effectLst/>
                <a:uLnTx/>
                <a:uFillTx/>
                <a:latin typeface="Arial"/>
                <a:ea typeface="+mn-ea"/>
                <a:cs typeface="Arial"/>
              </a:rPr>
              <a:t> </a:t>
            </a:r>
            <a:r>
              <a:rPr kumimoji="0" sz="1400" b="0" i="0" u="none" strike="noStrike" kern="1200" cap="none" spc="-10" normalizeH="0" baseline="0" noProof="0" dirty="0">
                <a:ln>
                  <a:noFill/>
                </a:ln>
                <a:solidFill>
                  <a:prstClr val="black"/>
                </a:solidFill>
                <a:effectLst/>
                <a:uLnTx/>
                <a:uFillTx/>
                <a:latin typeface="Arial"/>
                <a:ea typeface="+mn-ea"/>
                <a:cs typeface="Arial"/>
              </a:rPr>
              <a:t>(освоение)</a:t>
            </a:r>
            <a:r>
              <a:rPr kumimoji="0" sz="1400" b="0" i="0" u="none" strike="noStrike" kern="1200" cap="none" spc="-5" normalizeH="0" baseline="0" noProof="0" dirty="0">
                <a:ln>
                  <a:noFill/>
                </a:ln>
                <a:solidFill>
                  <a:prstClr val="black"/>
                </a:solidFill>
                <a:effectLst/>
                <a:uLnTx/>
                <a:uFillTx/>
                <a:latin typeface="Arial"/>
                <a:ea typeface="+mn-ea"/>
                <a:cs typeface="Arial"/>
              </a:rPr>
              <a:t> </a:t>
            </a:r>
            <a:r>
              <a:rPr kumimoji="0" sz="1400" b="0" i="0" u="none" strike="noStrike" kern="1200" cap="none" spc="0" normalizeH="0" baseline="0" noProof="0" dirty="0">
                <a:ln>
                  <a:noFill/>
                </a:ln>
                <a:solidFill>
                  <a:prstClr val="black"/>
                </a:solidFill>
                <a:effectLst/>
                <a:uLnTx/>
                <a:uFillTx/>
                <a:latin typeface="Arial"/>
                <a:ea typeface="+mn-ea"/>
                <a:cs typeface="Arial"/>
              </a:rPr>
              <a:t>на</a:t>
            </a:r>
            <a:r>
              <a:rPr kumimoji="0" sz="1400" b="0" i="0" u="none" strike="noStrike" kern="1200" cap="none" spc="5" normalizeH="0" baseline="0" noProof="0" dirty="0">
                <a:ln>
                  <a:noFill/>
                </a:ln>
                <a:solidFill>
                  <a:prstClr val="black"/>
                </a:solidFill>
                <a:effectLst/>
                <a:uLnTx/>
                <a:uFillTx/>
                <a:latin typeface="Arial"/>
                <a:ea typeface="+mn-ea"/>
                <a:cs typeface="Arial"/>
              </a:rPr>
              <a:t> </a:t>
            </a:r>
            <a:r>
              <a:rPr kumimoji="0" sz="1400" b="0" i="0" u="none" strike="noStrike" kern="1200" cap="none" spc="-10" normalizeH="0" baseline="0" noProof="0" dirty="0">
                <a:ln>
                  <a:noFill/>
                </a:ln>
                <a:solidFill>
                  <a:prstClr val="black"/>
                </a:solidFill>
                <a:effectLst/>
                <a:uLnTx/>
                <a:uFillTx/>
                <a:latin typeface="Arial"/>
                <a:ea typeface="+mn-ea"/>
                <a:cs typeface="Arial"/>
              </a:rPr>
              <a:t>территории</a:t>
            </a:r>
            <a:r>
              <a:rPr kumimoji="0" sz="1400" b="0" i="0" u="none" strike="noStrike" kern="1200" cap="none" spc="-5" normalizeH="0" baseline="0" noProof="0" dirty="0">
                <a:ln>
                  <a:noFill/>
                </a:ln>
                <a:solidFill>
                  <a:prstClr val="black"/>
                </a:solidFill>
                <a:effectLst/>
                <a:uLnTx/>
                <a:uFillTx/>
                <a:latin typeface="Arial"/>
                <a:ea typeface="+mn-ea"/>
                <a:cs typeface="Arial"/>
              </a:rPr>
              <a:t> </a:t>
            </a:r>
            <a:r>
              <a:rPr kumimoji="0" sz="1400" b="0" i="0" u="none" strike="noStrike" kern="1200" cap="none" spc="-10" normalizeH="0" baseline="0" noProof="0" dirty="0">
                <a:ln>
                  <a:noFill/>
                </a:ln>
                <a:solidFill>
                  <a:prstClr val="black"/>
                </a:solidFill>
                <a:effectLst/>
                <a:uLnTx/>
                <a:uFillTx/>
                <a:latin typeface="Arial"/>
                <a:ea typeface="+mn-ea"/>
                <a:cs typeface="Arial"/>
              </a:rPr>
              <a:t>Российской</a:t>
            </a:r>
            <a:r>
              <a:rPr kumimoji="0" sz="1400" b="0" i="0" u="none" strike="noStrike" kern="1200" cap="none" spc="-5" normalizeH="0" baseline="0" noProof="0" dirty="0">
                <a:ln>
                  <a:noFill/>
                </a:ln>
                <a:solidFill>
                  <a:prstClr val="black"/>
                </a:solidFill>
                <a:effectLst/>
                <a:uLnTx/>
                <a:uFillTx/>
                <a:latin typeface="Arial"/>
                <a:ea typeface="+mn-ea"/>
                <a:cs typeface="Arial"/>
              </a:rPr>
              <a:t> </a:t>
            </a:r>
            <a:r>
              <a:rPr kumimoji="0" sz="1400" b="0" i="0" u="none" strike="noStrike" kern="1200" cap="none" spc="-10" normalizeH="0" baseline="0" noProof="0" dirty="0">
                <a:ln>
                  <a:noFill/>
                </a:ln>
                <a:solidFill>
                  <a:prstClr val="black"/>
                </a:solidFill>
                <a:effectLst/>
                <a:uLnTx/>
                <a:uFillTx/>
                <a:latin typeface="Arial"/>
                <a:ea typeface="+mn-ea"/>
                <a:cs typeface="Arial"/>
              </a:rPr>
              <a:t>Федерации </a:t>
            </a:r>
            <a:r>
              <a:rPr kumimoji="0" sz="1400" b="0" i="0" u="none" strike="noStrike" kern="1200" cap="none" spc="-5" normalizeH="0" baseline="0" noProof="0" dirty="0">
                <a:ln>
                  <a:noFill/>
                </a:ln>
                <a:solidFill>
                  <a:prstClr val="black"/>
                </a:solidFill>
                <a:effectLst/>
                <a:uLnTx/>
                <a:uFillTx/>
                <a:latin typeface="Arial"/>
                <a:ea typeface="+mn-ea"/>
                <a:cs typeface="Arial"/>
              </a:rPr>
              <a:t> </a:t>
            </a:r>
            <a:r>
              <a:rPr kumimoji="0" sz="1400" b="0" i="0" u="none" strike="noStrike" kern="1200" cap="none" spc="-15" normalizeH="0" baseline="0" noProof="0" dirty="0">
                <a:ln>
                  <a:noFill/>
                </a:ln>
                <a:solidFill>
                  <a:prstClr val="black"/>
                </a:solidFill>
                <a:effectLst/>
                <a:uLnTx/>
                <a:uFillTx/>
                <a:latin typeface="Arial"/>
                <a:ea typeface="+mn-ea"/>
                <a:cs typeface="Arial"/>
              </a:rPr>
              <a:t>соответствующих</a:t>
            </a:r>
            <a:r>
              <a:rPr kumimoji="0" sz="1400" b="0" i="0" u="none" strike="noStrike" kern="1200" cap="none" spc="-20" normalizeH="0" baseline="0" noProof="0" dirty="0">
                <a:ln>
                  <a:noFill/>
                </a:ln>
                <a:solidFill>
                  <a:prstClr val="black"/>
                </a:solidFill>
                <a:effectLst/>
                <a:uLnTx/>
                <a:uFillTx/>
                <a:latin typeface="Arial"/>
                <a:ea typeface="+mn-ea"/>
                <a:cs typeface="Arial"/>
              </a:rPr>
              <a:t> </a:t>
            </a:r>
            <a:r>
              <a:rPr kumimoji="0" sz="1400" b="0" i="0" u="none" strike="noStrike" kern="1200" cap="none" spc="-5" normalizeH="0" baseline="0" noProof="0" dirty="0">
                <a:ln>
                  <a:noFill/>
                </a:ln>
                <a:solidFill>
                  <a:prstClr val="black"/>
                </a:solidFill>
                <a:effectLst/>
                <a:uLnTx/>
                <a:uFillTx/>
                <a:latin typeface="Arial"/>
                <a:ea typeface="+mn-ea"/>
                <a:cs typeface="Arial"/>
              </a:rPr>
              <a:t>операций</a:t>
            </a:r>
            <a:r>
              <a:rPr kumimoji="0" sz="1400" b="0" i="0" u="none" strike="noStrike" kern="1200" cap="none" spc="-10" normalizeH="0" baseline="0" noProof="0" dirty="0">
                <a:ln>
                  <a:noFill/>
                </a:ln>
                <a:solidFill>
                  <a:prstClr val="black"/>
                </a:solidFill>
                <a:effectLst/>
                <a:uLnTx/>
                <a:uFillTx/>
                <a:latin typeface="Arial"/>
                <a:ea typeface="+mn-ea"/>
                <a:cs typeface="Arial"/>
              </a:rPr>
              <a:t> </a:t>
            </a:r>
            <a:r>
              <a:rPr kumimoji="0" sz="1400" b="0" i="0" u="none" strike="noStrike" kern="1200" cap="none" spc="-5" normalizeH="0" baseline="0" noProof="0" dirty="0">
                <a:ln>
                  <a:noFill/>
                </a:ln>
                <a:solidFill>
                  <a:prstClr val="black"/>
                </a:solidFill>
                <a:effectLst/>
                <a:uLnTx/>
                <a:uFillTx/>
                <a:latin typeface="Arial"/>
                <a:ea typeface="+mn-ea"/>
                <a:cs typeface="Arial"/>
              </a:rPr>
              <a:t>(условий).</a:t>
            </a:r>
            <a:endParaRPr kumimoji="0" sz="1400" b="0" i="0" u="none" strike="noStrike" kern="1200" cap="none" spc="0" normalizeH="0" baseline="0" noProof="0" dirty="0">
              <a:ln>
                <a:noFill/>
              </a:ln>
              <a:solidFill>
                <a:prstClr val="black"/>
              </a:solidFill>
              <a:effectLst/>
              <a:uLnTx/>
              <a:uFillTx/>
              <a:latin typeface="Arial"/>
              <a:ea typeface="+mn-ea"/>
              <a:cs typeface="Arial"/>
            </a:endParaRPr>
          </a:p>
        </p:txBody>
      </p:sp>
      <p:sp>
        <p:nvSpPr>
          <p:cNvPr id="10" name="object 10"/>
          <p:cNvSpPr txBox="1"/>
          <p:nvPr/>
        </p:nvSpPr>
        <p:spPr>
          <a:xfrm>
            <a:off x="8604884" y="6072936"/>
            <a:ext cx="1644014" cy="452755"/>
          </a:xfrm>
          <a:prstGeom prst="rect">
            <a:avLst/>
          </a:prstGeom>
        </p:spPr>
        <p:txBody>
          <a:bodyPr vert="horz" wrap="square" lIns="0" tIns="12700" rIns="0" bIns="0" rtlCol="0">
            <a:spAutoFit/>
          </a:bodyPr>
          <a:lstStyle/>
          <a:p>
            <a:pPr marL="56515" marR="5080" lvl="0" indent="-44450" algn="l" defTabSz="914400" rtl="0" eaLnBrk="1" fontAlgn="auto" latinLnBrk="0" hangingPunct="1">
              <a:lnSpc>
                <a:spcPct val="100000"/>
              </a:lnSpc>
              <a:spcBef>
                <a:spcPts val="100"/>
              </a:spcBef>
              <a:spcAft>
                <a:spcPts val="0"/>
              </a:spcAft>
              <a:buClrTx/>
              <a:buSzTx/>
              <a:buFontTx/>
              <a:buNone/>
              <a:tabLst>
                <a:tab pos="299085" algn="l"/>
                <a:tab pos="1541145" algn="l"/>
              </a:tabLst>
              <a:defRPr/>
            </a:pPr>
            <a:r>
              <a:rPr kumimoji="0" sz="1400" b="0" i="0" u="none" strike="noStrike" kern="1200" cap="none" spc="-10" normalizeH="0" baseline="0" noProof="0" dirty="0">
                <a:ln>
                  <a:noFill/>
                </a:ln>
                <a:solidFill>
                  <a:prstClr val="black"/>
                </a:solidFill>
                <a:effectLst/>
                <a:uLnTx/>
                <a:uFillTx/>
                <a:latin typeface="Arial"/>
                <a:ea typeface="+mn-ea"/>
                <a:cs typeface="Arial"/>
              </a:rPr>
              <a:t>структурированной </a:t>
            </a:r>
            <a:r>
              <a:rPr kumimoji="0" sz="1400" b="0" i="0" u="none" strike="noStrike" kern="1200" cap="none" spc="-375" normalizeH="0" baseline="0" noProof="0" dirty="0">
                <a:ln>
                  <a:noFill/>
                </a:ln>
                <a:solidFill>
                  <a:prstClr val="black"/>
                </a:solidFill>
                <a:effectLst/>
                <a:uLnTx/>
                <a:uFillTx/>
                <a:latin typeface="Arial"/>
                <a:ea typeface="+mn-ea"/>
                <a:cs typeface="Arial"/>
              </a:rPr>
              <a:t> </a:t>
            </a:r>
            <a:r>
              <a:rPr kumimoji="0" sz="1400" b="0" i="0" u="none" strike="noStrike" kern="1200" cap="none" spc="0" normalizeH="0" baseline="0" noProof="0" dirty="0">
                <a:ln>
                  <a:noFill/>
                </a:ln>
                <a:solidFill>
                  <a:prstClr val="black"/>
                </a:solidFill>
                <a:effectLst/>
                <a:uLnTx/>
                <a:uFillTx/>
                <a:latin typeface="Arial"/>
                <a:ea typeface="+mn-ea"/>
                <a:cs typeface="Arial"/>
              </a:rPr>
              <a:t>в	с</a:t>
            </a:r>
            <a:r>
              <a:rPr kumimoji="0" sz="1400" b="0" i="0" u="none" strike="noStrike" kern="1200" cap="none" spc="-5" normalizeH="0" baseline="0" noProof="0" dirty="0">
                <a:ln>
                  <a:noFill/>
                </a:ln>
                <a:solidFill>
                  <a:prstClr val="black"/>
                </a:solidFill>
                <a:effectLst/>
                <a:uLnTx/>
                <a:uFillTx/>
                <a:latin typeface="Arial"/>
                <a:ea typeface="+mn-ea"/>
                <a:cs typeface="Arial"/>
              </a:rPr>
              <a:t>о</a:t>
            </a:r>
            <a:r>
              <a:rPr kumimoji="0" sz="1400" b="0" i="0" u="none" strike="noStrike" kern="1200" cap="none" spc="-50" normalizeH="0" baseline="0" noProof="0" dirty="0">
                <a:ln>
                  <a:noFill/>
                </a:ln>
                <a:solidFill>
                  <a:prstClr val="black"/>
                </a:solidFill>
                <a:effectLst/>
                <a:uLnTx/>
                <a:uFillTx/>
                <a:latin typeface="Arial"/>
                <a:ea typeface="+mn-ea"/>
                <a:cs typeface="Arial"/>
              </a:rPr>
              <a:t>о</a:t>
            </a:r>
            <a:r>
              <a:rPr kumimoji="0" sz="1400" b="0" i="0" u="none" strike="noStrike" kern="1200" cap="none" spc="0" normalizeH="0" baseline="0" noProof="0" dirty="0">
                <a:ln>
                  <a:noFill/>
                </a:ln>
                <a:solidFill>
                  <a:prstClr val="black"/>
                </a:solidFill>
                <a:effectLst/>
                <a:uLnTx/>
                <a:uFillTx/>
                <a:latin typeface="Arial"/>
                <a:ea typeface="+mn-ea"/>
                <a:cs typeface="Arial"/>
              </a:rPr>
              <a:t>т</a:t>
            </a:r>
            <a:r>
              <a:rPr kumimoji="0" sz="1400" b="0" i="0" u="none" strike="noStrike" kern="1200" cap="none" spc="-15" normalizeH="0" baseline="0" noProof="0" dirty="0">
                <a:ln>
                  <a:noFill/>
                </a:ln>
                <a:solidFill>
                  <a:prstClr val="black"/>
                </a:solidFill>
                <a:effectLst/>
                <a:uLnTx/>
                <a:uFillTx/>
                <a:latin typeface="Arial"/>
                <a:ea typeface="+mn-ea"/>
                <a:cs typeface="Arial"/>
              </a:rPr>
              <a:t>в</a:t>
            </a:r>
            <a:r>
              <a:rPr kumimoji="0" sz="1400" b="0" i="0" u="none" strike="noStrike" kern="1200" cap="none" spc="-65" normalizeH="0" baseline="0" noProof="0" dirty="0">
                <a:ln>
                  <a:noFill/>
                </a:ln>
                <a:solidFill>
                  <a:prstClr val="black"/>
                </a:solidFill>
                <a:effectLst/>
                <a:uLnTx/>
                <a:uFillTx/>
                <a:latin typeface="Arial"/>
                <a:ea typeface="+mn-ea"/>
                <a:cs typeface="Arial"/>
              </a:rPr>
              <a:t>е</a:t>
            </a:r>
            <a:r>
              <a:rPr kumimoji="0" sz="1400" b="0" i="0" u="none" strike="noStrike" kern="1200" cap="none" spc="-10" normalizeH="0" baseline="0" noProof="0" dirty="0">
                <a:ln>
                  <a:noFill/>
                </a:ln>
                <a:solidFill>
                  <a:prstClr val="black"/>
                </a:solidFill>
                <a:effectLst/>
                <a:uLnTx/>
                <a:uFillTx/>
                <a:latin typeface="Arial"/>
                <a:ea typeface="+mn-ea"/>
                <a:cs typeface="Arial"/>
              </a:rPr>
              <a:t>тс</a:t>
            </a:r>
            <a:r>
              <a:rPr kumimoji="0" sz="1400" b="0" i="0" u="none" strike="noStrike" kern="1200" cap="none" spc="0" normalizeH="0" baseline="0" noProof="0" dirty="0">
                <a:ln>
                  <a:noFill/>
                </a:ln>
                <a:solidFill>
                  <a:prstClr val="black"/>
                </a:solidFill>
                <a:effectLst/>
                <a:uLnTx/>
                <a:uFillTx/>
                <a:latin typeface="Arial"/>
                <a:ea typeface="+mn-ea"/>
                <a:cs typeface="Arial"/>
              </a:rPr>
              <a:t>т</a:t>
            </a:r>
            <a:r>
              <a:rPr kumimoji="0" sz="1400" b="0" i="0" u="none" strike="noStrike" kern="1200" cap="none" spc="-5" normalizeH="0" baseline="0" noProof="0" dirty="0">
                <a:ln>
                  <a:noFill/>
                </a:ln>
                <a:solidFill>
                  <a:prstClr val="black"/>
                </a:solidFill>
                <a:effectLst/>
                <a:uLnTx/>
                <a:uFillTx/>
                <a:latin typeface="Arial"/>
                <a:ea typeface="+mn-ea"/>
                <a:cs typeface="Arial"/>
              </a:rPr>
              <a:t>в</a:t>
            </a:r>
            <a:r>
              <a:rPr kumimoji="0" sz="1400" b="0" i="0" u="none" strike="noStrike" kern="1200" cap="none" spc="-10" normalizeH="0" baseline="0" noProof="0" dirty="0">
                <a:ln>
                  <a:noFill/>
                </a:ln>
                <a:solidFill>
                  <a:prstClr val="black"/>
                </a:solidFill>
                <a:effectLst/>
                <a:uLnTx/>
                <a:uFillTx/>
                <a:latin typeface="Arial"/>
                <a:ea typeface="+mn-ea"/>
                <a:cs typeface="Arial"/>
              </a:rPr>
              <a:t>и</a:t>
            </a:r>
            <a:r>
              <a:rPr kumimoji="0" sz="1400" b="0" i="0" u="none" strike="noStrike" kern="1200" cap="none" spc="0" normalizeH="0" baseline="0" noProof="0" dirty="0">
                <a:ln>
                  <a:noFill/>
                </a:ln>
                <a:solidFill>
                  <a:prstClr val="black"/>
                </a:solidFill>
                <a:effectLst/>
                <a:uLnTx/>
                <a:uFillTx/>
                <a:latin typeface="Arial"/>
                <a:ea typeface="+mn-ea"/>
                <a:cs typeface="Arial"/>
              </a:rPr>
              <a:t>и	с</a:t>
            </a:r>
            <a:endParaRPr kumimoji="0" sz="1400" b="0" i="0" u="none" strike="noStrike" kern="1200" cap="none" spc="0" normalizeH="0" baseline="0" noProof="0">
              <a:ln>
                <a:noFill/>
              </a:ln>
              <a:solidFill>
                <a:prstClr val="black"/>
              </a:solidFill>
              <a:effectLst/>
              <a:uLnTx/>
              <a:uFillTx/>
              <a:latin typeface="Arial"/>
              <a:ea typeface="+mn-ea"/>
              <a:cs typeface="Arial"/>
            </a:endParaRPr>
          </a:p>
        </p:txBody>
      </p:sp>
      <p:sp>
        <p:nvSpPr>
          <p:cNvPr id="11" name="object 11"/>
          <p:cNvSpPr txBox="1"/>
          <p:nvPr/>
        </p:nvSpPr>
        <p:spPr>
          <a:xfrm>
            <a:off x="10316718" y="6072936"/>
            <a:ext cx="1205865" cy="452755"/>
          </a:xfrm>
          <a:prstGeom prst="rect">
            <a:avLst/>
          </a:prstGeom>
        </p:spPr>
        <p:txBody>
          <a:bodyPr vert="horz" wrap="square" lIns="0" tIns="12700" rIns="0" bIns="0" rtlCol="0">
            <a:spAutoFit/>
          </a:bodyPr>
          <a:lstStyle/>
          <a:p>
            <a:pPr marL="67310" marR="5080" lvl="0" indent="-55244" algn="l" defTabSz="914400" rtl="0" eaLnBrk="1" fontAlgn="auto" latinLnBrk="0" hangingPunct="1">
              <a:lnSpc>
                <a:spcPct val="100000"/>
              </a:lnSpc>
              <a:spcBef>
                <a:spcPts val="100"/>
              </a:spcBef>
              <a:spcAft>
                <a:spcPts val="0"/>
              </a:spcAft>
              <a:buClrTx/>
              <a:buSzTx/>
              <a:buFontTx/>
              <a:buNone/>
              <a:tabLst/>
              <a:defRPr/>
            </a:pPr>
            <a:r>
              <a:rPr kumimoji="0" sz="1400" b="0" i="0" u="none" strike="noStrike" kern="1200" cap="none" spc="-5" normalizeH="0" baseline="0" noProof="0" dirty="0">
                <a:ln>
                  <a:noFill/>
                </a:ln>
                <a:solidFill>
                  <a:prstClr val="black"/>
                </a:solidFill>
                <a:effectLst/>
                <a:uLnTx/>
                <a:uFillTx/>
                <a:latin typeface="Arial"/>
                <a:ea typeface="+mn-ea"/>
                <a:cs typeface="Arial"/>
              </a:rPr>
              <a:t>части</a:t>
            </a:r>
            <a:r>
              <a:rPr kumimoji="0" sz="1400" b="0" i="0" u="none" strike="noStrike" kern="1200" cap="none" spc="114" normalizeH="0" baseline="0" noProof="0" dirty="0">
                <a:ln>
                  <a:noFill/>
                </a:ln>
                <a:solidFill>
                  <a:prstClr val="black"/>
                </a:solidFill>
                <a:effectLst/>
                <a:uLnTx/>
                <a:uFillTx/>
                <a:latin typeface="Arial"/>
                <a:ea typeface="+mn-ea"/>
                <a:cs typeface="Arial"/>
              </a:rPr>
              <a:t> </a:t>
            </a:r>
            <a:r>
              <a:rPr kumimoji="0" sz="1400" b="0" i="0" u="none" strike="noStrike" kern="1200" cap="none" spc="-5" normalizeH="0" baseline="0" noProof="0" dirty="0">
                <a:ln>
                  <a:noFill/>
                </a:ln>
                <a:solidFill>
                  <a:prstClr val="black"/>
                </a:solidFill>
                <a:effectLst/>
                <a:uLnTx/>
                <a:uFillTx/>
                <a:latin typeface="Arial"/>
                <a:ea typeface="+mn-ea"/>
                <a:cs typeface="Arial"/>
              </a:rPr>
              <a:t>заявки, </a:t>
            </a:r>
            <a:r>
              <a:rPr kumimoji="0" sz="1400" b="0" i="0" u="none" strike="noStrike" kern="1200" cap="none" spc="-375" normalizeH="0" baseline="0" noProof="0" dirty="0">
                <a:ln>
                  <a:noFill/>
                </a:ln>
                <a:solidFill>
                  <a:prstClr val="black"/>
                </a:solidFill>
                <a:effectLst/>
                <a:uLnTx/>
                <a:uFillTx/>
                <a:latin typeface="Arial"/>
                <a:ea typeface="+mn-ea"/>
                <a:cs typeface="Arial"/>
              </a:rPr>
              <a:t> </a:t>
            </a:r>
            <a:r>
              <a:rPr kumimoji="0" sz="1400" b="0" i="0" u="none" strike="noStrike" kern="1200" cap="none" spc="-5" normalizeH="0" baseline="0" noProof="0" dirty="0">
                <a:ln>
                  <a:noFill/>
                </a:ln>
                <a:solidFill>
                  <a:prstClr val="black"/>
                </a:solidFill>
                <a:effectLst/>
                <a:uLnTx/>
                <a:uFillTx/>
                <a:latin typeface="Arial"/>
                <a:ea typeface="+mn-ea"/>
                <a:cs typeface="Arial"/>
              </a:rPr>
              <a:t>п</a:t>
            </a:r>
            <a:r>
              <a:rPr kumimoji="0" sz="1400" b="0" i="0" u="none" strike="noStrike" kern="1200" cap="none" spc="-40" normalizeH="0" baseline="0" noProof="0" dirty="0">
                <a:ln>
                  <a:noFill/>
                </a:ln>
                <a:solidFill>
                  <a:prstClr val="black"/>
                </a:solidFill>
                <a:effectLst/>
                <a:uLnTx/>
                <a:uFillTx/>
                <a:latin typeface="Arial"/>
                <a:ea typeface="+mn-ea"/>
                <a:cs typeface="Arial"/>
              </a:rPr>
              <a:t>о</a:t>
            </a:r>
            <a:r>
              <a:rPr kumimoji="0" sz="1400" b="0" i="0" u="none" strike="noStrike" kern="1200" cap="none" spc="5" normalizeH="0" baseline="0" noProof="0" dirty="0">
                <a:ln>
                  <a:noFill/>
                </a:ln>
                <a:solidFill>
                  <a:prstClr val="black"/>
                </a:solidFill>
                <a:effectLst/>
                <a:uLnTx/>
                <a:uFillTx/>
                <a:latin typeface="Arial"/>
                <a:ea typeface="+mn-ea"/>
                <a:cs typeface="Arial"/>
              </a:rPr>
              <a:t>л</a:t>
            </a:r>
            <a:r>
              <a:rPr kumimoji="0" sz="1400" b="0" i="0" u="none" strike="noStrike" kern="1200" cap="none" spc="-15" normalizeH="0" baseline="0" noProof="0" dirty="0">
                <a:ln>
                  <a:noFill/>
                </a:ln>
                <a:solidFill>
                  <a:prstClr val="black"/>
                </a:solidFill>
                <a:effectLst/>
                <a:uLnTx/>
                <a:uFillTx/>
                <a:latin typeface="Arial"/>
                <a:ea typeface="+mn-ea"/>
                <a:cs typeface="Arial"/>
              </a:rPr>
              <a:t>о</a:t>
            </a:r>
            <a:r>
              <a:rPr kumimoji="0" sz="1400" b="0" i="0" u="none" strike="noStrike" kern="1200" cap="none" spc="0" normalizeH="0" baseline="0" noProof="0" dirty="0">
                <a:ln>
                  <a:noFill/>
                </a:ln>
                <a:solidFill>
                  <a:prstClr val="black"/>
                </a:solidFill>
                <a:effectLst/>
                <a:uLnTx/>
                <a:uFillTx/>
                <a:latin typeface="Arial"/>
                <a:ea typeface="+mn-ea"/>
                <a:cs typeface="Arial"/>
              </a:rPr>
              <a:t>ж</a:t>
            </a:r>
            <a:r>
              <a:rPr kumimoji="0" sz="1400" b="0" i="0" u="none" strike="noStrike" kern="1200" cap="none" spc="-20" normalizeH="0" baseline="0" noProof="0" dirty="0">
                <a:ln>
                  <a:noFill/>
                </a:ln>
                <a:solidFill>
                  <a:prstClr val="black"/>
                </a:solidFill>
                <a:effectLst/>
                <a:uLnTx/>
                <a:uFillTx/>
                <a:latin typeface="Arial"/>
                <a:ea typeface="+mn-ea"/>
                <a:cs typeface="Arial"/>
              </a:rPr>
              <a:t>е</a:t>
            </a:r>
            <a:r>
              <a:rPr kumimoji="0" sz="1400" b="0" i="0" u="none" strike="noStrike" kern="1200" cap="none" spc="0" normalizeH="0" baseline="0" noProof="0" dirty="0">
                <a:ln>
                  <a:noFill/>
                </a:ln>
                <a:solidFill>
                  <a:prstClr val="black"/>
                </a:solidFill>
                <a:effectLst/>
                <a:uLnTx/>
                <a:uFillTx/>
                <a:latin typeface="Arial"/>
                <a:ea typeface="+mn-ea"/>
                <a:cs typeface="Arial"/>
              </a:rPr>
              <a:t>н</a:t>
            </a:r>
            <a:r>
              <a:rPr kumimoji="0" sz="1400" b="0" i="0" u="none" strike="noStrike" kern="1200" cap="none" spc="-5" normalizeH="0" baseline="0" noProof="0" dirty="0">
                <a:ln>
                  <a:noFill/>
                </a:ln>
                <a:solidFill>
                  <a:prstClr val="black"/>
                </a:solidFill>
                <a:effectLst/>
                <a:uLnTx/>
                <a:uFillTx/>
                <a:latin typeface="Arial"/>
                <a:ea typeface="+mn-ea"/>
                <a:cs typeface="Arial"/>
              </a:rPr>
              <a:t>иям</a:t>
            </a:r>
            <a:r>
              <a:rPr kumimoji="0" sz="1400" b="0" i="0" u="none" strike="noStrike" kern="1200" cap="none" spc="0" normalizeH="0" baseline="0" noProof="0" dirty="0">
                <a:ln>
                  <a:noFill/>
                </a:ln>
                <a:solidFill>
                  <a:prstClr val="black"/>
                </a:solidFill>
                <a:effectLst/>
                <a:uLnTx/>
                <a:uFillTx/>
                <a:latin typeface="Arial"/>
                <a:ea typeface="+mn-ea"/>
                <a:cs typeface="Arial"/>
              </a:rPr>
              <a:t>и</a:t>
            </a:r>
            <a:endParaRPr kumimoji="0" sz="1400" b="0" i="0" u="none" strike="noStrike" kern="1200" cap="none" spc="0" normalizeH="0" baseline="0" noProof="0">
              <a:ln>
                <a:noFill/>
              </a:ln>
              <a:solidFill>
                <a:prstClr val="black"/>
              </a:solidFill>
              <a:effectLst/>
              <a:uLnTx/>
              <a:uFillTx/>
              <a:latin typeface="Arial"/>
              <a:ea typeface="+mn-ea"/>
              <a:cs typeface="Arial"/>
            </a:endParaRPr>
          </a:p>
        </p:txBody>
      </p:sp>
      <p:sp>
        <p:nvSpPr>
          <p:cNvPr id="12" name="object 12"/>
          <p:cNvSpPr txBox="1"/>
          <p:nvPr/>
        </p:nvSpPr>
        <p:spPr>
          <a:xfrm>
            <a:off x="1237284" y="6072936"/>
            <a:ext cx="7288530" cy="666115"/>
          </a:xfrm>
          <a:prstGeom prst="rect">
            <a:avLst/>
          </a:prstGeom>
        </p:spPr>
        <p:txBody>
          <a:bodyPr vert="horz" wrap="square" lIns="0" tIns="12700" rIns="0" bIns="0" rtlCol="0">
            <a:spAutoFit/>
          </a:bodyPr>
          <a:lstStyle/>
          <a:p>
            <a:pPr marL="12700" marR="5080" lvl="0" indent="0" algn="just" defTabSz="914400" rtl="0" eaLnBrk="1" fontAlgn="auto" latinLnBrk="0" hangingPunct="1">
              <a:lnSpc>
                <a:spcPct val="100000"/>
              </a:lnSpc>
              <a:spcBef>
                <a:spcPts val="100"/>
              </a:spcBef>
              <a:spcAft>
                <a:spcPts val="0"/>
              </a:spcAft>
              <a:buClrTx/>
              <a:buSzTx/>
              <a:buFontTx/>
              <a:buNone/>
              <a:tabLst/>
              <a:defRPr/>
            </a:pPr>
            <a:r>
              <a:rPr kumimoji="0" sz="1400" b="0" i="0" u="none" strike="noStrike" kern="1200" cap="none" spc="-20" normalizeH="0" baseline="0" noProof="0" dirty="0">
                <a:ln>
                  <a:noFill/>
                </a:ln>
                <a:solidFill>
                  <a:prstClr val="black"/>
                </a:solidFill>
                <a:effectLst/>
                <a:uLnTx/>
                <a:uFillTx/>
                <a:latin typeface="Arial"/>
                <a:ea typeface="+mn-ea"/>
                <a:cs typeface="Arial"/>
              </a:rPr>
              <a:t>Таким</a:t>
            </a:r>
            <a:r>
              <a:rPr kumimoji="0" sz="1400" b="0" i="0" u="none" strike="noStrike" kern="1200" cap="none" spc="715" normalizeH="0" baseline="0" noProof="0" dirty="0">
                <a:ln>
                  <a:noFill/>
                </a:ln>
                <a:solidFill>
                  <a:prstClr val="black"/>
                </a:solidFill>
                <a:effectLst/>
                <a:uLnTx/>
                <a:uFillTx/>
                <a:latin typeface="Arial"/>
                <a:ea typeface="+mn-ea"/>
                <a:cs typeface="Arial"/>
              </a:rPr>
              <a:t> </a:t>
            </a:r>
            <a:r>
              <a:rPr kumimoji="0" sz="1400" b="0" i="0" u="none" strike="noStrike" kern="1200" cap="none" spc="-15" normalizeH="0" baseline="0" noProof="0" dirty="0">
                <a:ln>
                  <a:noFill/>
                </a:ln>
                <a:solidFill>
                  <a:prstClr val="black"/>
                </a:solidFill>
                <a:effectLst/>
                <a:uLnTx/>
                <a:uFillTx/>
                <a:latin typeface="Arial"/>
                <a:ea typeface="+mn-ea"/>
                <a:cs typeface="Arial"/>
              </a:rPr>
              <a:t>образом,</a:t>
            </a:r>
            <a:r>
              <a:rPr kumimoji="0" sz="1400" b="0" i="0" u="none" strike="noStrike" kern="1200" cap="none" spc="735" normalizeH="0" baseline="0" noProof="0" dirty="0">
                <a:ln>
                  <a:noFill/>
                </a:ln>
                <a:solidFill>
                  <a:prstClr val="black"/>
                </a:solidFill>
                <a:effectLst/>
                <a:uLnTx/>
                <a:uFillTx/>
                <a:latin typeface="Arial"/>
                <a:ea typeface="+mn-ea"/>
                <a:cs typeface="Arial"/>
              </a:rPr>
              <a:t> </a:t>
            </a:r>
            <a:r>
              <a:rPr kumimoji="0" sz="1400" b="0" i="0" u="none" strike="noStrike" kern="1200" cap="none" spc="-5" normalizeH="0" baseline="0" noProof="0" dirty="0">
                <a:ln>
                  <a:noFill/>
                </a:ln>
                <a:solidFill>
                  <a:prstClr val="black"/>
                </a:solidFill>
                <a:effectLst/>
                <a:uLnTx/>
                <a:uFillTx/>
                <a:latin typeface="Arial"/>
                <a:ea typeface="+mn-ea"/>
                <a:cs typeface="Arial"/>
              </a:rPr>
              <a:t>участник</a:t>
            </a:r>
            <a:r>
              <a:rPr kumimoji="0" sz="1400" b="0" i="0" u="none" strike="noStrike" kern="1200" cap="none" spc="375" normalizeH="0" baseline="0" noProof="0" dirty="0">
                <a:ln>
                  <a:noFill/>
                </a:ln>
                <a:solidFill>
                  <a:prstClr val="black"/>
                </a:solidFill>
                <a:effectLst/>
                <a:uLnTx/>
                <a:uFillTx/>
                <a:latin typeface="Arial"/>
                <a:ea typeface="+mn-ea"/>
                <a:cs typeface="Arial"/>
              </a:rPr>
              <a:t> </a:t>
            </a:r>
            <a:r>
              <a:rPr kumimoji="0" sz="1400" b="0" i="0" u="none" strike="noStrike" kern="1200" cap="none" spc="-5" normalizeH="0" baseline="0" noProof="0" dirty="0">
                <a:ln>
                  <a:noFill/>
                </a:ln>
                <a:solidFill>
                  <a:prstClr val="black"/>
                </a:solidFill>
                <a:effectLst/>
                <a:uLnTx/>
                <a:uFillTx/>
                <a:latin typeface="Arial"/>
                <a:ea typeface="+mn-ea"/>
                <a:cs typeface="Arial"/>
              </a:rPr>
              <a:t>закупки</a:t>
            </a:r>
            <a:r>
              <a:rPr kumimoji="0" sz="1400" b="0" i="0" u="none" strike="noStrike" kern="1200" cap="none" spc="765" normalizeH="0" baseline="0" noProof="0" dirty="0">
                <a:ln>
                  <a:noFill/>
                </a:ln>
                <a:solidFill>
                  <a:prstClr val="black"/>
                </a:solidFill>
                <a:effectLst/>
                <a:uLnTx/>
                <a:uFillTx/>
                <a:latin typeface="Arial"/>
                <a:ea typeface="+mn-ea"/>
                <a:cs typeface="Arial"/>
              </a:rPr>
              <a:t> </a:t>
            </a:r>
            <a:r>
              <a:rPr kumimoji="0" sz="1400" b="0" i="0" u="none" strike="noStrike" kern="1200" cap="none" spc="-10" normalizeH="0" baseline="0" noProof="0" dirty="0">
                <a:ln>
                  <a:noFill/>
                </a:ln>
                <a:solidFill>
                  <a:prstClr val="black"/>
                </a:solidFill>
                <a:effectLst/>
                <a:uLnTx/>
                <a:uFillTx/>
                <a:latin typeface="Arial"/>
                <a:ea typeface="+mn-ea"/>
                <a:cs typeface="Arial"/>
              </a:rPr>
              <a:t>обязан</a:t>
            </a:r>
            <a:r>
              <a:rPr kumimoji="0" sz="1400" b="0" i="0" u="none" strike="noStrike" kern="1200" cap="none" spc="750" normalizeH="0" baseline="0" noProof="0" dirty="0">
                <a:ln>
                  <a:noFill/>
                </a:ln>
                <a:solidFill>
                  <a:prstClr val="black"/>
                </a:solidFill>
                <a:effectLst/>
                <a:uLnTx/>
                <a:uFillTx/>
                <a:latin typeface="Arial"/>
                <a:ea typeface="+mn-ea"/>
                <a:cs typeface="Arial"/>
              </a:rPr>
              <a:t> </a:t>
            </a:r>
            <a:r>
              <a:rPr kumimoji="0" sz="1400" b="0" i="0" u="none" strike="noStrike" kern="1200" cap="none" spc="-10" normalizeH="0" baseline="0" noProof="0" dirty="0">
                <a:ln>
                  <a:noFill/>
                </a:ln>
                <a:solidFill>
                  <a:prstClr val="black"/>
                </a:solidFill>
                <a:effectLst/>
                <a:uLnTx/>
                <a:uFillTx/>
                <a:latin typeface="Arial"/>
                <a:ea typeface="+mn-ea"/>
                <a:cs typeface="Arial"/>
              </a:rPr>
              <a:t>указывать</a:t>
            </a:r>
            <a:r>
              <a:rPr kumimoji="0" sz="1400" b="0" i="0" u="none" strike="noStrike" kern="1200" cap="none" spc="365" normalizeH="0" baseline="0" noProof="0" dirty="0">
                <a:ln>
                  <a:noFill/>
                </a:ln>
                <a:solidFill>
                  <a:prstClr val="black"/>
                </a:solidFill>
                <a:effectLst/>
                <a:uLnTx/>
                <a:uFillTx/>
                <a:latin typeface="Arial"/>
                <a:ea typeface="+mn-ea"/>
                <a:cs typeface="Arial"/>
              </a:rPr>
              <a:t> </a:t>
            </a:r>
            <a:r>
              <a:rPr kumimoji="0" sz="1400" b="0" i="0" u="none" strike="noStrike" kern="1200" cap="none" spc="-5" normalizeH="0" baseline="0" noProof="0" dirty="0">
                <a:ln>
                  <a:noFill/>
                </a:ln>
                <a:solidFill>
                  <a:prstClr val="black"/>
                </a:solidFill>
                <a:effectLst/>
                <a:uLnTx/>
                <a:uFillTx/>
                <a:latin typeface="Arial"/>
                <a:ea typeface="+mn-ea"/>
                <a:cs typeface="Arial"/>
              </a:rPr>
              <a:t>номер</a:t>
            </a:r>
            <a:r>
              <a:rPr kumimoji="0" sz="1400" b="0" i="0" u="none" strike="noStrike" kern="1200" cap="none" spc="380" normalizeH="0" baseline="0" noProof="0" dirty="0">
                <a:ln>
                  <a:noFill/>
                </a:ln>
                <a:solidFill>
                  <a:prstClr val="black"/>
                </a:solidFill>
                <a:effectLst/>
                <a:uLnTx/>
                <a:uFillTx/>
                <a:latin typeface="Arial"/>
                <a:ea typeface="+mn-ea"/>
                <a:cs typeface="Arial"/>
              </a:rPr>
              <a:t> </a:t>
            </a:r>
            <a:r>
              <a:rPr kumimoji="0" sz="1400" b="0" i="0" u="none" strike="noStrike" kern="1200" cap="none" spc="-10" normalizeH="0" baseline="0" noProof="0" dirty="0">
                <a:ln>
                  <a:noFill/>
                </a:ln>
                <a:solidFill>
                  <a:prstClr val="black"/>
                </a:solidFill>
                <a:effectLst/>
                <a:uLnTx/>
                <a:uFillTx/>
                <a:latin typeface="Arial"/>
                <a:ea typeface="+mn-ea"/>
                <a:cs typeface="Arial"/>
              </a:rPr>
              <a:t>реестровой</a:t>
            </a:r>
            <a:r>
              <a:rPr kumimoji="0" sz="1400" b="0" i="0" u="none" strike="noStrike" kern="1200" cap="none" spc="370" normalizeH="0" baseline="0" noProof="0" dirty="0">
                <a:ln>
                  <a:noFill/>
                </a:ln>
                <a:solidFill>
                  <a:prstClr val="black"/>
                </a:solidFill>
                <a:effectLst/>
                <a:uLnTx/>
                <a:uFillTx/>
                <a:latin typeface="Arial"/>
                <a:ea typeface="+mn-ea"/>
                <a:cs typeface="Arial"/>
              </a:rPr>
              <a:t> </a:t>
            </a:r>
            <a:r>
              <a:rPr kumimoji="0" sz="1400" b="0" i="0" u="none" strike="noStrike" kern="1200" cap="none" spc="-5" normalizeH="0" baseline="0" noProof="0" dirty="0">
                <a:ln>
                  <a:noFill/>
                </a:ln>
                <a:solidFill>
                  <a:prstClr val="black"/>
                </a:solidFill>
                <a:effectLst/>
                <a:uLnTx/>
                <a:uFillTx/>
                <a:latin typeface="Arial"/>
                <a:ea typeface="+mn-ea"/>
                <a:cs typeface="Arial"/>
              </a:rPr>
              <a:t>записи</a:t>
            </a:r>
            <a:r>
              <a:rPr kumimoji="0" sz="1400" b="0" i="0" u="none" strike="noStrike" kern="1200" cap="none" spc="765" normalizeH="0" baseline="0" noProof="0" dirty="0">
                <a:ln>
                  <a:noFill/>
                </a:ln>
                <a:solidFill>
                  <a:prstClr val="black"/>
                </a:solidFill>
                <a:effectLst/>
                <a:uLnTx/>
                <a:uFillTx/>
                <a:latin typeface="Arial"/>
                <a:ea typeface="+mn-ea"/>
                <a:cs typeface="Arial"/>
              </a:rPr>
              <a:t> </a:t>
            </a:r>
            <a:r>
              <a:rPr kumimoji="0" sz="1400" b="0" i="0" u="none" strike="noStrike" kern="1200" cap="none" spc="0" normalizeH="0" baseline="0" noProof="0" dirty="0">
                <a:ln>
                  <a:noFill/>
                </a:ln>
                <a:solidFill>
                  <a:prstClr val="black"/>
                </a:solidFill>
                <a:effectLst/>
                <a:uLnTx/>
                <a:uFillTx/>
                <a:latin typeface="Arial"/>
                <a:ea typeface="+mn-ea"/>
                <a:cs typeface="Arial"/>
              </a:rPr>
              <a:t>в </a:t>
            </a:r>
            <a:r>
              <a:rPr kumimoji="0" sz="1400" b="0" i="0" u="none" strike="noStrike" kern="1200" cap="none" spc="5" normalizeH="0" baseline="0" noProof="0" dirty="0">
                <a:ln>
                  <a:noFill/>
                </a:ln>
                <a:solidFill>
                  <a:prstClr val="black"/>
                </a:solidFill>
                <a:effectLst/>
                <a:uLnTx/>
                <a:uFillTx/>
                <a:latin typeface="Arial"/>
                <a:ea typeface="+mn-ea"/>
                <a:cs typeface="Arial"/>
              </a:rPr>
              <a:t> </a:t>
            </a:r>
            <a:r>
              <a:rPr kumimoji="0" sz="1400" b="0" i="0" u="none" strike="noStrike" kern="1200" cap="none" spc="0" normalizeH="0" baseline="0" noProof="0" dirty="0">
                <a:ln>
                  <a:noFill/>
                </a:ln>
                <a:solidFill>
                  <a:prstClr val="black"/>
                </a:solidFill>
                <a:effectLst/>
                <a:uLnTx/>
                <a:uFillTx/>
                <a:latin typeface="Arial"/>
                <a:ea typeface="+mn-ea"/>
                <a:cs typeface="Arial"/>
              </a:rPr>
              <a:t>а</a:t>
            </a:r>
            <a:r>
              <a:rPr kumimoji="0" sz="1400" b="0" i="0" u="none" strike="noStrike" kern="1200" cap="none" spc="5" normalizeH="0" baseline="0" noProof="0" dirty="0">
                <a:ln>
                  <a:noFill/>
                </a:ln>
                <a:solidFill>
                  <a:prstClr val="black"/>
                </a:solidFill>
                <a:effectLst/>
                <a:uLnTx/>
                <a:uFillTx/>
                <a:latin typeface="Arial"/>
                <a:ea typeface="+mn-ea"/>
                <a:cs typeface="Arial"/>
              </a:rPr>
              <a:t> </a:t>
            </a:r>
            <a:r>
              <a:rPr kumimoji="0" sz="1400" b="0" i="0" u="none" strike="noStrike" kern="1200" cap="none" spc="-10" normalizeH="0" baseline="0" noProof="0" dirty="0">
                <a:ln>
                  <a:noFill/>
                </a:ln>
                <a:solidFill>
                  <a:prstClr val="black"/>
                </a:solidFill>
                <a:effectLst/>
                <a:uLnTx/>
                <a:uFillTx/>
                <a:latin typeface="Arial"/>
                <a:ea typeface="+mn-ea"/>
                <a:cs typeface="Arial"/>
              </a:rPr>
              <a:t>также</a:t>
            </a:r>
            <a:r>
              <a:rPr kumimoji="0" sz="1400" b="0" i="0" u="none" strike="noStrike" kern="1200" cap="none" spc="-5" normalizeH="0" baseline="0" noProof="0" dirty="0">
                <a:ln>
                  <a:noFill/>
                </a:ln>
                <a:solidFill>
                  <a:prstClr val="black"/>
                </a:solidFill>
                <a:effectLst/>
                <a:uLnTx/>
                <a:uFillTx/>
                <a:latin typeface="Arial"/>
                <a:ea typeface="+mn-ea"/>
                <a:cs typeface="Arial"/>
              </a:rPr>
              <a:t> </a:t>
            </a:r>
            <a:r>
              <a:rPr kumimoji="0" sz="1400" b="0" i="0" u="none" strike="noStrike" kern="1200" cap="none" spc="0" normalizeH="0" baseline="0" noProof="0" dirty="0">
                <a:ln>
                  <a:noFill/>
                </a:ln>
                <a:solidFill>
                  <a:prstClr val="black"/>
                </a:solidFill>
                <a:effectLst/>
                <a:uLnTx/>
                <a:uFillTx/>
                <a:latin typeface="Arial"/>
                <a:ea typeface="+mn-ea"/>
                <a:cs typeface="Arial"/>
              </a:rPr>
              <a:t>в</a:t>
            </a:r>
            <a:r>
              <a:rPr kumimoji="0" sz="1400" b="0" i="0" u="none" strike="noStrike" kern="1200" cap="none" spc="5" normalizeH="0" baseline="0" noProof="0" dirty="0">
                <a:ln>
                  <a:noFill/>
                </a:ln>
                <a:solidFill>
                  <a:prstClr val="black"/>
                </a:solidFill>
                <a:effectLst/>
                <a:uLnTx/>
                <a:uFillTx/>
                <a:latin typeface="Arial"/>
                <a:ea typeface="+mn-ea"/>
                <a:cs typeface="Arial"/>
              </a:rPr>
              <a:t> </a:t>
            </a:r>
            <a:r>
              <a:rPr kumimoji="0" sz="1400" b="0" i="0" u="none" strike="noStrike" kern="1200" cap="none" spc="-5" normalizeH="0" baseline="0" noProof="0" dirty="0">
                <a:ln>
                  <a:noFill/>
                </a:ln>
                <a:solidFill>
                  <a:prstClr val="black"/>
                </a:solidFill>
                <a:effectLst/>
                <a:uLnTx/>
                <a:uFillTx/>
                <a:latin typeface="Arial"/>
                <a:ea typeface="+mn-ea"/>
                <a:cs typeface="Arial"/>
              </a:rPr>
              <a:t>случае</a:t>
            </a:r>
            <a:r>
              <a:rPr kumimoji="0" sz="1400" b="0" i="0" u="none" strike="noStrike" kern="1200" cap="none" spc="0" normalizeH="0" baseline="0" noProof="0" dirty="0">
                <a:ln>
                  <a:noFill/>
                </a:ln>
                <a:solidFill>
                  <a:prstClr val="black"/>
                </a:solidFill>
                <a:effectLst/>
                <a:uLnTx/>
                <a:uFillTx/>
                <a:latin typeface="Arial"/>
                <a:ea typeface="+mn-ea"/>
                <a:cs typeface="Arial"/>
              </a:rPr>
              <a:t> </a:t>
            </a:r>
            <a:r>
              <a:rPr kumimoji="0" sz="1400" b="0" i="0" u="none" strike="noStrike" kern="1200" cap="none" spc="-10" normalizeH="0" baseline="0" noProof="0" dirty="0">
                <a:ln>
                  <a:noFill/>
                </a:ln>
                <a:solidFill>
                  <a:prstClr val="black"/>
                </a:solidFill>
                <a:effectLst/>
                <a:uLnTx/>
                <a:uFillTx/>
                <a:latin typeface="Arial"/>
                <a:ea typeface="+mn-ea"/>
                <a:cs typeface="Arial"/>
              </a:rPr>
              <a:t>установления</a:t>
            </a:r>
            <a:r>
              <a:rPr kumimoji="0" sz="1400" b="0" i="0" u="none" strike="noStrike" kern="1200" cap="none" spc="-5" normalizeH="0" baseline="0" noProof="0" dirty="0">
                <a:ln>
                  <a:noFill/>
                </a:ln>
                <a:solidFill>
                  <a:prstClr val="black"/>
                </a:solidFill>
                <a:effectLst/>
                <a:uLnTx/>
                <a:uFillTx/>
                <a:latin typeface="Arial"/>
                <a:ea typeface="+mn-ea"/>
                <a:cs typeface="Arial"/>
              </a:rPr>
              <a:t> </a:t>
            </a:r>
            <a:r>
              <a:rPr kumimoji="0" sz="1400" b="0" i="0" u="none" strike="noStrike" kern="1200" cap="none" spc="-10" normalizeH="0" baseline="0" noProof="0" dirty="0">
                <a:ln>
                  <a:noFill/>
                </a:ln>
                <a:solidFill>
                  <a:prstClr val="black"/>
                </a:solidFill>
                <a:effectLst/>
                <a:uLnTx/>
                <a:uFillTx/>
                <a:latin typeface="Arial"/>
                <a:ea typeface="+mn-ea"/>
                <a:cs typeface="Arial"/>
              </a:rPr>
              <a:t>требования</a:t>
            </a:r>
            <a:r>
              <a:rPr kumimoji="0" sz="1400" b="0" i="0" u="none" strike="noStrike" kern="1200" cap="none" spc="-5" normalizeH="0" baseline="0" noProof="0" dirty="0">
                <a:ln>
                  <a:noFill/>
                </a:ln>
                <a:solidFill>
                  <a:prstClr val="black"/>
                </a:solidFill>
                <a:effectLst/>
                <a:uLnTx/>
                <a:uFillTx/>
                <a:latin typeface="Arial"/>
                <a:ea typeface="+mn-ea"/>
                <a:cs typeface="Arial"/>
              </a:rPr>
              <a:t> </a:t>
            </a:r>
            <a:r>
              <a:rPr kumimoji="0" sz="1400" b="0" i="0" u="none" strike="noStrike" kern="1200" cap="none" spc="0" normalizeH="0" baseline="0" noProof="0" dirty="0">
                <a:ln>
                  <a:noFill/>
                </a:ln>
                <a:solidFill>
                  <a:prstClr val="black"/>
                </a:solidFill>
                <a:effectLst/>
                <a:uLnTx/>
                <a:uFillTx/>
                <a:latin typeface="Arial"/>
                <a:ea typeface="+mn-ea"/>
                <a:cs typeface="Arial"/>
              </a:rPr>
              <a:t>о</a:t>
            </a:r>
            <a:r>
              <a:rPr kumimoji="0" sz="1400" b="0" i="0" u="none" strike="noStrike" kern="1200" cap="none" spc="5" normalizeH="0" baseline="0" noProof="0" dirty="0">
                <a:ln>
                  <a:noFill/>
                </a:ln>
                <a:solidFill>
                  <a:prstClr val="black"/>
                </a:solidFill>
                <a:effectLst/>
                <a:uLnTx/>
                <a:uFillTx/>
                <a:latin typeface="Arial"/>
                <a:ea typeface="+mn-ea"/>
                <a:cs typeface="Arial"/>
              </a:rPr>
              <a:t> </a:t>
            </a:r>
            <a:r>
              <a:rPr kumimoji="0" sz="1400" b="0" i="0" u="none" strike="noStrike" kern="1200" cap="none" spc="-5" normalizeH="0" baseline="0" noProof="0" dirty="0">
                <a:ln>
                  <a:noFill/>
                </a:ln>
                <a:solidFill>
                  <a:prstClr val="black"/>
                </a:solidFill>
                <a:effectLst/>
                <a:uLnTx/>
                <a:uFillTx/>
                <a:latin typeface="Arial"/>
                <a:ea typeface="+mn-ea"/>
                <a:cs typeface="Arial"/>
              </a:rPr>
              <a:t>совокупном</a:t>
            </a:r>
            <a:r>
              <a:rPr kumimoji="0" sz="1400" b="0" i="0" u="none" strike="noStrike" kern="1200" cap="none" spc="0" normalizeH="0" baseline="0" noProof="0" dirty="0">
                <a:ln>
                  <a:noFill/>
                </a:ln>
                <a:solidFill>
                  <a:prstClr val="black"/>
                </a:solidFill>
                <a:effectLst/>
                <a:uLnTx/>
                <a:uFillTx/>
                <a:latin typeface="Arial"/>
                <a:ea typeface="+mn-ea"/>
                <a:cs typeface="Arial"/>
              </a:rPr>
              <a:t> </a:t>
            </a:r>
            <a:r>
              <a:rPr kumimoji="0" sz="1400" b="0" i="0" u="none" strike="noStrike" kern="1200" cap="none" spc="-10" normalizeH="0" baseline="0" noProof="0" dirty="0">
                <a:ln>
                  <a:noFill/>
                </a:ln>
                <a:solidFill>
                  <a:prstClr val="black"/>
                </a:solidFill>
                <a:effectLst/>
                <a:uLnTx/>
                <a:uFillTx/>
                <a:latin typeface="Arial"/>
                <a:ea typeface="+mn-ea"/>
                <a:cs typeface="Arial"/>
              </a:rPr>
              <a:t>количестве</a:t>
            </a:r>
            <a:r>
              <a:rPr kumimoji="0" sz="1400" b="0" i="0" u="none" strike="noStrike" kern="1200" cap="none" spc="-5" normalizeH="0" baseline="0" noProof="0" dirty="0">
                <a:ln>
                  <a:noFill/>
                </a:ln>
                <a:solidFill>
                  <a:prstClr val="black"/>
                </a:solidFill>
                <a:effectLst/>
                <a:uLnTx/>
                <a:uFillTx/>
                <a:latin typeface="Arial"/>
                <a:ea typeface="+mn-ea"/>
                <a:cs typeface="Arial"/>
              </a:rPr>
              <a:t> </a:t>
            </a:r>
            <a:r>
              <a:rPr kumimoji="0" sz="1400" b="0" i="0" u="none" strike="noStrike" kern="1200" cap="none" spc="-10" normalizeH="0" baseline="0" noProof="0" dirty="0">
                <a:ln>
                  <a:noFill/>
                </a:ln>
                <a:solidFill>
                  <a:prstClr val="black"/>
                </a:solidFill>
                <a:effectLst/>
                <a:uLnTx/>
                <a:uFillTx/>
                <a:latin typeface="Arial"/>
                <a:ea typeface="+mn-ea"/>
                <a:cs typeface="Arial"/>
              </a:rPr>
              <a:t>баллов </a:t>
            </a:r>
            <a:r>
              <a:rPr kumimoji="0" sz="1400" b="0" i="0" u="none" strike="noStrike" kern="1200" cap="none" spc="-5" normalizeH="0" baseline="0" noProof="0" dirty="0">
                <a:ln>
                  <a:noFill/>
                </a:ln>
                <a:solidFill>
                  <a:prstClr val="black"/>
                </a:solidFill>
                <a:effectLst/>
                <a:uLnTx/>
                <a:uFillTx/>
                <a:latin typeface="Arial"/>
                <a:ea typeface="+mn-ea"/>
                <a:cs typeface="Arial"/>
              </a:rPr>
              <a:t> Постановления</a:t>
            </a:r>
            <a:r>
              <a:rPr kumimoji="0" sz="1400" b="0" i="0" u="none" strike="noStrike" kern="1200" cap="none" spc="-40" normalizeH="0" baseline="0" noProof="0" dirty="0">
                <a:ln>
                  <a:noFill/>
                </a:ln>
                <a:solidFill>
                  <a:prstClr val="black"/>
                </a:solidFill>
                <a:effectLst/>
                <a:uLnTx/>
                <a:uFillTx/>
                <a:latin typeface="Arial"/>
                <a:ea typeface="+mn-ea"/>
                <a:cs typeface="Arial"/>
              </a:rPr>
              <a:t> </a:t>
            </a:r>
            <a:r>
              <a:rPr kumimoji="0" sz="1400" b="0" i="0" u="none" strike="noStrike" kern="1200" cap="none" spc="0" normalizeH="0" baseline="0" noProof="0" dirty="0">
                <a:ln>
                  <a:noFill/>
                </a:ln>
                <a:solidFill>
                  <a:prstClr val="black"/>
                </a:solidFill>
                <a:effectLst/>
                <a:uLnTx/>
                <a:uFillTx/>
                <a:latin typeface="Arial"/>
                <a:ea typeface="+mn-ea"/>
                <a:cs typeface="Arial"/>
              </a:rPr>
              <a:t>№</a:t>
            </a:r>
            <a:r>
              <a:rPr kumimoji="0" sz="1400" b="0" i="0" u="none" strike="noStrike" kern="1200" cap="none" spc="-15" normalizeH="0" baseline="0" noProof="0" dirty="0">
                <a:ln>
                  <a:noFill/>
                </a:ln>
                <a:solidFill>
                  <a:prstClr val="black"/>
                </a:solidFill>
                <a:effectLst/>
                <a:uLnTx/>
                <a:uFillTx/>
                <a:latin typeface="Arial"/>
                <a:ea typeface="+mn-ea"/>
                <a:cs typeface="Arial"/>
              </a:rPr>
              <a:t> </a:t>
            </a:r>
            <a:r>
              <a:rPr kumimoji="0" sz="1400" b="0" i="0" u="none" strike="noStrike" kern="1200" cap="none" spc="-5" normalizeH="0" baseline="0" noProof="0" dirty="0">
                <a:ln>
                  <a:noFill/>
                </a:ln>
                <a:solidFill>
                  <a:prstClr val="black"/>
                </a:solidFill>
                <a:effectLst/>
                <a:uLnTx/>
                <a:uFillTx/>
                <a:latin typeface="Arial"/>
                <a:ea typeface="+mn-ea"/>
                <a:cs typeface="Arial"/>
              </a:rPr>
              <a:t>719,</a:t>
            </a:r>
            <a:r>
              <a:rPr kumimoji="0" sz="1400" b="0" i="0" u="none" strike="noStrike" kern="1200" cap="none" spc="-15" normalizeH="0" baseline="0" noProof="0" dirty="0">
                <a:ln>
                  <a:noFill/>
                </a:ln>
                <a:solidFill>
                  <a:prstClr val="black"/>
                </a:solidFill>
                <a:effectLst/>
                <a:uLnTx/>
                <a:uFillTx/>
                <a:latin typeface="Arial"/>
                <a:ea typeface="+mn-ea"/>
                <a:cs typeface="Arial"/>
              </a:rPr>
              <a:t> </a:t>
            </a:r>
            <a:r>
              <a:rPr kumimoji="0" sz="1400" b="0" i="0" u="none" strike="noStrike" kern="1200" cap="none" spc="-10" normalizeH="0" baseline="0" noProof="0" dirty="0">
                <a:ln>
                  <a:noFill/>
                </a:ln>
                <a:solidFill>
                  <a:prstClr val="black"/>
                </a:solidFill>
                <a:effectLst/>
                <a:uLnTx/>
                <a:uFillTx/>
                <a:latin typeface="Arial"/>
                <a:ea typeface="+mn-ea"/>
                <a:cs typeface="Arial"/>
              </a:rPr>
              <a:t>указывается</a:t>
            </a:r>
            <a:r>
              <a:rPr kumimoji="0" sz="1400" b="0" i="0" u="none" strike="noStrike" kern="1200" cap="none" spc="-25" normalizeH="0" baseline="0" noProof="0" dirty="0">
                <a:ln>
                  <a:noFill/>
                </a:ln>
                <a:solidFill>
                  <a:prstClr val="black"/>
                </a:solidFill>
                <a:effectLst/>
                <a:uLnTx/>
                <a:uFillTx/>
                <a:latin typeface="Arial"/>
                <a:ea typeface="+mn-ea"/>
                <a:cs typeface="Arial"/>
              </a:rPr>
              <a:t> </a:t>
            </a:r>
            <a:r>
              <a:rPr kumimoji="0" sz="1400" b="0" i="0" u="none" strike="noStrike" kern="1200" cap="none" spc="-5" normalizeH="0" baseline="0" noProof="0" dirty="0">
                <a:ln>
                  <a:noFill/>
                </a:ln>
                <a:solidFill>
                  <a:prstClr val="black"/>
                </a:solidFill>
                <a:effectLst/>
                <a:uLnTx/>
                <a:uFillTx/>
                <a:latin typeface="Arial"/>
                <a:ea typeface="+mn-ea"/>
                <a:cs typeface="Arial"/>
              </a:rPr>
              <a:t>совокупное количество</a:t>
            </a:r>
            <a:r>
              <a:rPr kumimoji="0" sz="1400" b="0" i="0" u="none" strike="noStrike" kern="1200" cap="none" spc="-25" normalizeH="0" baseline="0" noProof="0" dirty="0">
                <a:ln>
                  <a:noFill/>
                </a:ln>
                <a:solidFill>
                  <a:prstClr val="black"/>
                </a:solidFill>
                <a:effectLst/>
                <a:uLnTx/>
                <a:uFillTx/>
                <a:latin typeface="Arial"/>
                <a:ea typeface="+mn-ea"/>
                <a:cs typeface="Arial"/>
              </a:rPr>
              <a:t> </a:t>
            </a:r>
            <a:r>
              <a:rPr kumimoji="0" sz="1400" b="0" i="0" u="none" strike="noStrike" kern="1200" cap="none" spc="-10" normalizeH="0" baseline="0" noProof="0" dirty="0">
                <a:ln>
                  <a:noFill/>
                </a:ln>
                <a:solidFill>
                  <a:prstClr val="black"/>
                </a:solidFill>
                <a:effectLst/>
                <a:uLnTx/>
                <a:uFillTx/>
                <a:latin typeface="Arial"/>
                <a:ea typeface="+mn-ea"/>
                <a:cs typeface="Arial"/>
              </a:rPr>
              <a:t>баллов.</a:t>
            </a:r>
            <a:endParaRPr kumimoji="0" sz="1400" b="0" i="0" u="none" strike="noStrike" kern="1200" cap="none" spc="0" normalizeH="0" baseline="0" noProof="0">
              <a:ln>
                <a:noFill/>
              </a:ln>
              <a:solidFill>
                <a:prstClr val="black"/>
              </a:solidFill>
              <a:effectLst/>
              <a:uLnTx/>
              <a:uFillTx/>
              <a:latin typeface="Arial"/>
              <a:ea typeface="+mn-ea"/>
              <a:cs typeface="Arial"/>
            </a:endParaRPr>
          </a:p>
        </p:txBody>
      </p:sp>
      <p:grpSp>
        <p:nvGrpSpPr>
          <p:cNvPr id="13" name="object 13"/>
          <p:cNvGrpSpPr/>
          <p:nvPr/>
        </p:nvGrpSpPr>
        <p:grpSpPr>
          <a:xfrm>
            <a:off x="1213103" y="513587"/>
            <a:ext cx="10979150" cy="6344920"/>
            <a:chOff x="1213103" y="513587"/>
            <a:chExt cx="10979150" cy="6344920"/>
          </a:xfrm>
        </p:grpSpPr>
        <p:sp>
          <p:nvSpPr>
            <p:cNvPr id="14" name="object 14"/>
            <p:cNvSpPr/>
            <p:nvPr/>
          </p:nvSpPr>
          <p:spPr>
            <a:xfrm>
              <a:off x="1213103" y="3549395"/>
              <a:ext cx="10259695" cy="2456815"/>
            </a:xfrm>
            <a:custGeom>
              <a:avLst/>
              <a:gdLst/>
              <a:ahLst/>
              <a:cxnLst/>
              <a:rect l="l" t="t" r="r" b="b"/>
              <a:pathLst>
                <a:path w="10259695" h="2456815">
                  <a:moveTo>
                    <a:pt x="30480" y="0"/>
                  </a:moveTo>
                  <a:lnTo>
                    <a:pt x="10259568" y="0"/>
                  </a:lnTo>
                </a:path>
                <a:path w="10259695" h="2456815">
                  <a:moveTo>
                    <a:pt x="0" y="1452371"/>
                  </a:moveTo>
                  <a:lnTo>
                    <a:pt x="10229088" y="1452371"/>
                  </a:lnTo>
                </a:path>
                <a:path w="10259695" h="2456815">
                  <a:moveTo>
                    <a:pt x="27432" y="2456688"/>
                  </a:moveTo>
                  <a:lnTo>
                    <a:pt x="10256520" y="2456688"/>
                  </a:lnTo>
                </a:path>
              </a:pathLst>
            </a:custGeom>
            <a:ln w="6096">
              <a:solidFill>
                <a:srgbClr val="009280"/>
              </a:solidFill>
              <a:prstDash val="sysDash"/>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pic>
          <p:nvPicPr>
            <p:cNvPr id="15" name="object 15"/>
            <p:cNvPicPr/>
            <p:nvPr/>
          </p:nvPicPr>
          <p:blipFill>
            <a:blip r:embed="rId3" cstate="print"/>
            <a:stretch>
              <a:fillRect/>
            </a:stretch>
          </p:blipFill>
          <p:spPr>
            <a:xfrm>
              <a:off x="6702551" y="513587"/>
              <a:ext cx="5489447" cy="6344409"/>
            </a:xfrm>
            <a:prstGeom prst="rect">
              <a:avLst/>
            </a:prstGeom>
          </p:spPr>
        </p:pic>
      </p:gr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B259B0-338C-945B-235F-81E2086FE25D}"/>
            </a:ext>
          </a:extLst>
        </p:cNvPr>
        <p:cNvGrpSpPr/>
        <p:nvPr/>
      </p:nvGrpSpPr>
      <p:grpSpPr>
        <a:xfrm>
          <a:off x="0" y="0"/>
          <a:ext cx="0" cy="0"/>
          <a:chOff x="0" y="0"/>
          <a:chExt cx="0" cy="0"/>
        </a:xfrm>
      </p:grpSpPr>
      <p:sp>
        <p:nvSpPr>
          <p:cNvPr id="6" name="Прямоугольник 5">
            <a:extLst>
              <a:ext uri="{FF2B5EF4-FFF2-40B4-BE49-F238E27FC236}">
                <a16:creationId xmlns:a16="http://schemas.microsoft.com/office/drawing/2014/main" id="{2E2374A3-A648-9BDF-7F3E-2FD68B65F9B6}"/>
              </a:ext>
            </a:extLst>
          </p:cNvPr>
          <p:cNvSpPr/>
          <p:nvPr/>
        </p:nvSpPr>
        <p:spPr>
          <a:xfrm>
            <a:off x="255973" y="112235"/>
            <a:ext cx="11639366" cy="2164637"/>
          </a:xfrm>
          <a:prstGeom prst="rect">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a:ea typeface="+mn-ea"/>
              <a:cs typeface="+mn-cs"/>
            </a:endParaRPr>
          </a:p>
        </p:txBody>
      </p:sp>
      <p:sp>
        <p:nvSpPr>
          <p:cNvPr id="3" name="Объект 2">
            <a:extLst>
              <a:ext uri="{FF2B5EF4-FFF2-40B4-BE49-F238E27FC236}">
                <a16:creationId xmlns:a16="http://schemas.microsoft.com/office/drawing/2014/main" id="{196F7E05-88E3-A48B-A426-EF891970AE45}"/>
              </a:ext>
            </a:extLst>
          </p:cNvPr>
          <p:cNvSpPr>
            <a:spLocks noGrp="1"/>
          </p:cNvSpPr>
          <p:nvPr>
            <p:ph idx="1"/>
          </p:nvPr>
        </p:nvSpPr>
        <p:spPr>
          <a:xfrm>
            <a:off x="296661" y="112235"/>
            <a:ext cx="11510640" cy="6332954"/>
          </a:xfrm>
        </p:spPr>
        <p:txBody>
          <a:bodyPr>
            <a:normAutofit/>
          </a:bodyPr>
          <a:lstStyle/>
          <a:p>
            <a:pPr marL="0" lvl="0" indent="0" algn="just">
              <a:lnSpc>
                <a:spcPct val="120000"/>
              </a:lnSpc>
              <a:spcBef>
                <a:spcPts val="600"/>
              </a:spcBef>
              <a:buNone/>
            </a:pPr>
            <a:r>
              <a:rPr lang="ru-RU" sz="1600" spc="-10" dirty="0">
                <a:solidFill>
                  <a:srgbClr val="000000"/>
                </a:solidFill>
                <a:effectLst/>
                <a:latin typeface="Times New Roman" panose="02020603050405020304" pitchFamily="18" charset="0"/>
                <a:ea typeface="Times New Roman" panose="02020603050405020304" pitchFamily="18" charset="0"/>
              </a:rPr>
              <a:t>5. </a:t>
            </a:r>
            <a:r>
              <a:rPr lang="ru-RU" sz="1600" b="1" spc="-10" dirty="0">
                <a:solidFill>
                  <a:srgbClr val="000000"/>
                </a:solidFill>
                <a:effectLst/>
                <a:latin typeface="Times New Roman" panose="02020603050405020304" pitchFamily="18" charset="0"/>
                <a:ea typeface="Times New Roman" panose="02020603050405020304" pitchFamily="18" charset="0"/>
              </a:rPr>
              <a:t>Запрет,</a:t>
            </a:r>
            <a:r>
              <a:rPr lang="ru-RU" sz="1600" spc="-10" dirty="0">
                <a:solidFill>
                  <a:srgbClr val="000000"/>
                </a:solidFill>
                <a:effectLst/>
                <a:latin typeface="Times New Roman" panose="02020603050405020304" pitchFamily="18" charset="0"/>
                <a:ea typeface="Times New Roman" panose="02020603050405020304" pitchFamily="18" charset="0"/>
              </a:rPr>
              <a:t> предусмотренный пунктом 1 настоящего постановления, </a:t>
            </a:r>
            <a:r>
              <a:rPr lang="ru-RU" sz="1600" b="1" spc="-10" dirty="0">
                <a:solidFill>
                  <a:srgbClr val="FF0000"/>
                </a:solidFill>
                <a:effectLst/>
                <a:latin typeface="Times New Roman" panose="02020603050405020304" pitchFamily="18" charset="0"/>
                <a:ea typeface="Times New Roman" panose="02020603050405020304" pitchFamily="18" charset="0"/>
              </a:rPr>
              <a:t>может не применяться </a:t>
            </a:r>
            <a:r>
              <a:rPr lang="ru-RU" sz="1600" spc="-10" dirty="0">
                <a:solidFill>
                  <a:srgbClr val="000000"/>
                </a:solidFill>
                <a:effectLst/>
                <a:latin typeface="Times New Roman" panose="02020603050405020304" pitchFamily="18" charset="0"/>
                <a:ea typeface="Times New Roman" panose="02020603050405020304" pitchFamily="18" charset="0"/>
              </a:rPr>
              <a:t>заказчиками при наступлении одного </a:t>
            </a:r>
            <a:r>
              <a:rPr lang="ru-RU" sz="1600" spc="-10" dirty="0">
                <a:solidFill>
                  <a:srgbClr val="000000"/>
                </a:solidFill>
                <a:latin typeface="Times New Roman" panose="02020603050405020304" pitchFamily="18" charset="0"/>
                <a:ea typeface="Times New Roman" panose="02020603050405020304" pitchFamily="18" charset="0"/>
              </a:rPr>
              <a:t> </a:t>
            </a:r>
            <a:r>
              <a:rPr lang="ru-RU" sz="1600" spc="-10" dirty="0">
                <a:solidFill>
                  <a:srgbClr val="000000"/>
                </a:solidFill>
                <a:effectLst/>
                <a:latin typeface="Times New Roman" panose="02020603050405020304" pitchFamily="18" charset="0"/>
                <a:ea typeface="Times New Roman" panose="02020603050405020304" pitchFamily="18" charset="0"/>
              </a:rPr>
              <a:t>из следующих случаев:</a:t>
            </a:r>
            <a:endParaRPr lang="ru-RU" sz="1600" dirty="0">
              <a:solidFill>
                <a:srgbClr val="000000"/>
              </a:solidFill>
              <a:effectLst/>
              <a:latin typeface="Times New Roman" panose="02020603050405020304" pitchFamily="18" charset="0"/>
              <a:ea typeface="Times New Roman" panose="02020603050405020304" pitchFamily="18" charset="0"/>
            </a:endParaRPr>
          </a:p>
          <a:p>
            <a:pPr marL="457200" lvl="1" indent="0" algn="just">
              <a:lnSpc>
                <a:spcPct val="120000"/>
              </a:lnSpc>
              <a:spcBef>
                <a:spcPts val="600"/>
              </a:spcBef>
              <a:buNone/>
            </a:pPr>
            <a:r>
              <a:rPr lang="ru-RU" sz="1600" spc="-10" dirty="0">
                <a:latin typeface="Times New Roman" panose="02020603050405020304" pitchFamily="18" charset="0"/>
                <a:ea typeface="Times New Roman" panose="02020603050405020304" pitchFamily="18" charset="0"/>
              </a:rPr>
              <a:t>м</a:t>
            </a:r>
            <a:r>
              <a:rPr lang="ru-RU" sz="1600" spc="-10" dirty="0">
                <a:effectLst/>
                <a:latin typeface="Times New Roman" panose="02020603050405020304" pitchFamily="18" charset="0"/>
                <a:ea typeface="Times New Roman" panose="02020603050405020304" pitchFamily="18" charset="0"/>
              </a:rPr>
              <a:t>) </a:t>
            </a:r>
            <a:r>
              <a:rPr lang="ru-RU" sz="1600" b="1" spc="-10" dirty="0">
                <a:effectLst/>
                <a:latin typeface="Times New Roman" panose="02020603050405020304" pitchFamily="18" charset="0"/>
                <a:ea typeface="Times New Roman" panose="02020603050405020304" pitchFamily="18" charset="0"/>
              </a:rPr>
              <a:t>осуществляется закупка товара</a:t>
            </a:r>
            <a:r>
              <a:rPr lang="ru-RU" sz="1600" spc="-10" dirty="0">
                <a:effectLst/>
                <a:latin typeface="Times New Roman" panose="02020603050405020304" pitchFamily="18" charset="0"/>
                <a:ea typeface="Times New Roman" panose="02020603050405020304" pitchFamily="18" charset="0"/>
              </a:rPr>
              <a:t>, </a:t>
            </a:r>
            <a:r>
              <a:rPr lang="ru-RU" sz="1600" b="1" spc="-10" dirty="0">
                <a:effectLst/>
                <a:latin typeface="Times New Roman" panose="02020603050405020304" pitchFamily="18" charset="0"/>
                <a:ea typeface="Times New Roman" panose="02020603050405020304" pitchFamily="18" charset="0"/>
              </a:rPr>
              <a:t>не относящегося к товарам </a:t>
            </a:r>
            <a:r>
              <a:rPr lang="ru-RU" sz="1600" b="1" spc="-10" dirty="0">
                <a:solidFill>
                  <a:srgbClr val="FF0000"/>
                </a:solidFill>
                <a:effectLst/>
                <a:latin typeface="Times New Roman" panose="02020603050405020304" pitchFamily="18" charset="0"/>
                <a:ea typeface="Times New Roman" panose="02020603050405020304" pitchFamily="18" charset="0"/>
              </a:rPr>
              <a:t>и программному обеспечению</a:t>
            </a:r>
            <a:r>
              <a:rPr lang="ru-RU" sz="1600" spc="-10" dirty="0">
                <a:effectLst/>
                <a:latin typeface="Times New Roman" panose="02020603050405020304" pitchFamily="18" charset="0"/>
                <a:ea typeface="Times New Roman" panose="02020603050405020304" pitchFamily="18" charset="0"/>
              </a:rPr>
              <a:t>, указанным в позициях 23, 24, 44 - 47, 71- 77, 79 - 88, 95 - 118 </a:t>
            </a:r>
            <a:r>
              <a:rPr lang="ru-RU" sz="1600" spc="-10" dirty="0">
                <a:solidFill>
                  <a:srgbClr val="FF0000"/>
                </a:solidFill>
                <a:effectLst/>
                <a:latin typeface="Times New Roman" panose="02020603050405020304" pitchFamily="18" charset="0"/>
                <a:ea typeface="Times New Roman" panose="02020603050405020304" pitchFamily="18" charset="0"/>
              </a:rPr>
              <a:t>и 146 </a:t>
            </a:r>
            <a:r>
              <a:rPr lang="ru-RU" sz="1600" spc="-10" dirty="0">
                <a:effectLst/>
                <a:latin typeface="Times New Roman" panose="02020603050405020304" pitchFamily="18" charset="0"/>
                <a:ea typeface="Times New Roman" panose="02020603050405020304" pitchFamily="18" charset="0"/>
              </a:rPr>
              <a:t>перечня № 1</a:t>
            </a:r>
            <a:r>
              <a:rPr kumimoji="0" lang="ru-RU" sz="1600" b="1" i="1" u="none" strike="noStrike" kern="1200" cap="none" spc="-1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(т.е. по этим позициям запрет работает независимо от цены)</a:t>
            </a:r>
            <a:r>
              <a:rPr lang="ru-RU" sz="1600" spc="-10" dirty="0">
                <a:effectLst/>
                <a:latin typeface="Times New Roman" panose="02020603050405020304" pitchFamily="18" charset="0"/>
                <a:ea typeface="Times New Roman" panose="02020603050405020304" pitchFamily="18" charset="0"/>
              </a:rPr>
              <a:t> , </a:t>
            </a:r>
            <a:r>
              <a:rPr lang="ru-RU" sz="1600" b="1" spc="-10" dirty="0">
                <a:effectLst/>
                <a:latin typeface="Times New Roman" panose="02020603050405020304" pitchFamily="18" charset="0"/>
                <a:ea typeface="Times New Roman" panose="02020603050405020304" pitchFamily="18" charset="0"/>
              </a:rPr>
              <a:t>определенного товарного знака ввиду его несовместимости </a:t>
            </a:r>
            <a:r>
              <a:rPr lang="ru-RU" sz="1600" spc="-10" dirty="0">
                <a:effectLst/>
                <a:latin typeface="Times New Roman" panose="02020603050405020304" pitchFamily="18" charset="0"/>
                <a:ea typeface="Times New Roman" panose="02020603050405020304" pitchFamily="18" charset="0"/>
              </a:rPr>
              <a:t>с товарами, на которых размещаются другие товарные знаки и необходимости обеспечения взаимодействия закупаемого товара с товарами, используемыми заказчиком</a:t>
            </a:r>
            <a:endParaRPr lang="ru-RU" sz="1600" dirty="0"/>
          </a:p>
        </p:txBody>
      </p:sp>
    </p:spTree>
    <p:extLst>
      <p:ext uri="{BB962C8B-B14F-4D97-AF65-F5344CB8AC3E}">
        <p14:creationId xmlns:p14="http://schemas.microsoft.com/office/powerpoint/2010/main" val="3397172676"/>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Прямоугольник 6">
            <a:extLst>
              <a:ext uri="{FF2B5EF4-FFF2-40B4-BE49-F238E27FC236}">
                <a16:creationId xmlns:a16="http://schemas.microsoft.com/office/drawing/2014/main" id="{6AB82F83-D72E-C8CC-90FC-8E256E6F16B5}"/>
              </a:ext>
            </a:extLst>
          </p:cNvPr>
          <p:cNvSpPr/>
          <p:nvPr/>
        </p:nvSpPr>
        <p:spPr>
          <a:xfrm>
            <a:off x="623392" y="404664"/>
            <a:ext cx="10801200" cy="3024336"/>
          </a:xfrm>
          <a:prstGeom prst="rect">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 name="Объект 2">
            <a:extLst>
              <a:ext uri="{FF2B5EF4-FFF2-40B4-BE49-F238E27FC236}">
                <a16:creationId xmlns:a16="http://schemas.microsoft.com/office/drawing/2014/main" id="{F8F796BB-99C3-F15F-510F-953AF8CE3C76}"/>
              </a:ext>
            </a:extLst>
          </p:cNvPr>
          <p:cNvSpPr>
            <a:spLocks noGrp="1"/>
          </p:cNvSpPr>
          <p:nvPr>
            <p:ph idx="1"/>
          </p:nvPr>
        </p:nvSpPr>
        <p:spPr>
          <a:xfrm>
            <a:off x="838200" y="548680"/>
            <a:ext cx="10515600" cy="3096344"/>
          </a:xfrm>
        </p:spPr>
        <p:txBody>
          <a:bodyPr>
            <a:normAutofit fontScale="62500" lnSpcReduction="20000"/>
          </a:bodyPr>
          <a:lstStyle/>
          <a:p>
            <a:r>
              <a:rPr lang="ru-RU" b="1" dirty="0"/>
              <a:t>7. Установить, что для целей осуществлении закупок в соответствии с Федеральным законом "О контрактной системе в сфере закупок товаров, работ, услуг для обеспечения государственных и муниципальных нужд« </a:t>
            </a:r>
            <a:r>
              <a:rPr lang="ru-RU" dirty="0">
                <a:solidFill>
                  <a:srgbClr val="7030A0"/>
                </a:solidFill>
              </a:rPr>
              <a:t>(извлечение по радиоэлектронной продукции):</a:t>
            </a:r>
          </a:p>
          <a:p>
            <a:r>
              <a:rPr lang="ru-RU" dirty="0">
                <a:solidFill>
                  <a:srgbClr val="FF0000"/>
                </a:solidFill>
              </a:rPr>
              <a:t>Новый пункт б) </a:t>
            </a:r>
            <a:r>
              <a:rPr lang="ru-RU" dirty="0"/>
              <a:t>контракт должен содержать условие о том, что при его исполнении </a:t>
            </a:r>
            <a:r>
              <a:rPr lang="ru-RU" b="1" dirty="0"/>
              <a:t>не допускается замена:</a:t>
            </a:r>
          </a:p>
          <a:p>
            <a:r>
              <a:rPr lang="ru-RU" dirty="0"/>
              <a:t>радиоэлектронной продукции, признаваемой в соответствии с постановлением Правительства Российской Федерации от 17 июля 2015 г. N 719 "О подтверждении производства российской промышленной продукции" или правом Евразийского экономического союза радиоэлектронной продукцией первого уровня, на радиоэлектронную продукцию, не признаваемую радиоэлектронной продукцией первого уровня (если при осуществлении закупок товаров, указанных в позициях 195, 197 - 199 и 203 приложения N 2 к настоящему постановлению, контракт предусматривает поставку радиоэлектронной продукции первого уровня);</a:t>
            </a:r>
          </a:p>
        </p:txBody>
      </p:sp>
      <p:pic>
        <p:nvPicPr>
          <p:cNvPr id="6" name="Рисунок 5">
            <a:extLst>
              <a:ext uri="{FF2B5EF4-FFF2-40B4-BE49-F238E27FC236}">
                <a16:creationId xmlns:a16="http://schemas.microsoft.com/office/drawing/2014/main" id="{A2792ADD-C2D2-F471-2182-C4B1731B3233}"/>
              </a:ext>
            </a:extLst>
          </p:cNvPr>
          <p:cNvPicPr>
            <a:picLocks noChangeAspect="1"/>
          </p:cNvPicPr>
          <p:nvPr/>
        </p:nvPicPr>
        <p:blipFill>
          <a:blip r:embed="rId2"/>
          <a:stretch>
            <a:fillRect/>
          </a:stretch>
        </p:blipFill>
        <p:spPr>
          <a:xfrm>
            <a:off x="370676" y="3621599"/>
            <a:ext cx="11450648" cy="2638793"/>
          </a:xfrm>
          <a:prstGeom prst="rect">
            <a:avLst/>
          </a:prstGeom>
        </p:spPr>
      </p:pic>
    </p:spTree>
    <p:extLst>
      <p:ext uri="{BB962C8B-B14F-4D97-AF65-F5344CB8AC3E}">
        <p14:creationId xmlns:p14="http://schemas.microsoft.com/office/powerpoint/2010/main" val="2197453591"/>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01FF78-BC72-A71F-D4FE-C836521BC18D}"/>
            </a:ext>
          </a:extLst>
        </p:cNvPr>
        <p:cNvGrpSpPr/>
        <p:nvPr/>
      </p:nvGrpSpPr>
      <p:grpSpPr>
        <a:xfrm>
          <a:off x="0" y="0"/>
          <a:ext cx="0" cy="0"/>
          <a:chOff x="0" y="0"/>
          <a:chExt cx="0" cy="0"/>
        </a:xfrm>
      </p:grpSpPr>
      <p:sp>
        <p:nvSpPr>
          <p:cNvPr id="2" name="Заголовок 1">
            <a:extLst>
              <a:ext uri="{FF2B5EF4-FFF2-40B4-BE49-F238E27FC236}">
                <a16:creationId xmlns:a16="http://schemas.microsoft.com/office/drawing/2014/main" id="{DF6E0A95-29D2-D142-5DF7-368B9D6C2BE0}"/>
              </a:ext>
            </a:extLst>
          </p:cNvPr>
          <p:cNvSpPr>
            <a:spLocks noGrp="1"/>
          </p:cNvSpPr>
          <p:nvPr>
            <p:ph type="title"/>
          </p:nvPr>
        </p:nvSpPr>
        <p:spPr>
          <a:xfrm>
            <a:off x="551384" y="260648"/>
            <a:ext cx="10803632" cy="3024336"/>
          </a:xfrm>
        </p:spPr>
        <p:txBody>
          <a:bodyPr>
            <a:normAutofit/>
          </a:bodyPr>
          <a:lstStyle/>
          <a:p>
            <a:r>
              <a:rPr lang="ru-RU" sz="3200" i="1" dirty="0">
                <a:solidFill>
                  <a:srgbClr val="0070C0"/>
                </a:solidFill>
              </a:rPr>
              <a:t>Административная практика по закупке ПО (в рамках 44-ФЗ)</a:t>
            </a:r>
          </a:p>
        </p:txBody>
      </p:sp>
    </p:spTree>
    <p:extLst>
      <p:ext uri="{BB962C8B-B14F-4D97-AF65-F5344CB8AC3E}">
        <p14:creationId xmlns:p14="http://schemas.microsoft.com/office/powerpoint/2010/main" val="3396207313"/>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06855DA3-D52A-D693-6DA0-347C1DEC48FF}"/>
              </a:ext>
            </a:extLst>
          </p:cNvPr>
          <p:cNvSpPr>
            <a:spLocks noGrp="1"/>
          </p:cNvSpPr>
          <p:nvPr>
            <p:ph type="title"/>
          </p:nvPr>
        </p:nvSpPr>
        <p:spPr>
          <a:xfrm>
            <a:off x="838200" y="188640"/>
            <a:ext cx="10515600" cy="759619"/>
          </a:xfrm>
        </p:spPr>
        <p:txBody>
          <a:bodyPr>
            <a:normAutofit/>
          </a:bodyPr>
          <a:lstStyle/>
          <a:p>
            <a:r>
              <a:rPr lang="ru-RU" sz="2400" dirty="0">
                <a:solidFill>
                  <a:srgbClr val="0070C0"/>
                </a:solidFill>
              </a:rPr>
              <a:t>Решение Управления Федеральной антимонопольной службы по Москве от 8 апреля 2025 г. N 077/06/106-4522/2025 (1 из 2 – 44-ФЗ)</a:t>
            </a:r>
          </a:p>
        </p:txBody>
      </p:sp>
      <p:sp>
        <p:nvSpPr>
          <p:cNvPr id="3" name="Объект 2">
            <a:extLst>
              <a:ext uri="{FF2B5EF4-FFF2-40B4-BE49-F238E27FC236}">
                <a16:creationId xmlns:a16="http://schemas.microsoft.com/office/drawing/2014/main" id="{42C5946E-DD28-EFBD-490E-1856D9616759}"/>
              </a:ext>
            </a:extLst>
          </p:cNvPr>
          <p:cNvSpPr>
            <a:spLocks noGrp="1"/>
          </p:cNvSpPr>
          <p:nvPr>
            <p:ph idx="1"/>
          </p:nvPr>
        </p:nvSpPr>
        <p:spPr>
          <a:xfrm>
            <a:off x="838200" y="1124744"/>
            <a:ext cx="10515600" cy="5052219"/>
          </a:xfrm>
        </p:spPr>
        <p:txBody>
          <a:bodyPr>
            <a:normAutofit fontScale="70000" lnSpcReduction="20000"/>
          </a:bodyPr>
          <a:lstStyle/>
          <a:p>
            <a:r>
              <a:rPr lang="ru-RU" dirty="0"/>
              <a:t>Жалуется ООО "Форвард Софт Бизнес" на действия ФГБУ "ЦНИГРИ" при проведении электронного аукциона на право заключения государственного контракта на поставку антивирусного программного обеспечения (Закупка N 0373400006825000010).</a:t>
            </a:r>
          </a:p>
          <a:p>
            <a:r>
              <a:rPr lang="ru-RU" dirty="0"/>
              <a:t>Согласно протоколу подведения итогов определения поставщика (подрядчика, исполнителя) от 28.03.2025 NИЭА1 заявка Заявителя (идентификационный номер 6) отклонена по следующему основанию: "п.5 ч.12 ст.48 44-ФЗ - непредставление информации и документов, предусмотренных пунктом 5 части 1 статьи 43 Федерального закона 44-ФЗ, если такие информация и документы определены в соответствии со статьей 14 Федерального закона 44-ФЗ (в случае установления в извещение об осуществлении закупки запрета закупок товара, происходящего из иностранного государства) Причина несоответствия: В заявки участника отсутствует номер реестровой записи из реестра Российского программного обеспечения".</a:t>
            </a:r>
          </a:p>
          <a:p>
            <a:r>
              <a:rPr lang="ru-RU" dirty="0"/>
              <a:t>Комиссия УФАС установила факт наличия в составе заявки Заявителя порядкового номера реестровой записи из реестра российского программного обеспечения, при этом представитель Заказчика не подтвердил, что указанного документа не было в составе заявки при её рассмотрении. Комиссией Управления установлено, что вопреки указанному в протоколе, в заявке Заявителя указан номер реестровой записи из реестра российского программного обеспечения.</a:t>
            </a:r>
          </a:p>
          <a:p>
            <a:r>
              <a:rPr lang="ru-RU" dirty="0">
                <a:solidFill>
                  <a:srgbClr val="FF0000"/>
                </a:solidFill>
              </a:rPr>
              <a:t>Довод жалобы обоснован</a:t>
            </a:r>
          </a:p>
        </p:txBody>
      </p:sp>
    </p:spTree>
    <p:extLst>
      <p:ext uri="{BB962C8B-B14F-4D97-AF65-F5344CB8AC3E}">
        <p14:creationId xmlns:p14="http://schemas.microsoft.com/office/powerpoint/2010/main" val="227120918"/>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7701B4-2565-2105-0D72-1ECB9547D6CF}"/>
            </a:ext>
          </a:extLst>
        </p:cNvPr>
        <p:cNvGrpSpPr/>
        <p:nvPr/>
      </p:nvGrpSpPr>
      <p:grpSpPr>
        <a:xfrm>
          <a:off x="0" y="0"/>
          <a:ext cx="0" cy="0"/>
          <a:chOff x="0" y="0"/>
          <a:chExt cx="0" cy="0"/>
        </a:xfrm>
      </p:grpSpPr>
      <p:sp>
        <p:nvSpPr>
          <p:cNvPr id="2" name="Заголовок 1">
            <a:extLst>
              <a:ext uri="{FF2B5EF4-FFF2-40B4-BE49-F238E27FC236}">
                <a16:creationId xmlns:a16="http://schemas.microsoft.com/office/drawing/2014/main" id="{3C69124A-B6DF-7FFE-A9CB-4363BD3EC286}"/>
              </a:ext>
            </a:extLst>
          </p:cNvPr>
          <p:cNvSpPr>
            <a:spLocks noGrp="1"/>
          </p:cNvSpPr>
          <p:nvPr>
            <p:ph type="title"/>
          </p:nvPr>
        </p:nvSpPr>
        <p:spPr>
          <a:xfrm>
            <a:off x="838200" y="188640"/>
            <a:ext cx="10515600" cy="759619"/>
          </a:xfrm>
        </p:spPr>
        <p:txBody>
          <a:bodyPr>
            <a:normAutofit/>
          </a:bodyPr>
          <a:lstStyle/>
          <a:p>
            <a:r>
              <a:rPr lang="ru-RU" sz="2400" dirty="0">
                <a:solidFill>
                  <a:srgbClr val="0070C0"/>
                </a:solidFill>
              </a:rPr>
              <a:t>Решение Управления Федеральной антимонопольной службы по Москве от 8 апреля 2025 г. N 077/06/106-4522/2025 (2 из 2)</a:t>
            </a:r>
          </a:p>
        </p:txBody>
      </p:sp>
      <p:sp>
        <p:nvSpPr>
          <p:cNvPr id="3" name="Объект 2">
            <a:extLst>
              <a:ext uri="{FF2B5EF4-FFF2-40B4-BE49-F238E27FC236}">
                <a16:creationId xmlns:a16="http://schemas.microsoft.com/office/drawing/2014/main" id="{E9A3FE80-A0D2-47A3-6587-E4B8FF304B1B}"/>
              </a:ext>
            </a:extLst>
          </p:cNvPr>
          <p:cNvSpPr>
            <a:spLocks noGrp="1"/>
          </p:cNvSpPr>
          <p:nvPr>
            <p:ph idx="1"/>
          </p:nvPr>
        </p:nvSpPr>
        <p:spPr>
          <a:xfrm>
            <a:off x="838200" y="1124744"/>
            <a:ext cx="10515600" cy="5052219"/>
          </a:xfrm>
        </p:spPr>
        <p:txBody>
          <a:bodyPr>
            <a:normAutofit fontScale="70000" lnSpcReduction="20000"/>
          </a:bodyPr>
          <a:lstStyle/>
          <a:p>
            <a:r>
              <a:rPr lang="ru-RU" dirty="0"/>
              <a:t>Одновременно с этим в ходе проведения </a:t>
            </a:r>
            <a:r>
              <a:rPr lang="ru-RU" b="1" dirty="0">
                <a:solidFill>
                  <a:srgbClr val="FF0000"/>
                </a:solidFill>
              </a:rPr>
              <a:t>внеплановой проверки </a:t>
            </a:r>
            <a:r>
              <a:rPr lang="ru-RU" dirty="0"/>
              <a:t>Комиссией Управления установлено следующее. При отклонении заявки Заявителя комиссия Заказчика в силу применения ограничений, предусмотренных постановлением N1875, должна была руководствоваться положениями п.4 ч.12 ст.48 Закона о контрактной системе, а не п.5 ч.12 ст.48 Закона о контрактной системе, как следует из протокола подведения итогов, поскольку в данном пункте указано, что он применяется в случаях непредставления информации и документов, предусмотренных п.5 ч.1 ст.43 Закона о контрактной системе, если такие информация и документы определены в соответствии с п.2 ч.2 ст.14 настоящего Федерального закона (в случае установления в соответствии с </a:t>
            </a:r>
            <a:r>
              <a:rPr lang="ru-RU" dirty="0" err="1"/>
              <a:t>пп</a:t>
            </a:r>
            <a:r>
              <a:rPr lang="ru-RU" dirty="0"/>
              <a:t>."а" п.1 ч.2 ст.14 Закона о контрактной системе в извещении об осуществлении закупки запрета закупок товара, происходящего из иностранного государства).</a:t>
            </a:r>
          </a:p>
          <a:p>
            <a:r>
              <a:rPr lang="ru-RU" dirty="0"/>
              <a:t>В извещении в нарушение законодательства был установлено ограничение вместо запрета на допуск.</a:t>
            </a:r>
          </a:p>
          <a:p>
            <a:r>
              <a:rPr lang="ru-RU" dirty="0"/>
              <a:t>Также Комиссия Управления приходит к выводу, что требования к составу заявки, указанные в п.11 "Требование к содержанию заявки и инструкция по заполнению", являются неправомерными, так как в составе таких требований отсутствует указание на конкретный документ/сведения, подтверждающий страну происхождения товара "Программное обеспечение", как того требуют для объекта закупки </a:t>
            </a:r>
            <a:r>
              <a:rPr lang="ru-RU" dirty="0" err="1"/>
              <a:t>пп</a:t>
            </a:r>
            <a:r>
              <a:rPr lang="ru-RU" dirty="0"/>
              <a:t>. "г", "д", "е", "ж" п.3 Постановления 1875.</a:t>
            </a:r>
          </a:p>
        </p:txBody>
      </p:sp>
    </p:spTree>
    <p:extLst>
      <p:ext uri="{BB962C8B-B14F-4D97-AF65-F5344CB8AC3E}">
        <p14:creationId xmlns:p14="http://schemas.microsoft.com/office/powerpoint/2010/main" val="3163174593"/>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22FE872B-3750-EC35-F2E1-6E80D4251B2D}"/>
              </a:ext>
            </a:extLst>
          </p:cNvPr>
          <p:cNvSpPr>
            <a:spLocks noGrp="1"/>
          </p:cNvSpPr>
          <p:nvPr>
            <p:ph type="title"/>
          </p:nvPr>
        </p:nvSpPr>
        <p:spPr>
          <a:xfrm>
            <a:off x="551384" y="116632"/>
            <a:ext cx="10515600" cy="903635"/>
          </a:xfrm>
        </p:spPr>
        <p:txBody>
          <a:bodyPr>
            <a:normAutofit/>
          </a:bodyPr>
          <a:lstStyle/>
          <a:p>
            <a:r>
              <a:rPr lang="ru-RU" sz="2400" dirty="0">
                <a:solidFill>
                  <a:srgbClr val="0070C0"/>
                </a:solidFill>
              </a:rPr>
              <a:t>Решение Управления Федеральной антимонопольной службы по Камчатскому краю от 29 апреля 2025 г. N 041/06/105-211/2025</a:t>
            </a:r>
          </a:p>
        </p:txBody>
      </p:sp>
      <p:sp>
        <p:nvSpPr>
          <p:cNvPr id="3" name="Объект 2">
            <a:extLst>
              <a:ext uri="{FF2B5EF4-FFF2-40B4-BE49-F238E27FC236}">
                <a16:creationId xmlns:a16="http://schemas.microsoft.com/office/drawing/2014/main" id="{67C56E04-5790-E276-525F-311DA4719DF5}"/>
              </a:ext>
            </a:extLst>
          </p:cNvPr>
          <p:cNvSpPr>
            <a:spLocks noGrp="1"/>
          </p:cNvSpPr>
          <p:nvPr>
            <p:ph idx="1"/>
          </p:nvPr>
        </p:nvSpPr>
        <p:spPr>
          <a:xfrm>
            <a:off x="263960" y="1124744"/>
            <a:ext cx="11090448" cy="5616624"/>
          </a:xfrm>
        </p:spPr>
        <p:txBody>
          <a:bodyPr>
            <a:normAutofit fontScale="62500" lnSpcReduction="20000"/>
          </a:bodyPr>
          <a:lstStyle/>
          <a:p>
            <a:r>
              <a:rPr lang="ru-RU" dirty="0"/>
              <a:t>Жалуется ООО "Ю-Трейд" на действия Управления Федеральной службы по надзору в сфере защиты прав потребителей и благополучия человека по Камчатскому краю на действия комиссии по закупкам Заказчика при определении путем электронного аукциона поставщика неисключительных прав на использование программного обеспечения (операционные системы) в целях импортозамещения (закупка N 0138100003325000008).</a:t>
            </a:r>
          </a:p>
          <a:p>
            <a:r>
              <a:rPr lang="ru-RU" dirty="0"/>
              <a:t>Согласно протоколу подведения итогов определения поставщика (подрядчика, исполнителя) (N 0138100003325000008) от 18.04.2025 (далее - Протокол) на участие в Закупке было подано три заявки, из которых заявка N 162 (Заявитель) на участие в закупке отклонена по пункту 5 части 12 статьи 48 Закона о контрактной системе: "непредставление информации и документов, предусмотренных п.5 ч. 1 ст. 43 Закона 44- ФЗ (Заявка участника закупки признана не соответствующей требованиям Федерального закона N 44-ФЗ в связи с тем, что в заявке участника закупки выявлена недостоверная информация в отношении информации о соответствии программного обеспечения дополнительным требованиям к программному обеспечению. Участник закупки при заполнении экранных форм веб-интерфейса электронной площадки, специализированной электронной площадки указал, что предложенное программное обеспечение соответствует дополнительным требованиям, в то время как в реестре российского программного обеспечения содержатся сведения о том, что программное обеспечение, предлагаемое участником закупки, дополнительным требованиям (ПП N 325 от 23.03.2017) не соответствует.</a:t>
            </a:r>
          </a:p>
          <a:p>
            <a:r>
              <a:rPr lang="ru-RU" dirty="0"/>
              <a:t>Комиссия УФАС установила следующее: </a:t>
            </a:r>
          </a:p>
          <a:p>
            <a:r>
              <a:rPr lang="ru-RU" dirty="0"/>
              <a:t>В составе заявок NN 15, 240 содержится информация о том, что страна происхождения предложенного Товара - Российская Федерация, с указанием порядкового номера реестровой записи из реестра российского ПО, при этом по показателю соответствия дополнительным требованиям указан прочерк (т.е. не соответствуют). </a:t>
            </a:r>
          </a:p>
          <a:p>
            <a:r>
              <a:rPr lang="ru-RU" dirty="0"/>
              <a:t>В составе заявки N 162 содержится информация о том, что страна происхождения предложенного Товара - Российская Федерация, с указанием порядкового номера реестровой записи из реестра российского ПО, при этом по показателю соответствия дополнительным требованиям указано - "да" (т.е. соответствует).</a:t>
            </a:r>
          </a:p>
          <a:p>
            <a:endParaRPr lang="ru-RU" dirty="0"/>
          </a:p>
        </p:txBody>
      </p:sp>
    </p:spTree>
    <p:extLst>
      <p:ext uri="{BB962C8B-B14F-4D97-AF65-F5344CB8AC3E}">
        <p14:creationId xmlns:p14="http://schemas.microsoft.com/office/powerpoint/2010/main" val="1501764272"/>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6E247D-1E54-3BA3-7E51-AF7E1949CC8F}"/>
            </a:ext>
          </a:extLst>
        </p:cNvPr>
        <p:cNvGrpSpPr/>
        <p:nvPr/>
      </p:nvGrpSpPr>
      <p:grpSpPr>
        <a:xfrm>
          <a:off x="0" y="0"/>
          <a:ext cx="0" cy="0"/>
          <a:chOff x="0" y="0"/>
          <a:chExt cx="0" cy="0"/>
        </a:xfrm>
      </p:grpSpPr>
      <p:sp>
        <p:nvSpPr>
          <p:cNvPr id="2" name="Заголовок 1">
            <a:extLst>
              <a:ext uri="{FF2B5EF4-FFF2-40B4-BE49-F238E27FC236}">
                <a16:creationId xmlns:a16="http://schemas.microsoft.com/office/drawing/2014/main" id="{B5932857-D468-3A07-2CAC-2BA19789C4E1}"/>
              </a:ext>
            </a:extLst>
          </p:cNvPr>
          <p:cNvSpPr>
            <a:spLocks noGrp="1"/>
          </p:cNvSpPr>
          <p:nvPr>
            <p:ph type="title"/>
          </p:nvPr>
        </p:nvSpPr>
        <p:spPr>
          <a:xfrm>
            <a:off x="551384" y="116632"/>
            <a:ext cx="10515600" cy="903635"/>
          </a:xfrm>
        </p:spPr>
        <p:txBody>
          <a:bodyPr>
            <a:normAutofit/>
          </a:bodyPr>
          <a:lstStyle/>
          <a:p>
            <a:r>
              <a:rPr lang="ru-RU" sz="2400" dirty="0">
                <a:solidFill>
                  <a:srgbClr val="0070C0"/>
                </a:solidFill>
              </a:rPr>
              <a:t>Решение Управления Федеральной антимонопольной службы по Камчатскому краю от 29 апреля 2025 г. N 041/06/105-211/2025</a:t>
            </a:r>
          </a:p>
        </p:txBody>
      </p:sp>
      <p:sp>
        <p:nvSpPr>
          <p:cNvPr id="3" name="Объект 2">
            <a:extLst>
              <a:ext uri="{FF2B5EF4-FFF2-40B4-BE49-F238E27FC236}">
                <a16:creationId xmlns:a16="http://schemas.microsoft.com/office/drawing/2014/main" id="{C32B6111-4D80-148F-EB4D-5DA1885D92A5}"/>
              </a:ext>
            </a:extLst>
          </p:cNvPr>
          <p:cNvSpPr>
            <a:spLocks noGrp="1"/>
          </p:cNvSpPr>
          <p:nvPr>
            <p:ph idx="1"/>
          </p:nvPr>
        </p:nvSpPr>
        <p:spPr>
          <a:xfrm>
            <a:off x="263352" y="1124744"/>
            <a:ext cx="11090448" cy="5400600"/>
          </a:xfrm>
        </p:spPr>
        <p:txBody>
          <a:bodyPr>
            <a:normAutofit fontScale="70000" lnSpcReduction="20000"/>
          </a:bodyPr>
          <a:lstStyle/>
          <a:p>
            <a:r>
              <a:rPr lang="ru-RU" dirty="0"/>
              <a:t>Таким образом, в соответствии с пунктом "х" части 4 Постановления N 1875 заявки NN 15, 240, в которых содержатся предложения ПО реестровые записи о которых в реестре российского ПО или реестре евразийского ПО не содержат информацию о соответствии предлагаемого ПО дополнительным требованиям к ПО, приравниваются к заявке на участие в закупке, в которой содержится предложение ПО, происходящего из иностранного государства, поскольку на участие в Закупке подана заявка N 162, содержащая предложение ПО, реестровая запись о котором в реестре российского программного обеспечения содержит информацию о соответствии предлагаемого ПО дополнительным требованиям.</a:t>
            </a:r>
          </a:p>
          <a:p>
            <a:r>
              <a:rPr lang="ru-RU" dirty="0"/>
              <a:t> Вместе с тем, Комиссией установлено, что согласно сведениям, содержащимся в записи о ПО, включенном в реестр российского программного обеспечения, предложенном Заявителем (порядковый номер реестровой записи 5913): "сведения о соответствии или несоответствии ПО дополнительным требованиям (ПП N 325 от 23.03.2017)", указано - "не соответствует". </a:t>
            </a:r>
          </a:p>
          <a:p>
            <a:r>
              <a:rPr lang="ru-RU" dirty="0"/>
              <a:t>Следовательно, Заявитель при заполнении экранных форм веб-интерфейса электронной площадки указал неверные сведения о соответствии предложенного ПО дополнительным требованиям, в связи с чем его заявка была отклонена от участия в Закупке, и положения пункта "х" части 4 Постановления N 1875 не применялись. Закупка ПО осуществлена в соответствии с общими положениями Закона о контрактной системе.</a:t>
            </a:r>
          </a:p>
          <a:p>
            <a:r>
              <a:rPr lang="ru-RU" dirty="0"/>
              <a:t>Таким образом, действия комиссии по закупкам Заказчика по отклонению заявки Заявителя по основанию, изложенному в Протоколе, не противоречат требованиям подпункта "а" пункта 1 части 5 статьи 49 Закона о контрактной системе.</a:t>
            </a:r>
          </a:p>
          <a:p>
            <a:r>
              <a:rPr lang="ru-RU" dirty="0">
                <a:solidFill>
                  <a:srgbClr val="00B050"/>
                </a:solidFill>
              </a:rPr>
              <a:t>Жалоба не обоснована</a:t>
            </a:r>
          </a:p>
          <a:p>
            <a:endParaRPr lang="ru-RU" dirty="0"/>
          </a:p>
        </p:txBody>
      </p:sp>
    </p:spTree>
    <p:extLst>
      <p:ext uri="{BB962C8B-B14F-4D97-AF65-F5344CB8AC3E}">
        <p14:creationId xmlns:p14="http://schemas.microsoft.com/office/powerpoint/2010/main" val="4103708508"/>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CBEB6E-4321-03BC-49FD-FBE195D97F4D}"/>
            </a:ext>
          </a:extLst>
        </p:cNvPr>
        <p:cNvGrpSpPr/>
        <p:nvPr/>
      </p:nvGrpSpPr>
      <p:grpSpPr>
        <a:xfrm>
          <a:off x="0" y="0"/>
          <a:ext cx="0" cy="0"/>
          <a:chOff x="0" y="0"/>
          <a:chExt cx="0" cy="0"/>
        </a:xfrm>
      </p:grpSpPr>
      <p:sp>
        <p:nvSpPr>
          <p:cNvPr id="2" name="Заголовок 1">
            <a:extLst>
              <a:ext uri="{FF2B5EF4-FFF2-40B4-BE49-F238E27FC236}">
                <a16:creationId xmlns:a16="http://schemas.microsoft.com/office/drawing/2014/main" id="{7BB1D494-B684-D909-3F6D-0C69C827BE98}"/>
              </a:ext>
            </a:extLst>
          </p:cNvPr>
          <p:cNvSpPr>
            <a:spLocks noGrp="1"/>
          </p:cNvSpPr>
          <p:nvPr>
            <p:ph type="title"/>
          </p:nvPr>
        </p:nvSpPr>
        <p:spPr>
          <a:xfrm>
            <a:off x="551384" y="116632"/>
            <a:ext cx="10515600" cy="903635"/>
          </a:xfrm>
        </p:spPr>
        <p:txBody>
          <a:bodyPr>
            <a:normAutofit/>
          </a:bodyPr>
          <a:lstStyle/>
          <a:p>
            <a:r>
              <a:rPr lang="ru-RU" sz="2400" u="sng" dirty="0">
                <a:solidFill>
                  <a:srgbClr val="0070C0"/>
                </a:solidFill>
              </a:rPr>
              <a:t>Похожее</a:t>
            </a:r>
            <a:r>
              <a:rPr lang="ru-RU" sz="2400" dirty="0">
                <a:solidFill>
                  <a:srgbClr val="0070C0"/>
                </a:solidFill>
              </a:rPr>
              <a:t> Решение Управления Федеральной антимонопольной службы по Москве от 24 марта 2025 г. N 077/06/106-3444/2025</a:t>
            </a:r>
          </a:p>
        </p:txBody>
      </p:sp>
      <p:sp>
        <p:nvSpPr>
          <p:cNvPr id="3" name="Объект 2">
            <a:extLst>
              <a:ext uri="{FF2B5EF4-FFF2-40B4-BE49-F238E27FC236}">
                <a16:creationId xmlns:a16="http://schemas.microsoft.com/office/drawing/2014/main" id="{579E0694-DE5E-9733-8271-B94A188BB88C}"/>
              </a:ext>
            </a:extLst>
          </p:cNvPr>
          <p:cNvSpPr>
            <a:spLocks noGrp="1"/>
          </p:cNvSpPr>
          <p:nvPr>
            <p:ph idx="1"/>
          </p:nvPr>
        </p:nvSpPr>
        <p:spPr>
          <a:xfrm>
            <a:off x="263352" y="1020267"/>
            <a:ext cx="11521280" cy="5721101"/>
          </a:xfrm>
        </p:spPr>
        <p:txBody>
          <a:bodyPr>
            <a:normAutofit fontScale="62500" lnSpcReduction="20000"/>
          </a:bodyPr>
          <a:lstStyle/>
          <a:p>
            <a:r>
              <a:rPr lang="ru-RU" dirty="0"/>
              <a:t>Объект закупки -  оказание услуг по передаче неисключительного права использования программного обеспечения Dr. Web (продление с </a:t>
            </a:r>
            <a:r>
              <a:rPr lang="ru-RU" dirty="0" err="1"/>
              <a:t>дозакупкой</a:t>
            </a:r>
            <a:r>
              <a:rPr lang="ru-RU" dirty="0"/>
              <a:t> лицензии) для нужд ФГБУ НЦЭСМП Минздрава России (Закупка N0373100093225000024).</a:t>
            </a:r>
          </a:p>
          <a:p>
            <a:r>
              <a:rPr lang="ru-RU" dirty="0"/>
              <a:t>Участник закупки при заполнении экранных форм веб-интерфейса электронной площадки, специализированной электронной площадки указал, что предложенное программное обеспечение соответствует дополнительным требованиям, в то время как в реестре российского программного обеспечения, содержатся сведения о том, что программное обеспечение дополнительным требованиям (ПП N 325 от 23.03.2017) не соответствует.)".</a:t>
            </a:r>
          </a:p>
          <a:p>
            <a:r>
              <a:rPr lang="ru-RU" dirty="0"/>
              <a:t>Представитель Заявителя отметил, что предлагаемое программное обеспечение соответствует дополнительным требованиям Постановления N325, что подтверждается сертификацией программного обеспечения ФСТЭК.</a:t>
            </a:r>
          </a:p>
          <a:p>
            <a:r>
              <a:rPr lang="ru-RU" dirty="0"/>
              <a:t>Отсутствие какой-либо информации о соответствие дополнительным требованиям Постановления N325 в реестре российского программного обеспечения не является основанием для признания программного обеспечения не соответствующей дополнительным требованиям, поскольку, по мнению подателя жалобы, предлагаемое программное обеспечение "</a:t>
            </a:r>
            <a:r>
              <a:rPr lang="ru-RU" dirty="0" err="1"/>
              <a:t>Dr.Web</a:t>
            </a:r>
            <a:r>
              <a:rPr lang="ru-RU" dirty="0"/>
              <a:t> Enterprise Security Suite" внесено в реестр раньше издания Постановления N325. </a:t>
            </a:r>
          </a:p>
          <a:p>
            <a:r>
              <a:rPr lang="ru-RU" dirty="0"/>
              <a:t>При этом порядок признания программного обеспечения несоответствующей дополнительным требованиям при подобной ситуации не регламентирован. Ввиду вышеописанного Заявитель приходит к выводу, что информация о предлагаемом программном обеспечение соответствует требования извещения, вследствие чего у комиссии Заказчика отсутствовали правовые основания для признания заявки Заявителя несоответствующей по причине наличия в заявке недостоверной информации.</a:t>
            </a:r>
          </a:p>
          <a:p>
            <a:r>
              <a:rPr lang="ru-RU" dirty="0"/>
              <a:t>Представитель Заказчика акцентировал внимание Комиссии Управления, что вопреки доводам жалобы </a:t>
            </a:r>
            <a:r>
              <a:rPr lang="ru-RU" dirty="0" err="1"/>
              <a:t>пп</a:t>
            </a:r>
            <a:r>
              <a:rPr lang="ru-RU" dirty="0"/>
              <a:t>. "д" п.3 Постановления N1875 напрямую отражено требование о подтверждении соответствия дополнительным требованиям к программам для электронных вычислительных машин и базам данных участником предоставляется номер реестровой записи из реестра, содержащей информацию о соответствии программного обеспечения дополнительным требованиям. </a:t>
            </a:r>
          </a:p>
          <a:p>
            <a:r>
              <a:rPr lang="ru-RU" dirty="0">
                <a:solidFill>
                  <a:srgbClr val="00B050"/>
                </a:solidFill>
              </a:rPr>
              <a:t>Жалоба не обоснована</a:t>
            </a:r>
          </a:p>
        </p:txBody>
      </p:sp>
    </p:spTree>
    <p:extLst>
      <p:ext uri="{BB962C8B-B14F-4D97-AF65-F5344CB8AC3E}">
        <p14:creationId xmlns:p14="http://schemas.microsoft.com/office/powerpoint/2010/main" val="2917436279"/>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129E2102-9F93-0E52-0D64-30DC862D1AC7}"/>
              </a:ext>
            </a:extLst>
          </p:cNvPr>
          <p:cNvSpPr>
            <a:spLocks noGrp="1"/>
          </p:cNvSpPr>
          <p:nvPr>
            <p:ph type="title"/>
          </p:nvPr>
        </p:nvSpPr>
        <p:spPr/>
        <p:txBody>
          <a:bodyPr>
            <a:noAutofit/>
          </a:bodyPr>
          <a:lstStyle/>
          <a:p>
            <a:pPr algn="ctr"/>
            <a:r>
              <a:rPr lang="ru-RU" sz="2400" dirty="0">
                <a:solidFill>
                  <a:srgbClr val="00B0F0"/>
                </a:solidFill>
              </a:rPr>
              <a:t>Постановление Правительства РФ от 23 марта 2017 г. N 325</a:t>
            </a:r>
            <a:br>
              <a:rPr lang="ru-RU" sz="2400" dirty="0">
                <a:solidFill>
                  <a:srgbClr val="00B0F0"/>
                </a:solidFill>
              </a:rPr>
            </a:br>
            <a:r>
              <a:rPr lang="ru-RU" sz="2400" dirty="0">
                <a:solidFill>
                  <a:srgbClr val="00B0F0"/>
                </a:solidFill>
              </a:rPr>
              <a:t>"Об утверждении дополнительных требований к программам для электронных вычислительных машин и базам данных, сведения о которых включены в реестр российского программного обеспечения, и внесении изменений в Правила формирования и ведения единого реестра российских программ для электронных вычислительных машин и баз данных"</a:t>
            </a:r>
          </a:p>
        </p:txBody>
      </p:sp>
      <p:sp>
        <p:nvSpPr>
          <p:cNvPr id="3" name="Объект 2">
            <a:extLst>
              <a:ext uri="{FF2B5EF4-FFF2-40B4-BE49-F238E27FC236}">
                <a16:creationId xmlns:a16="http://schemas.microsoft.com/office/drawing/2014/main" id="{2734B65B-B02A-15A4-1E73-1D43A106893B}"/>
              </a:ext>
            </a:extLst>
          </p:cNvPr>
          <p:cNvSpPr>
            <a:spLocks noGrp="1"/>
          </p:cNvSpPr>
          <p:nvPr>
            <p:ph idx="1"/>
          </p:nvPr>
        </p:nvSpPr>
        <p:spPr>
          <a:xfrm>
            <a:off x="838200" y="2132855"/>
            <a:ext cx="10515600" cy="4536505"/>
          </a:xfrm>
        </p:spPr>
        <p:txBody>
          <a:bodyPr>
            <a:normAutofit fontScale="85000" lnSpcReduction="20000"/>
          </a:bodyPr>
          <a:lstStyle/>
          <a:p>
            <a:r>
              <a:rPr lang="ru-RU" sz="2000" dirty="0"/>
              <a:t>К офисному программному обеспечению относятся </a:t>
            </a:r>
          </a:p>
          <a:p>
            <a:r>
              <a:rPr lang="ru-RU" sz="2000" dirty="0"/>
              <a:t>операционная система, </a:t>
            </a:r>
          </a:p>
          <a:p>
            <a:r>
              <a:rPr lang="ru-RU" sz="2000" dirty="0"/>
              <a:t>коммуникационное программное обеспечение, </a:t>
            </a:r>
          </a:p>
          <a:p>
            <a:r>
              <a:rPr lang="ru-RU" sz="2000" dirty="0"/>
              <a:t>офисный пакет, </a:t>
            </a:r>
          </a:p>
          <a:p>
            <a:r>
              <a:rPr lang="ru-RU" sz="2000" dirty="0"/>
              <a:t>почтовые приложения, </a:t>
            </a:r>
          </a:p>
          <a:p>
            <a:r>
              <a:rPr lang="ru-RU" sz="2000" dirty="0"/>
              <a:t>органайзер, </a:t>
            </a:r>
          </a:p>
          <a:p>
            <a:r>
              <a:rPr lang="ru-RU" sz="2000" dirty="0"/>
              <a:t>средства просмотра, </a:t>
            </a:r>
          </a:p>
          <a:p>
            <a:r>
              <a:rPr lang="ru-RU" sz="2000" dirty="0"/>
              <a:t>интернет-браузер, </a:t>
            </a:r>
          </a:p>
          <a:p>
            <a:r>
              <a:rPr lang="ru-RU" sz="2000" dirty="0"/>
              <a:t>редактор презентаций, </a:t>
            </a:r>
          </a:p>
          <a:p>
            <a:r>
              <a:rPr lang="ru-RU" sz="2000" dirty="0"/>
              <a:t>табличный редактор,</a:t>
            </a:r>
          </a:p>
          <a:p>
            <a:r>
              <a:rPr lang="ru-RU" sz="2000" dirty="0"/>
              <a:t> текстовый редактор, </a:t>
            </a:r>
          </a:p>
          <a:p>
            <a:r>
              <a:rPr lang="ru-RU" sz="2000" dirty="0"/>
              <a:t>программное обеспечение файлового менеджера, </a:t>
            </a:r>
          </a:p>
          <a:p>
            <a:r>
              <a:rPr lang="ru-RU" sz="2000" dirty="0"/>
              <a:t>справочно-правовая система, </a:t>
            </a:r>
          </a:p>
          <a:p>
            <a:r>
              <a:rPr lang="ru-RU" sz="2000" dirty="0"/>
              <a:t>программное обеспечение системы электронного документооборота и средства антивирусной защиты.</a:t>
            </a:r>
          </a:p>
        </p:txBody>
      </p:sp>
    </p:spTree>
    <p:extLst>
      <p:ext uri="{BB962C8B-B14F-4D97-AF65-F5344CB8AC3E}">
        <p14:creationId xmlns:p14="http://schemas.microsoft.com/office/powerpoint/2010/main" val="2960239674"/>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Объект 4">
            <a:extLst>
              <a:ext uri="{FF2B5EF4-FFF2-40B4-BE49-F238E27FC236}">
                <a16:creationId xmlns:a16="http://schemas.microsoft.com/office/drawing/2014/main" id="{B715BD0F-B256-4DFD-4054-12CB631FD51C}"/>
              </a:ext>
            </a:extLst>
          </p:cNvPr>
          <p:cNvPicPr>
            <a:picLocks noGrp="1" noChangeAspect="1"/>
          </p:cNvPicPr>
          <p:nvPr>
            <p:ph idx="1"/>
          </p:nvPr>
        </p:nvPicPr>
        <p:blipFill>
          <a:blip r:embed="rId2"/>
          <a:stretch>
            <a:fillRect/>
          </a:stretch>
        </p:blipFill>
        <p:spPr>
          <a:xfrm>
            <a:off x="1919536" y="188640"/>
            <a:ext cx="7847989" cy="6408712"/>
          </a:xfrm>
        </p:spPr>
      </p:pic>
    </p:spTree>
    <p:extLst>
      <p:ext uri="{BB962C8B-B14F-4D97-AF65-F5344CB8AC3E}">
        <p14:creationId xmlns:p14="http://schemas.microsoft.com/office/powerpoint/2010/main" val="2004770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a:extLst>
              <a:ext uri="{FF2B5EF4-FFF2-40B4-BE49-F238E27FC236}">
                <a16:creationId xmlns:a16="http://schemas.microsoft.com/office/drawing/2014/main" id="{4B5D28B6-EB6D-8175-E1AF-85BC1859E80D}"/>
              </a:ext>
            </a:extLst>
          </p:cNvPr>
          <p:cNvSpPr>
            <a:spLocks noGrp="1"/>
          </p:cNvSpPr>
          <p:nvPr>
            <p:ph idx="1"/>
          </p:nvPr>
        </p:nvSpPr>
        <p:spPr>
          <a:xfrm>
            <a:off x="623392" y="548680"/>
            <a:ext cx="10515600" cy="4351338"/>
          </a:xfrm>
        </p:spPr>
        <p:txBody>
          <a:bodyPr/>
          <a:lstStyle/>
          <a:p>
            <a:r>
              <a:rPr lang="ru-RU" sz="2400" dirty="0">
                <a:solidFill>
                  <a:srgbClr val="7030A0"/>
                </a:solidFill>
              </a:rPr>
              <a:t>Комментарий: А что делать, если в веб-интерфейсе площадки указан один реестровый номер, а в прикрепленном файле другой</a:t>
            </a:r>
            <a:r>
              <a:rPr lang="en-US" sz="2400" dirty="0">
                <a:solidFill>
                  <a:srgbClr val="7030A0"/>
                </a:solidFill>
              </a:rPr>
              <a:t>?</a:t>
            </a:r>
            <a:endParaRPr lang="ru-RU" sz="2400" dirty="0">
              <a:solidFill>
                <a:srgbClr val="7030A0"/>
              </a:solidFill>
            </a:endParaRPr>
          </a:p>
          <a:p>
            <a:endParaRPr lang="ru-RU" sz="2400" dirty="0">
              <a:solidFill>
                <a:srgbClr val="7030A0"/>
              </a:solidFill>
            </a:endParaRPr>
          </a:p>
          <a:p>
            <a:r>
              <a:rPr lang="ru-RU" sz="2400" dirty="0">
                <a:solidFill>
                  <a:srgbClr val="7030A0"/>
                </a:solidFill>
              </a:rPr>
              <a:t>1 вариант. Смотреть только на номер в веб-интерфейсе, информацию в файле не рассматривать.</a:t>
            </a:r>
          </a:p>
          <a:p>
            <a:r>
              <a:rPr lang="ru-RU" sz="2400" dirty="0">
                <a:solidFill>
                  <a:srgbClr val="7030A0"/>
                </a:solidFill>
              </a:rPr>
              <a:t>2 вариант. Признавать недостоверными сведениями.</a:t>
            </a:r>
          </a:p>
          <a:p>
            <a:endParaRPr lang="ru-RU" dirty="0"/>
          </a:p>
        </p:txBody>
      </p:sp>
    </p:spTree>
    <p:extLst>
      <p:ext uri="{BB962C8B-B14F-4D97-AF65-F5344CB8AC3E}">
        <p14:creationId xmlns:p14="http://schemas.microsoft.com/office/powerpoint/2010/main" val="487119365"/>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Объект 4">
            <a:extLst>
              <a:ext uri="{FF2B5EF4-FFF2-40B4-BE49-F238E27FC236}">
                <a16:creationId xmlns:a16="http://schemas.microsoft.com/office/drawing/2014/main" id="{527A42C6-F5C8-CCCB-912C-B1100512AD11}"/>
              </a:ext>
            </a:extLst>
          </p:cNvPr>
          <p:cNvPicPr>
            <a:picLocks noGrp="1" noChangeAspect="1"/>
          </p:cNvPicPr>
          <p:nvPr>
            <p:ph idx="1"/>
          </p:nvPr>
        </p:nvPicPr>
        <p:blipFill>
          <a:blip r:embed="rId2"/>
          <a:stretch>
            <a:fillRect/>
          </a:stretch>
        </p:blipFill>
        <p:spPr>
          <a:xfrm>
            <a:off x="1197204" y="126417"/>
            <a:ext cx="5965570" cy="6642027"/>
          </a:xfrm>
        </p:spPr>
      </p:pic>
      <p:sp>
        <p:nvSpPr>
          <p:cNvPr id="3" name="TextBox 2">
            <a:extLst>
              <a:ext uri="{FF2B5EF4-FFF2-40B4-BE49-F238E27FC236}">
                <a16:creationId xmlns:a16="http://schemas.microsoft.com/office/drawing/2014/main" id="{5EE70FBB-ACF5-10F1-9516-598F27A63EE9}"/>
              </a:ext>
            </a:extLst>
          </p:cNvPr>
          <p:cNvSpPr txBox="1"/>
          <p:nvPr/>
        </p:nvSpPr>
        <p:spPr>
          <a:xfrm>
            <a:off x="7779471" y="597758"/>
            <a:ext cx="2665428"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dirty="0">
                <a:ln>
                  <a:noFill/>
                </a:ln>
                <a:solidFill>
                  <a:srgbClr val="FF0000"/>
                </a:solidFill>
                <a:effectLst/>
                <a:uLnTx/>
                <a:uFillTx/>
                <a:latin typeface="Calibri"/>
                <a:ea typeface="+mn-ea"/>
                <a:cs typeface="+mn-cs"/>
              </a:rPr>
              <a:t>Пример, как не надо делать</a:t>
            </a:r>
          </a:p>
        </p:txBody>
      </p:sp>
    </p:spTree>
    <p:extLst>
      <p:ext uri="{BB962C8B-B14F-4D97-AF65-F5344CB8AC3E}">
        <p14:creationId xmlns:p14="http://schemas.microsoft.com/office/powerpoint/2010/main" val="2109105407"/>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Объект 4">
            <a:extLst>
              <a:ext uri="{FF2B5EF4-FFF2-40B4-BE49-F238E27FC236}">
                <a16:creationId xmlns:a16="http://schemas.microsoft.com/office/drawing/2014/main" id="{E1138C30-D399-7306-722E-E9B27E5A733C}"/>
              </a:ext>
            </a:extLst>
          </p:cNvPr>
          <p:cNvPicPr>
            <a:picLocks noGrp="1" noChangeAspect="1"/>
          </p:cNvPicPr>
          <p:nvPr>
            <p:ph idx="1"/>
          </p:nvPr>
        </p:nvPicPr>
        <p:blipFill>
          <a:blip r:embed="rId2"/>
          <a:stretch>
            <a:fillRect/>
          </a:stretch>
        </p:blipFill>
        <p:spPr>
          <a:xfrm>
            <a:off x="2947548" y="669303"/>
            <a:ext cx="6296904" cy="5475415"/>
          </a:xfrm>
        </p:spPr>
      </p:pic>
    </p:spTree>
    <p:extLst>
      <p:ext uri="{BB962C8B-B14F-4D97-AF65-F5344CB8AC3E}">
        <p14:creationId xmlns:p14="http://schemas.microsoft.com/office/powerpoint/2010/main" val="2148068609"/>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4778C8-D6AF-4185-780A-4716083C9546}"/>
            </a:ext>
          </a:extLst>
        </p:cNvPr>
        <p:cNvGrpSpPr/>
        <p:nvPr/>
      </p:nvGrpSpPr>
      <p:grpSpPr>
        <a:xfrm>
          <a:off x="0" y="0"/>
          <a:ext cx="0" cy="0"/>
          <a:chOff x="0" y="0"/>
          <a:chExt cx="0" cy="0"/>
        </a:xfrm>
      </p:grpSpPr>
      <p:sp>
        <p:nvSpPr>
          <p:cNvPr id="2" name="Заголовок 1">
            <a:extLst>
              <a:ext uri="{FF2B5EF4-FFF2-40B4-BE49-F238E27FC236}">
                <a16:creationId xmlns:a16="http://schemas.microsoft.com/office/drawing/2014/main" id="{2C5D43EB-767A-4202-E6A7-95680A94A36A}"/>
              </a:ext>
            </a:extLst>
          </p:cNvPr>
          <p:cNvSpPr>
            <a:spLocks noGrp="1"/>
          </p:cNvSpPr>
          <p:nvPr>
            <p:ph type="title"/>
          </p:nvPr>
        </p:nvSpPr>
        <p:spPr>
          <a:xfrm>
            <a:off x="695400" y="1556792"/>
            <a:ext cx="10515600" cy="1325563"/>
          </a:xfrm>
        </p:spPr>
        <p:txBody>
          <a:bodyPr>
            <a:normAutofit/>
          </a:bodyPr>
          <a:lstStyle/>
          <a:p>
            <a:pPr algn="ctr"/>
            <a:r>
              <a:rPr lang="ru-RU" sz="2400" b="1" dirty="0">
                <a:solidFill>
                  <a:schemeClr val="accent1">
                    <a:lumMod val="75000"/>
                  </a:schemeClr>
                </a:solidFill>
              </a:rPr>
              <a:t>Пример судебной практики по реестровым номерам при закупке ПО</a:t>
            </a:r>
          </a:p>
        </p:txBody>
      </p:sp>
    </p:spTree>
    <p:extLst>
      <p:ext uri="{BB962C8B-B14F-4D97-AF65-F5344CB8AC3E}">
        <p14:creationId xmlns:p14="http://schemas.microsoft.com/office/powerpoint/2010/main" val="3201584485"/>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FF3C10-628B-4A40-72F1-2723B7F4AA06}"/>
            </a:ext>
          </a:extLst>
        </p:cNvPr>
        <p:cNvGrpSpPr/>
        <p:nvPr/>
      </p:nvGrpSpPr>
      <p:grpSpPr>
        <a:xfrm>
          <a:off x="0" y="0"/>
          <a:ext cx="0" cy="0"/>
          <a:chOff x="0" y="0"/>
          <a:chExt cx="0" cy="0"/>
        </a:xfrm>
      </p:grpSpPr>
      <p:sp>
        <p:nvSpPr>
          <p:cNvPr id="2" name="Заголовок 1">
            <a:extLst>
              <a:ext uri="{FF2B5EF4-FFF2-40B4-BE49-F238E27FC236}">
                <a16:creationId xmlns:a16="http://schemas.microsoft.com/office/drawing/2014/main" id="{C4BC5668-5FDD-28C4-8BB4-17858F8BB27D}"/>
              </a:ext>
            </a:extLst>
          </p:cNvPr>
          <p:cNvSpPr>
            <a:spLocks noGrp="1"/>
          </p:cNvSpPr>
          <p:nvPr>
            <p:ph type="title"/>
          </p:nvPr>
        </p:nvSpPr>
        <p:spPr>
          <a:xfrm>
            <a:off x="136864" y="70881"/>
            <a:ext cx="11803602" cy="540397"/>
          </a:xfrm>
        </p:spPr>
        <p:txBody>
          <a:bodyPr>
            <a:noAutofit/>
          </a:bodyPr>
          <a:lstStyle/>
          <a:p>
            <a:pPr algn="ctr"/>
            <a:r>
              <a:rPr lang="ru-RU" sz="2400" dirty="0">
                <a:solidFill>
                  <a:srgbClr val="0070C0"/>
                </a:solidFill>
              </a:rPr>
              <a:t>АС Хабаровского края Решение от 20.08.2025 по Делу № А73-8129/2025 (1 из 3)</a:t>
            </a:r>
          </a:p>
        </p:txBody>
      </p:sp>
      <p:graphicFrame>
        <p:nvGraphicFramePr>
          <p:cNvPr id="4" name="Объект 3">
            <a:extLst>
              <a:ext uri="{FF2B5EF4-FFF2-40B4-BE49-F238E27FC236}">
                <a16:creationId xmlns:a16="http://schemas.microsoft.com/office/drawing/2014/main" id="{10818444-1555-65C8-44E9-68D56871FC5C}"/>
              </a:ext>
            </a:extLst>
          </p:cNvPr>
          <p:cNvGraphicFramePr>
            <a:graphicFrameLocks noGrp="1"/>
          </p:cNvGraphicFramePr>
          <p:nvPr>
            <p:ph idx="1"/>
          </p:nvPr>
        </p:nvGraphicFramePr>
        <p:xfrm>
          <a:off x="335360" y="681037"/>
          <a:ext cx="11445308" cy="1010920"/>
        </p:xfrm>
        <a:graphic>
          <a:graphicData uri="http://schemas.openxmlformats.org/drawingml/2006/table">
            <a:tbl>
              <a:tblPr firstRow="1" bandRow="1">
                <a:tableStyleId>{F5AB1C69-6EDB-4FF4-983F-18BD219EF322}</a:tableStyleId>
              </a:tblPr>
              <a:tblGrid>
                <a:gridCol w="3402139">
                  <a:extLst>
                    <a:ext uri="{9D8B030D-6E8A-4147-A177-3AD203B41FA5}">
                      <a16:colId xmlns:a16="http://schemas.microsoft.com/office/drawing/2014/main" val="3079683067"/>
                    </a:ext>
                  </a:extLst>
                </a:gridCol>
                <a:gridCol w="4456590">
                  <a:extLst>
                    <a:ext uri="{9D8B030D-6E8A-4147-A177-3AD203B41FA5}">
                      <a16:colId xmlns:a16="http://schemas.microsoft.com/office/drawing/2014/main" val="3197436877"/>
                    </a:ext>
                  </a:extLst>
                </a:gridCol>
                <a:gridCol w="3586579">
                  <a:extLst>
                    <a:ext uri="{9D8B030D-6E8A-4147-A177-3AD203B41FA5}">
                      <a16:colId xmlns:a16="http://schemas.microsoft.com/office/drawing/2014/main" val="558846367"/>
                    </a:ext>
                  </a:extLst>
                </a:gridCol>
              </a:tblGrid>
              <a:tr h="370840">
                <a:tc>
                  <a:txBody>
                    <a:bodyPr/>
                    <a:lstStyle/>
                    <a:p>
                      <a:r>
                        <a:rPr lang="ru-RU" dirty="0"/>
                        <a:t>Истец</a:t>
                      </a:r>
                    </a:p>
                  </a:txBody>
                  <a:tcPr/>
                </a:tc>
                <a:tc>
                  <a:txBody>
                    <a:bodyPr/>
                    <a:lstStyle/>
                    <a:p>
                      <a:r>
                        <a:rPr lang="ru-RU" dirty="0"/>
                        <a:t>Ответчик</a:t>
                      </a:r>
                    </a:p>
                  </a:txBody>
                  <a:tcPr/>
                </a:tc>
                <a:tc>
                  <a:txBody>
                    <a:bodyPr/>
                    <a:lstStyle/>
                    <a:p>
                      <a:r>
                        <a:rPr lang="ru-RU" dirty="0"/>
                        <a:t>Суть иска</a:t>
                      </a:r>
                    </a:p>
                  </a:txBody>
                  <a:tcPr/>
                </a:tc>
                <a:extLst>
                  <a:ext uri="{0D108BD9-81ED-4DB2-BD59-A6C34878D82A}">
                    <a16:rowId xmlns:a16="http://schemas.microsoft.com/office/drawing/2014/main" val="1753121028"/>
                  </a:ext>
                </a:extLst>
              </a:tr>
              <a:tr h="370840">
                <a:tc>
                  <a:txBody>
                    <a:bodyPr/>
                    <a:lstStyle/>
                    <a:p>
                      <a:r>
                        <a:rPr lang="ru-RU" dirty="0"/>
                        <a:t>Администрация г. Хабаровск</a:t>
                      </a:r>
                    </a:p>
                  </a:txBody>
                  <a:tcPr/>
                </a:tc>
                <a:tc>
                  <a:txBody>
                    <a:bodyPr/>
                    <a:lstStyle/>
                    <a:p>
                      <a:r>
                        <a:rPr lang="ru-RU" dirty="0"/>
                        <a:t>УФАС по Хабаровскому краю</a:t>
                      </a:r>
                    </a:p>
                  </a:txBody>
                  <a:tcPr/>
                </a:tc>
                <a:tc>
                  <a:txBody>
                    <a:bodyPr/>
                    <a:lstStyle/>
                    <a:p>
                      <a:r>
                        <a:rPr lang="ru-RU" dirty="0"/>
                        <a:t>О признании незаконными пунктов 1, 2, 4 решения</a:t>
                      </a:r>
                    </a:p>
                  </a:txBody>
                  <a:tcPr/>
                </a:tc>
                <a:extLst>
                  <a:ext uri="{0D108BD9-81ED-4DB2-BD59-A6C34878D82A}">
                    <a16:rowId xmlns:a16="http://schemas.microsoft.com/office/drawing/2014/main" val="2974094841"/>
                  </a:ext>
                </a:extLst>
              </a:tr>
            </a:tbl>
          </a:graphicData>
        </a:graphic>
      </p:graphicFrame>
      <p:sp>
        <p:nvSpPr>
          <p:cNvPr id="6" name="TextBox 5">
            <a:extLst>
              <a:ext uri="{FF2B5EF4-FFF2-40B4-BE49-F238E27FC236}">
                <a16:creationId xmlns:a16="http://schemas.microsoft.com/office/drawing/2014/main" id="{F932C183-A389-7A12-F095-5FC778B4A8CC}"/>
              </a:ext>
            </a:extLst>
          </p:cNvPr>
          <p:cNvSpPr txBox="1"/>
          <p:nvPr/>
        </p:nvSpPr>
        <p:spPr>
          <a:xfrm>
            <a:off x="198752" y="1779687"/>
            <a:ext cx="11718524" cy="397031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800" b="1" i="0" u="none" strike="noStrike" kern="1200" cap="none" spc="0" normalizeH="0" baseline="0" noProof="0" dirty="0">
                <a:ln>
                  <a:noFill/>
                </a:ln>
                <a:solidFill>
                  <a:prstClr val="black"/>
                </a:solidFill>
                <a:effectLst/>
                <a:uLnTx/>
                <a:uFillTx/>
                <a:latin typeface="Calibri" panose="020F0502020204030204"/>
                <a:ea typeface="+mn-ea"/>
                <a:cs typeface="+mn-cs"/>
              </a:rPr>
              <a:t>Фабула: </a:t>
            </a:r>
            <a:r>
              <a:rPr kumimoji="0" lang="ru-RU" sz="1800" b="0" i="0" u="none" strike="noStrike" kern="1200" cap="none" spc="0" normalizeH="0" baseline="0" noProof="0" dirty="0">
                <a:ln>
                  <a:noFill/>
                </a:ln>
                <a:solidFill>
                  <a:prstClr val="black"/>
                </a:solidFill>
                <a:effectLst/>
                <a:uLnTx/>
                <a:uFillTx/>
                <a:latin typeface="Calibri" panose="020F0502020204030204"/>
                <a:ea typeface="+mn-ea"/>
                <a:cs typeface="+mn-cs"/>
              </a:rPr>
              <a:t>Заказчик проводил ЭА на оказание услуг по предоставлению лицензий на право использовать компьютерное программное обеспечение.  Объектом закупки являются лицензия на использование программного средства антивирусной защиты «Kaspersky Total Security для бизнеса Russian Edition. 1000-1499 лицензий на 1 рабочее место (узел) сроком действия 1 год (продление)»; установочный комплект. Kaspersky Certified </a:t>
            </a:r>
            <a:r>
              <a:rPr kumimoji="0" lang="ru-RU" sz="1800" b="0" i="0" u="none" strike="noStrike" kern="1200" cap="none" spc="0" normalizeH="0" baseline="0" noProof="0" dirty="0" err="1">
                <a:ln>
                  <a:noFill/>
                </a:ln>
                <a:solidFill>
                  <a:prstClr val="black"/>
                </a:solidFill>
                <a:effectLst/>
                <a:uLnTx/>
                <a:uFillTx/>
                <a:latin typeface="Calibri" panose="020F0502020204030204"/>
                <a:ea typeface="+mn-ea"/>
                <a:cs typeface="+mn-cs"/>
              </a:rPr>
              <a:t>media</a:t>
            </a:r>
            <a:r>
              <a:rPr kumimoji="0" lang="ru-RU" sz="1800" b="0" i="0" u="none" strike="noStrike" kern="1200" cap="none" spc="0" normalizeH="0" baseline="0" noProof="0" dirty="0">
                <a:ln>
                  <a:noFill/>
                </a:ln>
                <a:solidFill>
                  <a:prstClr val="black"/>
                </a:solidFill>
                <a:effectLst/>
                <a:uLnTx/>
                <a:uFillTx/>
                <a:latin typeface="Calibri" panose="020F0502020204030204"/>
                <a:ea typeface="+mn-ea"/>
                <a:cs typeface="+mn-cs"/>
              </a:rPr>
              <a:t> Pack Сертифицированный ФСТЭК и ФСБ дистрибутив и профиль средств антивирусной защиты соответствует требованиям ФСТЭК типа А, Б второго класса и ФБС типа Б1, В2, Г2.</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ru-RU" sz="1800" b="0" i="0" u="none" strike="noStrike" kern="1200" cap="none" spc="0" normalizeH="0" baseline="0" noProof="0" dirty="0">
                <a:ln>
                  <a:noFill/>
                </a:ln>
                <a:solidFill>
                  <a:prstClr val="black"/>
                </a:solidFill>
                <a:effectLst/>
                <a:uLnTx/>
                <a:uFillTx/>
                <a:latin typeface="Calibri" panose="020F0502020204030204"/>
                <a:ea typeface="+mn-ea"/>
                <a:cs typeface="+mn-cs"/>
              </a:rPr>
              <a:t>Согласно протоколу подведения итогов заявка ООО «Форвард Софт Бизнес» отклонена комиссией по осуществлению закупок на основании пункта 5 части 12 статьи 48 Федерального закона №44-ФЗ в связи с непредставлением информации и документов, предусмотренных пунктом 5 части 1 статьи 43 Закона № 44-ФЗ, если такие информация и документы определены в соответствии с пунктом 2 части 2 статьи 14 Закона № 44-ФЗ; по позиции 2 отсутствует номер реестровой записи из единого реестра российского программного обеспечения.</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ru-RU" sz="1800" b="0" i="0" u="none" strike="noStrike" kern="1200" cap="none" spc="0" normalizeH="0" baseline="0" noProof="0" dirty="0">
                <a:ln>
                  <a:noFill/>
                </a:ln>
                <a:solidFill>
                  <a:prstClr val="black"/>
                </a:solidFill>
                <a:effectLst/>
                <a:uLnTx/>
                <a:uFillTx/>
                <a:latin typeface="Calibri" panose="020F0502020204030204"/>
                <a:ea typeface="+mn-ea"/>
                <a:cs typeface="+mn-cs"/>
              </a:rPr>
              <a:t>Участник подал жалобу. Жалоба признана обоснованной.</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ru-RU" sz="1800" b="0" i="0" u="none" strike="noStrike" kern="1200" cap="none" spc="0" normalizeH="0" baseline="0" noProof="0" dirty="0">
                <a:ln>
                  <a:noFill/>
                </a:ln>
                <a:solidFill>
                  <a:prstClr val="black"/>
                </a:solidFill>
                <a:effectLst/>
                <a:uLnTx/>
                <a:uFillTx/>
                <a:latin typeface="Calibri" panose="020F0502020204030204"/>
                <a:ea typeface="+mn-ea"/>
                <a:cs typeface="+mn-cs"/>
              </a:rPr>
              <a:t>Заказчик подал в суд.</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ru-RU" sz="1800" b="0" i="0" u="none" strike="noStrike" kern="1200" cap="none" spc="0" normalizeH="0" baseline="0" noProof="0" dirty="0">
                <a:ln>
                  <a:noFill/>
                </a:ln>
                <a:solidFill>
                  <a:prstClr val="black"/>
                </a:solidFill>
                <a:effectLst/>
                <a:uLnTx/>
                <a:uFillTx/>
                <a:latin typeface="Calibri" panose="020F0502020204030204"/>
                <a:ea typeface="+mn-ea"/>
                <a:cs typeface="+mn-cs"/>
              </a:rPr>
              <a:t>В извещении установлен запрет на допуск иностранного ПО.</a:t>
            </a:r>
          </a:p>
        </p:txBody>
      </p:sp>
    </p:spTree>
    <p:extLst>
      <p:ext uri="{BB962C8B-B14F-4D97-AF65-F5344CB8AC3E}">
        <p14:creationId xmlns:p14="http://schemas.microsoft.com/office/powerpoint/2010/main" val="1362398813"/>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D73C34-7F0A-D414-E641-728F7F17E5F1}"/>
            </a:ext>
          </a:extLst>
        </p:cNvPr>
        <p:cNvGrpSpPr/>
        <p:nvPr/>
      </p:nvGrpSpPr>
      <p:grpSpPr>
        <a:xfrm>
          <a:off x="0" y="0"/>
          <a:ext cx="0" cy="0"/>
          <a:chOff x="0" y="0"/>
          <a:chExt cx="0" cy="0"/>
        </a:xfrm>
      </p:grpSpPr>
      <p:sp>
        <p:nvSpPr>
          <p:cNvPr id="2" name="Заголовок 1">
            <a:extLst>
              <a:ext uri="{FF2B5EF4-FFF2-40B4-BE49-F238E27FC236}">
                <a16:creationId xmlns:a16="http://schemas.microsoft.com/office/drawing/2014/main" id="{3BC4AC29-4CA2-5EEB-F55A-A53CE24EDBE1}"/>
              </a:ext>
            </a:extLst>
          </p:cNvPr>
          <p:cNvSpPr>
            <a:spLocks noGrp="1"/>
          </p:cNvSpPr>
          <p:nvPr>
            <p:ph type="title"/>
          </p:nvPr>
        </p:nvSpPr>
        <p:spPr>
          <a:xfrm>
            <a:off x="136864" y="70881"/>
            <a:ext cx="11803602" cy="540397"/>
          </a:xfrm>
        </p:spPr>
        <p:txBody>
          <a:bodyPr>
            <a:noAutofit/>
          </a:bodyPr>
          <a:lstStyle/>
          <a:p>
            <a:pPr algn="ctr"/>
            <a:r>
              <a:rPr kumimoji="0" lang="ru-RU" sz="2400" b="0" i="0" u="none" strike="noStrike" kern="1200" cap="none" spc="0" normalizeH="0" baseline="0" noProof="0" dirty="0">
                <a:ln>
                  <a:noFill/>
                </a:ln>
                <a:solidFill>
                  <a:srgbClr val="0070C0"/>
                </a:solidFill>
                <a:effectLst/>
                <a:uLnTx/>
                <a:uFillTx/>
                <a:latin typeface="Calibri Light" panose="020F0302020204030204"/>
                <a:ea typeface="+mj-ea"/>
                <a:cs typeface="+mj-cs"/>
              </a:rPr>
              <a:t>АС Хабаровского края Решение от 20.08.2025 по Делу № А73-8129/2025 (2 из 3)</a:t>
            </a:r>
            <a:endParaRPr lang="ru-RU" sz="2400" dirty="0">
              <a:solidFill>
                <a:srgbClr val="0070C0"/>
              </a:solidFill>
            </a:endParaRPr>
          </a:p>
        </p:txBody>
      </p:sp>
      <p:sp>
        <p:nvSpPr>
          <p:cNvPr id="6" name="TextBox 5">
            <a:extLst>
              <a:ext uri="{FF2B5EF4-FFF2-40B4-BE49-F238E27FC236}">
                <a16:creationId xmlns:a16="http://schemas.microsoft.com/office/drawing/2014/main" id="{20F898F2-F696-A64C-9BB1-5C51276CEB32}"/>
              </a:ext>
            </a:extLst>
          </p:cNvPr>
          <p:cNvSpPr txBox="1"/>
          <p:nvPr/>
        </p:nvSpPr>
        <p:spPr>
          <a:xfrm>
            <a:off x="236738" y="705489"/>
            <a:ext cx="11718524" cy="4801314"/>
          </a:xfrm>
          <a:prstGeom prst="rect">
            <a:avLst/>
          </a:prstGeom>
          <a:noFill/>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ru-RU" sz="1800" b="0" i="0" u="none" strike="noStrike" kern="1200" cap="none" spc="0" normalizeH="0" baseline="0" noProof="0" dirty="0">
                <a:ln>
                  <a:noFill/>
                </a:ln>
                <a:solidFill>
                  <a:prstClr val="black"/>
                </a:solidFill>
                <a:effectLst/>
                <a:uLnTx/>
                <a:uFillTx/>
                <a:latin typeface="Calibri" panose="020F0502020204030204"/>
                <a:ea typeface="+mn-ea"/>
                <a:cs typeface="+mn-cs"/>
              </a:rPr>
              <a:t>Хабаровским УФАС России при рассмотрении жалобы ООО «Форвард Софт Бизнес» установлено, что заявка ООО «Форвард Софт Бизнес» подана в структурированном виде; в электронной форме заявки ООО «Форвард Софт Бизнес» обществом внесены сведения о номере реестровой записи в реестре российского программного обеспечения в графе «наименование объекта закупки» по позиции 1 -лицензия на использование программного средства антивирусной защиты «Kaspersky Total Security для бизнеса Russian Edition (номер в реестре Российского ПО - 204); по п. 2 объекта закупки - установочный комплект. Kaspersky Certified </a:t>
            </a:r>
            <a:r>
              <a:rPr kumimoji="0" lang="ru-RU" sz="1800" b="0" i="0" u="none" strike="noStrike" kern="1200" cap="none" spc="0" normalizeH="0" baseline="0" noProof="0" dirty="0" err="1">
                <a:ln>
                  <a:noFill/>
                </a:ln>
                <a:solidFill>
                  <a:prstClr val="black"/>
                </a:solidFill>
                <a:effectLst/>
                <a:uLnTx/>
                <a:uFillTx/>
                <a:latin typeface="Calibri" panose="020F0502020204030204"/>
                <a:ea typeface="+mn-ea"/>
                <a:cs typeface="+mn-cs"/>
              </a:rPr>
              <a:t>media</a:t>
            </a:r>
            <a:r>
              <a:rPr kumimoji="0" lang="ru-RU" sz="1800" b="0" i="0" u="none" strike="noStrike" kern="1200" cap="none" spc="0" normalizeH="0" baseline="0" noProof="0" dirty="0">
                <a:ln>
                  <a:noFill/>
                </a:ln>
                <a:solidFill>
                  <a:prstClr val="black"/>
                </a:solidFill>
                <a:effectLst/>
                <a:uLnTx/>
                <a:uFillTx/>
                <a:latin typeface="Calibri" panose="020F0502020204030204"/>
                <a:ea typeface="+mn-ea"/>
                <a:cs typeface="+mn-cs"/>
              </a:rPr>
              <a:t> Pack </a:t>
            </a:r>
            <a:r>
              <a:rPr kumimoji="0" lang="ru-RU" sz="1800" b="0" i="0" u="none" strike="noStrike" kern="1200" cap="none" spc="0" normalizeH="0" baseline="0" noProof="0" dirty="0" err="1">
                <a:ln>
                  <a:noFill/>
                </a:ln>
                <a:solidFill>
                  <a:prstClr val="black"/>
                </a:solidFill>
                <a:effectLst/>
                <a:uLnTx/>
                <a:uFillTx/>
                <a:latin typeface="Calibri" panose="020F0502020204030204"/>
                <a:ea typeface="+mn-ea"/>
                <a:cs typeface="+mn-cs"/>
              </a:rPr>
              <a:t>Customized</a:t>
            </a:r>
            <a:r>
              <a:rPr kumimoji="0" lang="ru-RU" sz="1800" b="0" i="0" u="none" strike="noStrike" kern="1200" cap="none" spc="0" normalizeH="0" baseline="0" noProof="0" dirty="0">
                <a:ln>
                  <a:noFill/>
                </a:ln>
                <a:solidFill>
                  <a:prstClr val="black"/>
                </a:solidFill>
                <a:effectLst/>
                <a:uLnTx/>
                <a:uFillTx/>
                <a:latin typeface="Calibri" panose="020F0502020204030204"/>
                <a:ea typeface="+mn-ea"/>
                <a:cs typeface="+mn-cs"/>
              </a:rPr>
              <a:t> Russian Edition. </a:t>
            </a:r>
            <a:r>
              <a:rPr kumimoji="0" lang="ru-RU" sz="1800" b="0" i="0" u="none" strike="noStrike" kern="1200" cap="none" spc="0" normalizeH="0" baseline="0" noProof="0" dirty="0" err="1">
                <a:ln>
                  <a:noFill/>
                </a:ln>
                <a:solidFill>
                  <a:prstClr val="black"/>
                </a:solidFill>
                <a:effectLst/>
                <a:uLnTx/>
                <a:uFillTx/>
                <a:latin typeface="Calibri" panose="020F0502020204030204"/>
                <a:ea typeface="+mn-ea"/>
                <a:cs typeface="+mn-cs"/>
              </a:rPr>
              <a:t>media</a:t>
            </a:r>
            <a:r>
              <a:rPr kumimoji="0" lang="ru-RU" sz="1800" b="0" i="0" u="none" strike="noStrike" kern="1200" cap="none" spc="0" normalizeH="0" baseline="0" noProof="0" dirty="0">
                <a:ln>
                  <a:noFill/>
                </a:ln>
                <a:solidFill>
                  <a:prstClr val="black"/>
                </a:solidFill>
                <a:effectLst/>
                <a:uLnTx/>
                <a:uFillTx/>
                <a:latin typeface="Calibri" panose="020F0502020204030204"/>
                <a:ea typeface="+mn-ea"/>
                <a:cs typeface="+mn-cs"/>
              </a:rPr>
              <a:t> Pack, реестровый номер обществом не проставлен.</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ru-RU" sz="1800" b="0" i="0" u="none" strike="noStrike" kern="1200" cap="none" spc="0" normalizeH="0" baseline="0" noProof="0" dirty="0">
                <a:ln>
                  <a:noFill/>
                </a:ln>
                <a:solidFill>
                  <a:prstClr val="black"/>
                </a:solidFill>
                <a:effectLst/>
                <a:uLnTx/>
                <a:uFillTx/>
                <a:latin typeface="Calibri" panose="020F0502020204030204"/>
                <a:ea typeface="+mn-ea"/>
                <a:cs typeface="+mn-cs"/>
              </a:rPr>
              <a:t>В техническом задании (приложение № 2 таблица № 1 пункт 1.7), являющимся неотъемлемой частью закупочной документации, заказчиком, уполномоченным органом при описании объекта закупки по первой позиции (лицензия) указан номер в реестре Российского ПО – 204, по второй позиции (установочный комплект) сведения о номере в реестре Российского ПО не отражены.</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ru-RU" sz="1800" b="0" i="0" u="none" strike="noStrike" kern="1200" cap="none" spc="0" normalizeH="0" baseline="0" noProof="0" dirty="0">
                <a:ln>
                  <a:noFill/>
                </a:ln>
                <a:solidFill>
                  <a:prstClr val="black"/>
                </a:solidFill>
                <a:effectLst/>
                <a:uLnTx/>
                <a:uFillTx/>
                <a:latin typeface="Calibri" panose="020F0502020204030204"/>
                <a:ea typeface="+mn-ea"/>
                <a:cs typeface="+mn-cs"/>
              </a:rPr>
              <a:t>Также согласно сведениям, указанным в техническом задании к контракту (приложение № 2), в том числе в таблице № 3 по позиции № 1 заказчиком, уполномоченным органом установлены требования, в том числе «номер в реестре Российского ПО - 204)»; в таблице № 4 по позиции № 2 - требования о реестровом номере отсутствуют.</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ru-RU" sz="1800" b="0" i="0" u="none" strike="noStrike" kern="1200" cap="none" spc="0" normalizeH="0" baseline="0" noProof="0" dirty="0">
                <a:ln>
                  <a:noFill/>
                </a:ln>
                <a:solidFill>
                  <a:prstClr val="black"/>
                </a:solidFill>
                <a:effectLst/>
                <a:uLnTx/>
                <a:uFillTx/>
                <a:latin typeface="Calibri" panose="020F0502020204030204"/>
                <a:ea typeface="+mn-ea"/>
                <a:cs typeface="+mn-cs"/>
              </a:rPr>
              <a:t>Таким образом, как правомерно установлено антимонопольным органом, требования относительно номера в реестре Российского ПО — №204 установлены заказчиком исключительно к позиции 1.</a:t>
            </a:r>
          </a:p>
        </p:txBody>
      </p:sp>
    </p:spTree>
    <p:extLst>
      <p:ext uri="{BB962C8B-B14F-4D97-AF65-F5344CB8AC3E}">
        <p14:creationId xmlns:p14="http://schemas.microsoft.com/office/powerpoint/2010/main" val="3144864480"/>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0FDEF6-C974-689D-DDF9-276CDCC19548}"/>
            </a:ext>
          </a:extLst>
        </p:cNvPr>
        <p:cNvGrpSpPr/>
        <p:nvPr/>
      </p:nvGrpSpPr>
      <p:grpSpPr>
        <a:xfrm>
          <a:off x="0" y="0"/>
          <a:ext cx="0" cy="0"/>
          <a:chOff x="0" y="0"/>
          <a:chExt cx="0" cy="0"/>
        </a:xfrm>
      </p:grpSpPr>
      <p:sp>
        <p:nvSpPr>
          <p:cNvPr id="2" name="Заголовок 1">
            <a:extLst>
              <a:ext uri="{FF2B5EF4-FFF2-40B4-BE49-F238E27FC236}">
                <a16:creationId xmlns:a16="http://schemas.microsoft.com/office/drawing/2014/main" id="{CC39B805-204F-E6C8-C80A-479EAEA96F04}"/>
              </a:ext>
            </a:extLst>
          </p:cNvPr>
          <p:cNvSpPr>
            <a:spLocks noGrp="1"/>
          </p:cNvSpPr>
          <p:nvPr>
            <p:ph type="title"/>
          </p:nvPr>
        </p:nvSpPr>
        <p:spPr>
          <a:xfrm>
            <a:off x="136864" y="70881"/>
            <a:ext cx="11803602" cy="540397"/>
          </a:xfrm>
        </p:spPr>
        <p:txBody>
          <a:bodyPr>
            <a:noAutofit/>
          </a:bodyPr>
          <a:lstStyle/>
          <a:p>
            <a:pPr algn="ctr"/>
            <a:r>
              <a:rPr kumimoji="0" lang="ru-RU" sz="2400" b="0" i="0" u="none" strike="noStrike" kern="1200" cap="none" spc="0" normalizeH="0" baseline="0" noProof="0" dirty="0">
                <a:ln>
                  <a:noFill/>
                </a:ln>
                <a:solidFill>
                  <a:srgbClr val="0070C0"/>
                </a:solidFill>
                <a:effectLst/>
                <a:uLnTx/>
                <a:uFillTx/>
                <a:latin typeface="Calibri Light" panose="020F0302020204030204"/>
                <a:ea typeface="+mj-ea"/>
                <a:cs typeface="+mj-cs"/>
              </a:rPr>
              <a:t>АС Хабаровского края Решение от 20.08.2025 по Делу № А73-8129/2025 (3 из 3)</a:t>
            </a:r>
            <a:endParaRPr lang="ru-RU" sz="2400" dirty="0">
              <a:solidFill>
                <a:srgbClr val="0070C0"/>
              </a:solidFill>
            </a:endParaRPr>
          </a:p>
        </p:txBody>
      </p:sp>
      <p:sp>
        <p:nvSpPr>
          <p:cNvPr id="6" name="TextBox 5">
            <a:extLst>
              <a:ext uri="{FF2B5EF4-FFF2-40B4-BE49-F238E27FC236}">
                <a16:creationId xmlns:a16="http://schemas.microsoft.com/office/drawing/2014/main" id="{38C6E1AB-4FFF-0EFB-90E5-002E89400392}"/>
              </a:ext>
            </a:extLst>
          </p:cNvPr>
          <p:cNvSpPr txBox="1"/>
          <p:nvPr/>
        </p:nvSpPr>
        <p:spPr>
          <a:xfrm>
            <a:off x="236738" y="705489"/>
            <a:ext cx="11718524" cy="3970318"/>
          </a:xfrm>
          <a:prstGeom prst="rect">
            <a:avLst/>
          </a:prstGeom>
          <a:noFill/>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ru-RU" sz="1800" b="1" i="0" u="none" strike="noStrike" kern="1200" cap="none" spc="0" normalizeH="0" baseline="0" noProof="0" dirty="0">
                <a:ln>
                  <a:noFill/>
                </a:ln>
                <a:solidFill>
                  <a:prstClr val="black"/>
                </a:solidFill>
                <a:effectLst/>
                <a:uLnTx/>
                <a:uFillTx/>
                <a:latin typeface="Calibri" panose="020F0502020204030204"/>
                <a:ea typeface="+mn-ea"/>
                <a:cs typeface="+mn-cs"/>
              </a:rPr>
              <a:t>Позиция суда: </a:t>
            </a:r>
            <a:r>
              <a:rPr kumimoji="0" lang="ru-RU" sz="1800" b="0" i="0" u="none" strike="noStrike" kern="1200" cap="none" spc="0" normalizeH="0" baseline="0" noProof="0" dirty="0">
                <a:ln>
                  <a:noFill/>
                </a:ln>
                <a:solidFill>
                  <a:prstClr val="black"/>
                </a:solidFill>
                <a:effectLst/>
                <a:uLnTx/>
                <a:uFillTx/>
                <a:latin typeface="Calibri" panose="020F0502020204030204"/>
                <a:ea typeface="+mn-ea"/>
                <a:cs typeface="+mn-cs"/>
              </a:rPr>
              <a:t>Условиями сформированной закупки предусмотрено две позиции, по существу представляющие собой комплект:</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ru-RU" sz="1800" b="0" i="0" u="none" strike="noStrike" kern="1200" cap="none" spc="0" normalizeH="0" baseline="0" noProof="0" dirty="0">
                <a:ln>
                  <a:noFill/>
                </a:ln>
                <a:solidFill>
                  <a:prstClr val="black"/>
                </a:solidFill>
                <a:effectLst/>
                <a:uLnTx/>
                <a:uFillTx/>
                <a:latin typeface="Calibri" panose="020F0502020204030204"/>
                <a:ea typeface="+mn-ea"/>
                <a:cs typeface="+mn-cs"/>
              </a:rPr>
              <a:t>позиция №1 - программное обеспечение Kaspersky Total Security, с возможностью установки на 1450 компьютеров (лицензий);</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ru-RU" sz="1800" b="0" i="0" u="none" strike="noStrike" kern="1200" cap="none" spc="0" normalizeH="0" baseline="0" noProof="0" dirty="0">
                <a:ln>
                  <a:noFill/>
                </a:ln>
                <a:solidFill>
                  <a:prstClr val="black"/>
                </a:solidFill>
                <a:effectLst/>
                <a:uLnTx/>
                <a:uFillTx/>
                <a:latin typeface="Calibri" panose="020F0502020204030204"/>
                <a:ea typeface="+mn-ea"/>
                <a:cs typeface="+mn-cs"/>
              </a:rPr>
              <a:t>позиция №2 - DVD-диск, выступающий установочным комплектом программного обеспечения.</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ru-RU"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ru-RU" sz="1800" b="0" i="0" u="none" strike="noStrike" kern="1200" cap="none" spc="0" normalizeH="0" baseline="0" noProof="0" dirty="0">
                <a:ln>
                  <a:noFill/>
                </a:ln>
                <a:solidFill>
                  <a:prstClr val="black"/>
                </a:solidFill>
                <a:effectLst/>
                <a:uLnTx/>
                <a:uFillTx/>
                <a:latin typeface="Calibri" panose="020F0502020204030204"/>
                <a:ea typeface="+mn-ea"/>
                <a:cs typeface="+mn-cs"/>
              </a:rPr>
              <a:t>Из пункта 1.8 описания объекта (техническое задания) следует, что программное обеспечение у заказчика уже установлено на 1450 объектов, срок использования с 2024-05-22 до 2025-07-30.</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ru-RU" sz="1800" b="0" i="0" u="none" strike="noStrike" kern="1200" cap="none" spc="0" normalizeH="0" baseline="0" noProof="0" dirty="0">
                <a:ln>
                  <a:noFill/>
                </a:ln>
                <a:solidFill>
                  <a:prstClr val="black"/>
                </a:solidFill>
                <a:effectLst/>
                <a:uLnTx/>
                <a:uFillTx/>
                <a:latin typeface="Calibri" panose="020F0502020204030204"/>
                <a:ea typeface="+mn-ea"/>
                <a:cs typeface="+mn-cs"/>
              </a:rPr>
              <a:t>Из пояснений представителя администрации города Хабаровска следует, что для целей допуска участника закупки в рамках рассматриваемой закупочной процедуры следовало указать №204 два раза.</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ru-RU" sz="1800" b="0" i="0" u="none" strike="noStrike" kern="1200" cap="none" spc="0" normalizeH="0" baseline="0" noProof="0" dirty="0">
                <a:ln>
                  <a:noFill/>
                </a:ln>
                <a:solidFill>
                  <a:prstClr val="black"/>
                </a:solidFill>
                <a:effectLst/>
                <a:uLnTx/>
                <a:uFillTx/>
                <a:latin typeface="Calibri" panose="020F0502020204030204"/>
                <a:ea typeface="+mn-ea"/>
                <a:cs typeface="+mn-cs"/>
              </a:rPr>
              <a:t>Вместе с тем, указанное требование не вытекает из положений действующего законодательства Российской Федерации о контрактной системе, а также сформированной заказчиком закупочной документации.</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ru-RU"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ru-RU" sz="1800" b="1" i="0" u="none" strike="noStrike" kern="1200" cap="none" spc="0" normalizeH="0" baseline="0" noProof="0" dirty="0">
                <a:ln>
                  <a:noFill/>
                </a:ln>
                <a:solidFill>
                  <a:prstClr val="black"/>
                </a:solidFill>
                <a:effectLst/>
                <a:uLnTx/>
                <a:uFillTx/>
                <a:latin typeface="Calibri" panose="020F0502020204030204"/>
                <a:ea typeface="+mn-ea"/>
                <a:cs typeface="+mn-cs"/>
              </a:rPr>
              <a:t>В удовлетворении заявленных требований отказать.</a:t>
            </a:r>
          </a:p>
        </p:txBody>
      </p:sp>
    </p:spTree>
    <p:extLst>
      <p:ext uri="{BB962C8B-B14F-4D97-AF65-F5344CB8AC3E}">
        <p14:creationId xmlns:p14="http://schemas.microsoft.com/office/powerpoint/2010/main" val="3182873314"/>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45C9B7-7E4D-3CD0-1C99-F30E76554609}"/>
            </a:ext>
          </a:extLst>
        </p:cNvPr>
        <p:cNvGrpSpPr/>
        <p:nvPr/>
      </p:nvGrpSpPr>
      <p:grpSpPr>
        <a:xfrm>
          <a:off x="0" y="0"/>
          <a:ext cx="0" cy="0"/>
          <a:chOff x="0" y="0"/>
          <a:chExt cx="0" cy="0"/>
        </a:xfrm>
      </p:grpSpPr>
      <p:sp>
        <p:nvSpPr>
          <p:cNvPr id="2" name="Заголовок 1">
            <a:extLst>
              <a:ext uri="{FF2B5EF4-FFF2-40B4-BE49-F238E27FC236}">
                <a16:creationId xmlns:a16="http://schemas.microsoft.com/office/drawing/2014/main" id="{B7C020F5-16B1-AACC-CFC6-B553A15DEBE0}"/>
              </a:ext>
            </a:extLst>
          </p:cNvPr>
          <p:cNvSpPr>
            <a:spLocks noGrp="1"/>
          </p:cNvSpPr>
          <p:nvPr>
            <p:ph type="title"/>
          </p:nvPr>
        </p:nvSpPr>
        <p:spPr>
          <a:xfrm>
            <a:off x="695400" y="764704"/>
            <a:ext cx="10515600" cy="3024336"/>
          </a:xfrm>
        </p:spPr>
        <p:txBody>
          <a:bodyPr>
            <a:normAutofit/>
          </a:bodyPr>
          <a:lstStyle/>
          <a:p>
            <a:r>
              <a:rPr lang="ru-RU" sz="3200" dirty="0">
                <a:solidFill>
                  <a:srgbClr val="0070C0"/>
                </a:solidFill>
              </a:rPr>
              <a:t>Изменения содержательного плана:</a:t>
            </a:r>
            <a:br>
              <a:rPr lang="ru-RU" sz="3200" dirty="0">
                <a:solidFill>
                  <a:srgbClr val="0070C0"/>
                </a:solidFill>
              </a:rPr>
            </a:br>
            <a:br>
              <a:rPr lang="ru-RU" sz="3200" dirty="0">
                <a:solidFill>
                  <a:srgbClr val="0070C0"/>
                </a:solidFill>
              </a:rPr>
            </a:br>
            <a:r>
              <a:rPr lang="ru-RU" sz="3200" dirty="0">
                <a:solidFill>
                  <a:srgbClr val="0070C0"/>
                </a:solidFill>
              </a:rPr>
              <a:t>3. Изменения в закупках лекарственных средств и медицинских изделий</a:t>
            </a:r>
            <a:br>
              <a:rPr lang="ru-RU" sz="3200" dirty="0">
                <a:solidFill>
                  <a:srgbClr val="0070C0"/>
                </a:solidFill>
              </a:rPr>
            </a:br>
            <a:br>
              <a:rPr lang="ru-RU" sz="3200" dirty="0">
                <a:solidFill>
                  <a:srgbClr val="0070C0"/>
                </a:solidFill>
              </a:rPr>
            </a:br>
            <a:r>
              <a:rPr kumimoji="0" lang="ru-RU" sz="2000" b="0" i="0" u="none" strike="noStrike" kern="1200" cap="none" spc="0" normalizeH="0" baseline="0" noProof="0" dirty="0">
                <a:ln>
                  <a:noFill/>
                </a:ln>
                <a:solidFill>
                  <a:srgbClr val="0070C0"/>
                </a:solidFill>
                <a:effectLst/>
                <a:uLnTx/>
                <a:uFillTx/>
                <a:latin typeface="Calibri Light"/>
                <a:ea typeface="+mj-ea"/>
                <a:cs typeface="+mj-cs"/>
              </a:rPr>
              <a:t>(</a:t>
            </a:r>
            <a:r>
              <a:rPr kumimoji="0" lang="ru-RU" sz="2000" b="0" i="0" u="none" strike="noStrike" kern="1200" cap="none" spc="0" normalizeH="0" baseline="0" noProof="0" dirty="0">
                <a:ln>
                  <a:noFill/>
                </a:ln>
                <a:solidFill>
                  <a:srgbClr val="FF0000"/>
                </a:solidFill>
                <a:effectLst/>
                <a:uLnTx/>
                <a:uFillTx/>
                <a:latin typeface="Calibri Light"/>
                <a:ea typeface="+mj-ea"/>
                <a:cs typeface="+mj-cs"/>
              </a:rPr>
              <a:t>с 19.06.2025 </a:t>
            </a:r>
            <a:r>
              <a:rPr kumimoji="0" lang="ru-RU" sz="2000" b="0" i="0" u="none" strike="noStrike" kern="1200" cap="none" spc="0" normalizeH="0" baseline="0" noProof="0" dirty="0">
                <a:ln>
                  <a:noFill/>
                </a:ln>
                <a:solidFill>
                  <a:srgbClr val="0070C0"/>
                </a:solidFill>
                <a:effectLst/>
                <a:uLnTx/>
                <a:uFillTx/>
                <a:latin typeface="Calibri Light"/>
                <a:ea typeface="+mj-ea"/>
                <a:cs typeface="+mj-cs"/>
              </a:rPr>
              <a:t>–Постановление Правительства от 10 июня 2025 г. N 879)</a:t>
            </a:r>
            <a:br>
              <a:rPr lang="ru-RU" sz="3200" dirty="0">
                <a:solidFill>
                  <a:srgbClr val="0070C0"/>
                </a:solidFill>
              </a:rPr>
            </a:br>
            <a:endParaRPr lang="ru-RU" sz="3200" dirty="0">
              <a:solidFill>
                <a:srgbClr val="0070C0"/>
              </a:solidFill>
            </a:endParaRPr>
          </a:p>
        </p:txBody>
      </p:sp>
    </p:spTree>
    <p:extLst>
      <p:ext uri="{BB962C8B-B14F-4D97-AF65-F5344CB8AC3E}">
        <p14:creationId xmlns:p14="http://schemas.microsoft.com/office/powerpoint/2010/main" val="443105754"/>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a:extLst>
              <a:ext uri="{FF2B5EF4-FFF2-40B4-BE49-F238E27FC236}">
                <a16:creationId xmlns:a16="http://schemas.microsoft.com/office/drawing/2014/main" id="{601EB17E-2462-3F36-DF74-32701C7632DF}"/>
              </a:ext>
            </a:extLst>
          </p:cNvPr>
          <p:cNvSpPr/>
          <p:nvPr/>
        </p:nvSpPr>
        <p:spPr>
          <a:xfrm>
            <a:off x="695400" y="332656"/>
            <a:ext cx="10513168" cy="2232248"/>
          </a:xfrm>
          <a:prstGeom prst="rect">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 name="Объект 2">
            <a:extLst>
              <a:ext uri="{FF2B5EF4-FFF2-40B4-BE49-F238E27FC236}">
                <a16:creationId xmlns:a16="http://schemas.microsoft.com/office/drawing/2014/main" id="{06B16BD1-E003-9AED-1C18-D001B832D025}"/>
              </a:ext>
            </a:extLst>
          </p:cNvPr>
          <p:cNvSpPr>
            <a:spLocks noGrp="1"/>
          </p:cNvSpPr>
          <p:nvPr>
            <p:ph idx="1"/>
          </p:nvPr>
        </p:nvSpPr>
        <p:spPr>
          <a:xfrm>
            <a:off x="695400" y="404664"/>
            <a:ext cx="10515600" cy="2088232"/>
          </a:xfrm>
        </p:spPr>
        <p:txBody>
          <a:bodyPr>
            <a:normAutofit fontScale="70000" lnSpcReduction="20000"/>
          </a:bodyPr>
          <a:lstStyle/>
          <a:p>
            <a:pPr marL="0" indent="0">
              <a:buNone/>
            </a:pPr>
            <a:r>
              <a:rPr lang="ru-RU" b="1" dirty="0"/>
              <a:t>4. Установить, что:</a:t>
            </a:r>
          </a:p>
          <a:p>
            <a:r>
              <a:rPr lang="ru-RU" dirty="0">
                <a:solidFill>
                  <a:srgbClr val="FF0000"/>
                </a:solidFill>
              </a:rPr>
              <a:t>Новая редакция р) </a:t>
            </a:r>
            <a:r>
              <a:rPr lang="ru-RU" dirty="0"/>
              <a:t>предусмотренные пунктом 1 настоящего постановления ограничение, </a:t>
            </a:r>
            <a:r>
              <a:rPr lang="ru-RU" strike="sngStrike" dirty="0"/>
              <a:t>преимущество </a:t>
            </a:r>
            <a:r>
              <a:rPr lang="ru-RU" dirty="0"/>
              <a:t>в отношении лекарственных препаратов, указанных в позиции 433 приложения N 2 к настоящему постановлению, применяются при осуществлении закупок лекарственных препаратов, включенных в перечень жизненно необходимых и важнейших лекарственных препаратов для медицинского применения, утвержденный распоряжением Правительства Российской Федерации от 12 октября 2019 г. N 2406-р;</a:t>
            </a:r>
          </a:p>
        </p:txBody>
      </p:sp>
      <p:pic>
        <p:nvPicPr>
          <p:cNvPr id="5" name="Рисунок 4">
            <a:extLst>
              <a:ext uri="{FF2B5EF4-FFF2-40B4-BE49-F238E27FC236}">
                <a16:creationId xmlns:a16="http://schemas.microsoft.com/office/drawing/2014/main" id="{61E22CCB-23F4-5E47-1ABF-7604A08DD9CA}"/>
              </a:ext>
            </a:extLst>
          </p:cNvPr>
          <p:cNvPicPr>
            <a:picLocks noChangeAspect="1"/>
          </p:cNvPicPr>
          <p:nvPr/>
        </p:nvPicPr>
        <p:blipFill>
          <a:blip r:embed="rId2"/>
          <a:stretch>
            <a:fillRect/>
          </a:stretch>
        </p:blipFill>
        <p:spPr>
          <a:xfrm>
            <a:off x="1849768" y="2889457"/>
            <a:ext cx="8492464" cy="1079086"/>
          </a:xfrm>
          <a:prstGeom prst="rect">
            <a:avLst/>
          </a:prstGeom>
        </p:spPr>
      </p:pic>
    </p:spTree>
    <p:extLst>
      <p:ext uri="{BB962C8B-B14F-4D97-AF65-F5344CB8AC3E}">
        <p14:creationId xmlns:p14="http://schemas.microsoft.com/office/powerpoint/2010/main" val="4284535674"/>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Объект 4">
            <a:extLst>
              <a:ext uri="{FF2B5EF4-FFF2-40B4-BE49-F238E27FC236}">
                <a16:creationId xmlns:a16="http://schemas.microsoft.com/office/drawing/2014/main" id="{8B40AC69-D7C9-9D62-AF12-4811CEFD8C52}"/>
              </a:ext>
            </a:extLst>
          </p:cNvPr>
          <p:cNvPicPr>
            <a:picLocks noGrp="1" noChangeAspect="1"/>
          </p:cNvPicPr>
          <p:nvPr>
            <p:ph idx="1"/>
          </p:nvPr>
        </p:nvPicPr>
        <p:blipFill>
          <a:blip r:embed="rId2"/>
          <a:stretch>
            <a:fillRect/>
          </a:stretch>
        </p:blipFill>
        <p:spPr>
          <a:xfrm>
            <a:off x="335360" y="260648"/>
            <a:ext cx="11449272" cy="6480720"/>
          </a:xfrm>
        </p:spPr>
      </p:pic>
    </p:spTree>
    <p:extLst>
      <p:ext uri="{BB962C8B-B14F-4D97-AF65-F5344CB8AC3E}">
        <p14:creationId xmlns:p14="http://schemas.microsoft.com/office/powerpoint/2010/main" val="4059091743"/>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8ACCDE-DB3C-C1D3-3D86-73B711744706}"/>
            </a:ext>
          </a:extLst>
        </p:cNvPr>
        <p:cNvGrpSpPr/>
        <p:nvPr/>
      </p:nvGrpSpPr>
      <p:grpSpPr>
        <a:xfrm>
          <a:off x="0" y="0"/>
          <a:ext cx="0" cy="0"/>
          <a:chOff x="0" y="0"/>
          <a:chExt cx="0" cy="0"/>
        </a:xfrm>
      </p:grpSpPr>
      <p:sp>
        <p:nvSpPr>
          <p:cNvPr id="2" name="Заголовок 1">
            <a:extLst>
              <a:ext uri="{FF2B5EF4-FFF2-40B4-BE49-F238E27FC236}">
                <a16:creationId xmlns:a16="http://schemas.microsoft.com/office/drawing/2014/main" id="{6EED01D9-5F6D-2BFD-9F53-A1A3D9368EF4}"/>
              </a:ext>
            </a:extLst>
          </p:cNvPr>
          <p:cNvSpPr>
            <a:spLocks noGrp="1"/>
          </p:cNvSpPr>
          <p:nvPr>
            <p:ph type="title"/>
          </p:nvPr>
        </p:nvSpPr>
        <p:spPr>
          <a:xfrm>
            <a:off x="838200" y="260648"/>
            <a:ext cx="10515600" cy="399575"/>
          </a:xfrm>
        </p:spPr>
        <p:txBody>
          <a:bodyPr/>
          <a:lstStyle/>
          <a:p>
            <a:pPr algn="ctr"/>
            <a:r>
              <a:rPr lang="ru-RU" sz="2400" b="1" dirty="0">
                <a:solidFill>
                  <a:srgbClr val="C00000"/>
                </a:solidFill>
              </a:rPr>
              <a:t>Письмо Минфина России от 25 июля 2025 г. N 24-06-06/72389</a:t>
            </a:r>
          </a:p>
        </p:txBody>
      </p:sp>
      <p:sp>
        <p:nvSpPr>
          <p:cNvPr id="3" name="Объект 2">
            <a:extLst>
              <a:ext uri="{FF2B5EF4-FFF2-40B4-BE49-F238E27FC236}">
                <a16:creationId xmlns:a16="http://schemas.microsoft.com/office/drawing/2014/main" id="{0E614639-EE17-CF79-32FB-93EF3606185A}"/>
              </a:ext>
            </a:extLst>
          </p:cNvPr>
          <p:cNvSpPr>
            <a:spLocks noGrp="1"/>
          </p:cNvSpPr>
          <p:nvPr>
            <p:ph idx="1"/>
          </p:nvPr>
        </p:nvSpPr>
        <p:spPr>
          <a:xfrm>
            <a:off x="155340" y="980728"/>
            <a:ext cx="11881320" cy="4617291"/>
          </a:xfrm>
        </p:spPr>
        <p:txBody>
          <a:bodyPr/>
          <a:lstStyle/>
          <a:p>
            <a:r>
              <a:rPr lang="ru-RU" sz="1600" dirty="0"/>
              <a:t>  </a:t>
            </a:r>
            <a:r>
              <a:rPr lang="ru-RU" sz="1800" dirty="0"/>
              <a:t>Согласно подпункту "р" пункта 4 Постановления N 1875 предусмотренное пунктом 1 указанного постановления ограничение в отношении лекарственных препаратов, указанных в позиции 433 приложения N 2 к Постановлению N 1875, применяется при осуществлении закупок лекарственных препаратов, включенных в перечень жизненно необходимых и важнейших лекарственных препаратов для медицинского применения, утвержденный распоряжением Правительства Российской Федерации от 12.10.2019 N 2406-р (далее - Перечень).</a:t>
            </a:r>
          </a:p>
          <a:p>
            <a:r>
              <a:rPr lang="ru-RU" sz="1800" dirty="0"/>
              <a:t>Учитывая изложенное, при осуществлении закупок лекарственных препаратов, не включенных в Перечень, ограничение, предусмотренное пунктом 1 Постановления N 1875, не применяется, в связи с чем при закупке таких лекарственных препаратов применяется предусмотренное пунктом 1 Постановления N 1875 преимущество.</a:t>
            </a:r>
          </a:p>
          <a:p>
            <a:endParaRPr lang="ru-RU" sz="1800" u="sng" dirty="0"/>
          </a:p>
          <a:p>
            <a:r>
              <a:rPr lang="ru-RU" sz="1800" u="sng" dirty="0"/>
              <a:t>Аналогичная позиция изложена в  Письме Минфина России от 25 июля 2025 г. N 24-06-06/72099</a:t>
            </a:r>
          </a:p>
          <a:p>
            <a:r>
              <a:rPr lang="ru-RU" sz="1800" u="sng" dirty="0"/>
              <a:t>«Встречная» позиция - Письмо Министерства промышленности и торговли Российской Федерации от 9 июля 2025 г. N ПГ-19-6441: </a:t>
            </a:r>
            <a:r>
              <a:rPr lang="ru-RU" sz="1800" dirty="0"/>
              <a:t>поскольку преимущество применяется в случае, если объект закупки (предмет закупки) включает хотя бы один товар, не указанный в приложении N 1 к Постановлению N 1875 и приложении N 2 к Постановлению N 1875, а приложение N 2 к Постановлению N 1875 содержит позицию "Препараты лекарственные", то предусмотренное пунктом 1 Постановления N 1875 </a:t>
            </a:r>
            <a:r>
              <a:rPr lang="ru-RU" sz="1800" b="1" dirty="0"/>
              <a:t>преимущество не распространяется на лекарственные препараты, не включенные в перечень ЖНВЛП</a:t>
            </a:r>
            <a:r>
              <a:rPr lang="ru-RU" sz="1800" dirty="0"/>
              <a:t>, классифицируемые кодами по Общероссийскому классификатору продукции по видам экономической деятельности ОК 034-2014 (КПЕС 2008) 21.10.51, 21.20.1, 21.20.21, 21.20.23.</a:t>
            </a:r>
          </a:p>
        </p:txBody>
      </p:sp>
    </p:spTree>
    <p:extLst>
      <p:ext uri="{BB962C8B-B14F-4D97-AF65-F5344CB8AC3E}">
        <p14:creationId xmlns:p14="http://schemas.microsoft.com/office/powerpoint/2010/main" val="197695168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Объект 4">
            <a:extLst>
              <a:ext uri="{FF2B5EF4-FFF2-40B4-BE49-F238E27FC236}">
                <a16:creationId xmlns:a16="http://schemas.microsoft.com/office/drawing/2014/main" id="{CDACFC0A-F9D0-96D6-15AF-672FCDD8194B}"/>
              </a:ext>
            </a:extLst>
          </p:cNvPr>
          <p:cNvPicPr>
            <a:picLocks noGrp="1" noChangeAspect="1"/>
          </p:cNvPicPr>
          <p:nvPr>
            <p:ph idx="1"/>
          </p:nvPr>
        </p:nvPicPr>
        <p:blipFill>
          <a:blip r:embed="rId2"/>
          <a:stretch>
            <a:fillRect/>
          </a:stretch>
        </p:blipFill>
        <p:spPr>
          <a:xfrm>
            <a:off x="2280705" y="476672"/>
            <a:ext cx="7630590" cy="3915321"/>
          </a:xfrm>
        </p:spPr>
      </p:pic>
    </p:spTree>
    <p:extLst>
      <p:ext uri="{BB962C8B-B14F-4D97-AF65-F5344CB8AC3E}">
        <p14:creationId xmlns:p14="http://schemas.microsoft.com/office/powerpoint/2010/main" val="3829139244"/>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1402BE-CD0D-3F65-9245-719DDC433923}"/>
            </a:ext>
          </a:extLst>
        </p:cNvPr>
        <p:cNvGrpSpPr/>
        <p:nvPr/>
      </p:nvGrpSpPr>
      <p:grpSpPr>
        <a:xfrm>
          <a:off x="0" y="0"/>
          <a:ext cx="0" cy="0"/>
          <a:chOff x="0" y="0"/>
          <a:chExt cx="0" cy="0"/>
        </a:xfrm>
      </p:grpSpPr>
      <p:sp>
        <p:nvSpPr>
          <p:cNvPr id="2" name="Прямоугольник 1">
            <a:extLst>
              <a:ext uri="{FF2B5EF4-FFF2-40B4-BE49-F238E27FC236}">
                <a16:creationId xmlns:a16="http://schemas.microsoft.com/office/drawing/2014/main" id="{E97B4B98-A3C5-5640-3B5E-89FA211EF299}"/>
              </a:ext>
            </a:extLst>
          </p:cNvPr>
          <p:cNvSpPr/>
          <p:nvPr/>
        </p:nvSpPr>
        <p:spPr>
          <a:xfrm>
            <a:off x="191344" y="188640"/>
            <a:ext cx="11521280" cy="6336704"/>
          </a:xfrm>
          <a:prstGeom prst="rect">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 name="Объект 2">
            <a:extLst>
              <a:ext uri="{FF2B5EF4-FFF2-40B4-BE49-F238E27FC236}">
                <a16:creationId xmlns:a16="http://schemas.microsoft.com/office/drawing/2014/main" id="{417857B9-6C32-3E30-C40C-A89970B3DBB6}"/>
              </a:ext>
            </a:extLst>
          </p:cNvPr>
          <p:cNvSpPr>
            <a:spLocks noGrp="1"/>
          </p:cNvSpPr>
          <p:nvPr>
            <p:ph idx="1"/>
          </p:nvPr>
        </p:nvSpPr>
        <p:spPr>
          <a:xfrm>
            <a:off x="191344" y="188640"/>
            <a:ext cx="11521280" cy="6624736"/>
          </a:xfrm>
        </p:spPr>
        <p:txBody>
          <a:bodyPr>
            <a:normAutofit fontScale="70000" lnSpcReduction="20000"/>
          </a:bodyPr>
          <a:lstStyle/>
          <a:p>
            <a:pPr marL="0" indent="0">
              <a:buNone/>
            </a:pPr>
            <a:r>
              <a:rPr lang="ru-RU" b="1" dirty="0"/>
              <a:t>4. Установить, что:</a:t>
            </a:r>
          </a:p>
          <a:p>
            <a:r>
              <a:rPr lang="ru-RU" sz="2900" dirty="0">
                <a:solidFill>
                  <a:srgbClr val="FF0000"/>
                </a:solidFill>
              </a:rPr>
              <a:t>Новая редакция у) </a:t>
            </a:r>
            <a:r>
              <a:rPr lang="ru-RU" sz="2900" dirty="0"/>
              <a:t>в случае осуществления в соответствии с Федеральным законом "О контрактной системе в сфере закупок товаров, работ, услуг для обеспечения государственных и муниципальных нужд", Федеральным законом "О закупках товаров, работ, услуг отдельными видами юридических лиц" закупки указанных в позиции 433 приложения N 2 к настоящему постановлению лекарственных препаратов, </a:t>
            </a:r>
            <a:r>
              <a:rPr lang="ru-RU" sz="2900" dirty="0">
                <a:solidFill>
                  <a:srgbClr val="FF0000"/>
                </a:solidFill>
              </a:rPr>
              <a:t>включенных в перечень жизненно необходимых и важнейших лекарственных препаратов для медицинского применения, утвержденный распоряжением Правительства Российской Федерации от 12 октября 2019 г. N 2406-р, и </a:t>
            </a:r>
            <a:r>
              <a:rPr lang="ru-RU" sz="2900" u="sng" dirty="0"/>
              <a:t>не включенных в перечень стратегически значимых лекарственных средств, производство которых должно быть обеспечено на территории Российской Федерации, утвержденный распоряжением Правительства Российской Федерации от 6 июля 2010 г. N 1141-р</a:t>
            </a:r>
            <a:r>
              <a:rPr lang="ru-RU" sz="2900" dirty="0"/>
              <a:t>, </a:t>
            </a:r>
            <a:r>
              <a:rPr lang="ru-RU" sz="2900" b="1" dirty="0"/>
              <a:t>в отношении заявки, содержащей предложение о поставке таких лекарственных препаратов только российского происхождения</a:t>
            </a:r>
            <a:r>
              <a:rPr lang="ru-RU" sz="2900" dirty="0"/>
              <a:t>, помимо предусмотренного пунктом 1 настоящего постановления </a:t>
            </a:r>
            <a:r>
              <a:rPr lang="ru-RU" sz="2900" b="1" dirty="0"/>
              <a:t>ограничения, также применяется предусмотренное пунктом 1 настоящего постановления преимущество</a:t>
            </a:r>
            <a:r>
              <a:rPr lang="ru-RU" sz="2900" dirty="0"/>
              <a:t>, при котором для цели такого преимущества заявка на участие в закупке, в которой содержится предложение о поставке такого лекарственного препарата, происходящего из государств - членов Евразийского экономического союза, в том числе из Российской Федерации, но не все стадии производства которого (в том числе синтез молекулы действующего вещества при производстве фармацевтических субстанций) осуществляются на территориях государств - членов Евразийского экономического союза, приравнивается к заявке на участие в закупке, в которой содержится предложение о поставке товара, происходящего из иностранного государства, если на участие в такой закупке подана заявка на участие в закупке, признанная по результатам ее рассмотрения соответствующей установленным в соответствии с Федеральным законом "О контрактной системе в сфере закупок товаров, работ, услуг для обеспечения государственных и муниципальных нужд", Федеральным законом "О закупках товаров, работ, услуг отдельными видами юридических лиц" соответственно требованиям и содержащая предложение о поставке лекарственного препарата, все стадии производства которого (в том числе синтез молекулы действующего вещества при производстве фармацевтических субстанций) осуществляются на территориях государств - членов Евразийского экономического союза;</a:t>
            </a:r>
          </a:p>
        </p:txBody>
      </p:sp>
    </p:spTree>
    <p:extLst>
      <p:ext uri="{BB962C8B-B14F-4D97-AF65-F5344CB8AC3E}">
        <p14:creationId xmlns:p14="http://schemas.microsoft.com/office/powerpoint/2010/main" val="1393623498"/>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a:extLst>
              <a:ext uri="{FF2B5EF4-FFF2-40B4-BE49-F238E27FC236}">
                <a16:creationId xmlns:a16="http://schemas.microsoft.com/office/drawing/2014/main" id="{CDCCF3D1-9233-F153-6BD3-F27B5CF143D7}"/>
              </a:ext>
            </a:extLst>
          </p:cNvPr>
          <p:cNvSpPr/>
          <p:nvPr/>
        </p:nvSpPr>
        <p:spPr>
          <a:xfrm>
            <a:off x="1026818" y="486787"/>
            <a:ext cx="10515600" cy="2942213"/>
          </a:xfrm>
          <a:prstGeom prst="rect">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 name="Объект 2">
            <a:extLst>
              <a:ext uri="{FF2B5EF4-FFF2-40B4-BE49-F238E27FC236}">
                <a16:creationId xmlns:a16="http://schemas.microsoft.com/office/drawing/2014/main" id="{F84EA2A5-37CF-FF28-FA71-DC55B1B6E444}"/>
              </a:ext>
            </a:extLst>
          </p:cNvPr>
          <p:cNvSpPr>
            <a:spLocks noGrp="1"/>
          </p:cNvSpPr>
          <p:nvPr>
            <p:ph idx="1"/>
          </p:nvPr>
        </p:nvSpPr>
        <p:spPr>
          <a:xfrm>
            <a:off x="1055440" y="486787"/>
            <a:ext cx="10515600" cy="5700291"/>
          </a:xfrm>
        </p:spPr>
        <p:txBody>
          <a:bodyPr>
            <a:normAutofit/>
          </a:bodyPr>
          <a:lstStyle/>
          <a:p>
            <a:r>
              <a:rPr lang="ru-RU" sz="1800" b="1" dirty="0"/>
              <a:t>10. </a:t>
            </a:r>
            <a:r>
              <a:rPr lang="ru-RU" sz="1800" dirty="0">
                <a:solidFill>
                  <a:srgbClr val="7030A0"/>
                </a:solidFill>
              </a:rPr>
              <a:t>(Переходный период) </a:t>
            </a:r>
            <a:r>
              <a:rPr lang="ru-RU" sz="1800" b="1" dirty="0"/>
              <a:t>Установить, что:</a:t>
            </a:r>
          </a:p>
          <a:p>
            <a:r>
              <a:rPr lang="ru-RU" sz="1800" dirty="0"/>
              <a:t>е) при осуществлении закупки товара, указанного </a:t>
            </a:r>
            <a:r>
              <a:rPr lang="ru-RU" sz="1800" b="1" dirty="0"/>
              <a:t>в позиции 433 приложения N 2 </a:t>
            </a:r>
            <a:r>
              <a:rPr lang="ru-RU" sz="1800" dirty="0"/>
              <a:t>к настоящему постановлению, извещение об осуществлении которой размещено в единой информационной системе и приглашение принять участие в которой направлено либо контракт (договор) с единственным поставщиком (подрядчиком, исполнителем) при осуществлении которой заключен по </a:t>
            </a:r>
            <a:r>
              <a:rPr lang="ru-RU" sz="1800" dirty="0">
                <a:solidFill>
                  <a:srgbClr val="FF0000"/>
                </a:solidFill>
              </a:rPr>
              <a:t>31 </a:t>
            </a:r>
            <a:r>
              <a:rPr lang="ru-RU" sz="1800" strike="sngStrike" dirty="0">
                <a:solidFill>
                  <a:srgbClr val="FF0000"/>
                </a:solidFill>
              </a:rPr>
              <a:t>декабря</a:t>
            </a:r>
            <a:r>
              <a:rPr lang="ru-RU" sz="1800" dirty="0">
                <a:solidFill>
                  <a:srgbClr val="FF0000"/>
                </a:solidFill>
              </a:rPr>
              <a:t> </a:t>
            </a:r>
            <a:r>
              <a:rPr lang="ru-RU" sz="1800" strike="sngStrike" dirty="0">
                <a:solidFill>
                  <a:srgbClr val="FF0000"/>
                </a:solidFill>
              </a:rPr>
              <a:t>августа</a:t>
            </a:r>
            <a:r>
              <a:rPr lang="ru-RU" sz="1800" dirty="0">
                <a:solidFill>
                  <a:srgbClr val="FF0000"/>
                </a:solidFill>
              </a:rPr>
              <a:t> </a:t>
            </a:r>
            <a:r>
              <a:rPr lang="ru-RU" sz="1800" b="1" dirty="0">
                <a:solidFill>
                  <a:schemeClr val="accent1">
                    <a:lumMod val="50000"/>
                  </a:schemeClr>
                </a:solidFill>
              </a:rPr>
              <a:t>декабря</a:t>
            </a:r>
            <a:r>
              <a:rPr lang="ru-RU" sz="1800" dirty="0">
                <a:solidFill>
                  <a:srgbClr val="FF0000"/>
                </a:solidFill>
              </a:rPr>
              <a:t> 2025 г. </a:t>
            </a:r>
            <a:r>
              <a:rPr lang="ru-RU" sz="1800" dirty="0"/>
              <a:t>включительно </a:t>
            </a:r>
            <a:r>
              <a:rPr kumimoji="0" lang="ru-RU" sz="1800" b="0" i="1"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(изменения внесены ПП от 29.08.2025 № 1326)</a:t>
            </a:r>
            <a:r>
              <a:rPr lang="ru-RU" sz="1800" b="1" dirty="0"/>
              <a:t>, положения подпункта "у" </a:t>
            </a:r>
            <a:r>
              <a:rPr lang="ru-RU" sz="1800" dirty="0"/>
              <a:t>пункта 4 настоящего постановления применяются также в отношении лекарственных препаратов, включенных в перечень стратегически значимых лекарственных средств, производство которых должно быть обеспечено на территории Российской Федерации, утвержденный распоряжением Правительства Российской Федерации от 6 июля 2010 г. N 1141-р;</a:t>
            </a:r>
          </a:p>
          <a:p>
            <a:endParaRPr lang="ru-RU" sz="1800" dirty="0"/>
          </a:p>
          <a:p>
            <a:r>
              <a:rPr lang="ru-RU" sz="1800" b="1" dirty="0">
                <a:solidFill>
                  <a:srgbClr val="7030A0"/>
                </a:solidFill>
              </a:rPr>
              <a:t>Комментарий: </a:t>
            </a:r>
            <a:r>
              <a:rPr lang="ru-RU" sz="1800" dirty="0">
                <a:solidFill>
                  <a:srgbClr val="7030A0"/>
                </a:solidFill>
              </a:rPr>
              <a:t>срок действия временного правила о применении ограничения и преимущества к ЛС из Перечня стратегических значимых лекарственных средств </a:t>
            </a:r>
            <a:r>
              <a:rPr lang="ru-RU" sz="1800" b="1" dirty="0">
                <a:solidFill>
                  <a:srgbClr val="7030A0"/>
                </a:solidFill>
              </a:rPr>
              <a:t>повторно </a:t>
            </a:r>
            <a:r>
              <a:rPr lang="ru-RU" sz="1800" dirty="0">
                <a:solidFill>
                  <a:srgbClr val="7030A0"/>
                </a:solidFill>
              </a:rPr>
              <a:t>изменен.</a:t>
            </a:r>
          </a:p>
          <a:p>
            <a:endParaRPr lang="ru-RU" sz="1800" dirty="0">
              <a:solidFill>
                <a:srgbClr val="7030A0"/>
              </a:solidFill>
            </a:endParaRPr>
          </a:p>
          <a:p>
            <a:r>
              <a:rPr lang="ru-RU" sz="1800" dirty="0">
                <a:solidFill>
                  <a:srgbClr val="7030A0"/>
                </a:solidFill>
              </a:rPr>
              <a:t>Как могут применяться положения подпункта «у» пункта 4 к контракту (договору) уже заключенному</a:t>
            </a:r>
            <a:r>
              <a:rPr lang="en-US" sz="1800" dirty="0">
                <a:solidFill>
                  <a:srgbClr val="7030A0"/>
                </a:solidFill>
              </a:rPr>
              <a:t>?</a:t>
            </a:r>
            <a:endParaRPr lang="ru-RU" sz="1800" dirty="0">
              <a:solidFill>
                <a:srgbClr val="7030A0"/>
              </a:solidFill>
            </a:endParaRPr>
          </a:p>
          <a:p>
            <a:endParaRPr lang="ru-RU" sz="1800" dirty="0">
              <a:solidFill>
                <a:srgbClr val="7030A0"/>
              </a:solidFill>
            </a:endParaRPr>
          </a:p>
        </p:txBody>
      </p:sp>
    </p:spTree>
    <p:extLst>
      <p:ext uri="{BB962C8B-B14F-4D97-AF65-F5344CB8AC3E}">
        <p14:creationId xmlns:p14="http://schemas.microsoft.com/office/powerpoint/2010/main" val="3616649966"/>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a:extLst>
              <a:ext uri="{FF2B5EF4-FFF2-40B4-BE49-F238E27FC236}">
                <a16:creationId xmlns:a16="http://schemas.microsoft.com/office/drawing/2014/main" id="{CF97DD37-844A-44A4-4EFC-292CB99257D1}"/>
              </a:ext>
            </a:extLst>
          </p:cNvPr>
          <p:cNvSpPr/>
          <p:nvPr/>
        </p:nvSpPr>
        <p:spPr>
          <a:xfrm>
            <a:off x="843379" y="239697"/>
            <a:ext cx="10431262" cy="5131293"/>
          </a:xfrm>
          <a:prstGeom prst="rect">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srgbClr val="F19D19">
                  <a:lumMod val="20000"/>
                  <a:lumOff val="80000"/>
                </a:srgbClr>
              </a:solidFill>
              <a:effectLst/>
              <a:uLnTx/>
              <a:uFillTx/>
              <a:latin typeface="Calibri"/>
              <a:ea typeface="+mn-ea"/>
              <a:cs typeface="+mn-cs"/>
            </a:endParaRPr>
          </a:p>
        </p:txBody>
      </p:sp>
      <p:sp>
        <p:nvSpPr>
          <p:cNvPr id="3" name="Объект 2">
            <a:extLst>
              <a:ext uri="{FF2B5EF4-FFF2-40B4-BE49-F238E27FC236}">
                <a16:creationId xmlns:a16="http://schemas.microsoft.com/office/drawing/2014/main" id="{820937E7-771B-A3EC-3CE8-112E3C42E149}"/>
              </a:ext>
            </a:extLst>
          </p:cNvPr>
          <p:cNvSpPr>
            <a:spLocks noGrp="1"/>
          </p:cNvSpPr>
          <p:nvPr>
            <p:ph idx="1"/>
          </p:nvPr>
        </p:nvSpPr>
        <p:spPr>
          <a:xfrm>
            <a:off x="571869" y="263156"/>
            <a:ext cx="10515600" cy="4351338"/>
          </a:xfrm>
        </p:spPr>
        <p:txBody>
          <a:bodyPr>
            <a:normAutofit fontScale="25000" lnSpcReduction="20000"/>
          </a:bodyPr>
          <a:lstStyle/>
          <a:p>
            <a:pPr marL="457200" lvl="1" indent="0" algn="just">
              <a:lnSpc>
                <a:spcPts val="1800"/>
              </a:lnSpc>
              <a:buNone/>
            </a:pPr>
            <a:r>
              <a:rPr lang="ru-RU" sz="7200" dirty="0">
                <a:solidFill>
                  <a:srgbClr val="000000"/>
                </a:solidFill>
                <a:latin typeface="Times New Roman" panose="02020603050405020304" pitchFamily="18" charset="0"/>
                <a:ea typeface="Times New Roman" panose="02020603050405020304" pitchFamily="18" charset="0"/>
              </a:rPr>
              <a:t>ф</a:t>
            </a:r>
            <a:r>
              <a:rPr lang="ru-RU" sz="7200" dirty="0">
                <a:solidFill>
                  <a:srgbClr val="000000"/>
                </a:solidFill>
                <a:effectLst/>
                <a:latin typeface="Times New Roman" panose="02020603050405020304" pitchFamily="18" charset="0"/>
                <a:ea typeface="Times New Roman" panose="02020603050405020304" pitchFamily="18" charset="0"/>
              </a:rPr>
              <a:t>) при осуществлении в соответствии с Федеральным законом </a:t>
            </a:r>
            <a:br>
              <a:rPr lang="ru-RU" sz="7200" dirty="0">
                <a:solidFill>
                  <a:srgbClr val="000000"/>
                </a:solidFill>
                <a:effectLst/>
                <a:latin typeface="Times New Roman" panose="02020603050405020304" pitchFamily="18" charset="0"/>
                <a:ea typeface="Times New Roman" panose="02020603050405020304" pitchFamily="18" charset="0"/>
              </a:rPr>
            </a:br>
            <a:r>
              <a:rPr lang="ru-RU" sz="7200" dirty="0">
                <a:solidFill>
                  <a:srgbClr val="000000"/>
                </a:solidFill>
                <a:effectLst/>
                <a:latin typeface="Times New Roman" panose="02020603050405020304" pitchFamily="18" charset="0"/>
                <a:ea typeface="Times New Roman" panose="02020603050405020304" pitchFamily="18" charset="0"/>
              </a:rPr>
              <a:t>"О контрактной системе …",</a:t>
            </a:r>
            <a:r>
              <a:rPr lang="ru-RU" sz="7200" spc="-10" dirty="0">
                <a:solidFill>
                  <a:srgbClr val="000000"/>
                </a:solidFill>
                <a:effectLst/>
                <a:latin typeface="Times New Roman" panose="02020603050405020304" pitchFamily="18" charset="0"/>
                <a:ea typeface="Times New Roman" panose="02020603050405020304" pitchFamily="18" charset="0"/>
              </a:rPr>
              <a:t> Федеральным законом "О закупках товаров, работ, услуг отдельными видами  юридических лиц" </a:t>
            </a:r>
            <a:r>
              <a:rPr lang="ru-RU" sz="7200" dirty="0">
                <a:solidFill>
                  <a:srgbClr val="000000"/>
                </a:solidFill>
                <a:effectLst/>
                <a:latin typeface="Times New Roman" panose="02020603050405020304" pitchFamily="18" charset="0"/>
                <a:ea typeface="Times New Roman" panose="02020603050405020304" pitchFamily="18" charset="0"/>
              </a:rPr>
              <a:t>закупки указанных </a:t>
            </a:r>
            <a:r>
              <a:rPr lang="ru-RU" sz="7200" b="1" dirty="0">
                <a:solidFill>
                  <a:srgbClr val="000000"/>
                </a:solidFill>
                <a:effectLst/>
                <a:latin typeface="Times New Roman" panose="02020603050405020304" pitchFamily="18" charset="0"/>
                <a:ea typeface="Times New Roman" panose="02020603050405020304" pitchFamily="18" charset="0"/>
              </a:rPr>
              <a:t>в позиции 433 перечня № 2 лекарственных препаратов из числа лекарственных препаратов, </a:t>
            </a:r>
            <a:r>
              <a:rPr lang="ru-RU" sz="7200" b="1" dirty="0">
                <a:solidFill>
                  <a:srgbClr val="FF0000"/>
                </a:solidFill>
                <a:effectLst/>
                <a:latin typeface="Times New Roman" panose="02020603050405020304" pitchFamily="18" charset="0"/>
                <a:ea typeface="Times New Roman" panose="02020603050405020304" pitchFamily="18" charset="0"/>
              </a:rPr>
              <a:t>включенных в</a:t>
            </a:r>
            <a:r>
              <a:rPr lang="ru-RU" sz="7200" b="1" dirty="0">
                <a:solidFill>
                  <a:srgbClr val="000000"/>
                </a:solidFill>
                <a:effectLst/>
                <a:latin typeface="Times New Roman" panose="02020603050405020304" pitchFamily="18" charset="0"/>
                <a:ea typeface="Times New Roman" panose="02020603050405020304" pitchFamily="18" charset="0"/>
              </a:rPr>
              <a:t> </a:t>
            </a:r>
            <a:r>
              <a:rPr lang="ru-RU" sz="7200" b="1" dirty="0">
                <a:solidFill>
                  <a:srgbClr val="FF0000"/>
                </a:solidFill>
                <a:effectLst/>
                <a:latin typeface="Times New Roman" panose="02020603050405020304" pitchFamily="18" charset="0"/>
                <a:ea typeface="Times New Roman" panose="02020603050405020304" pitchFamily="18" charset="0"/>
              </a:rPr>
              <a:t>Перечень стратегически значимых лекарственных средств</a:t>
            </a:r>
            <a:r>
              <a:rPr lang="ru-RU" sz="7200" b="1" dirty="0">
                <a:solidFill>
                  <a:srgbClr val="000000"/>
                </a:solidFill>
                <a:effectLst/>
                <a:latin typeface="Times New Roman" panose="02020603050405020304" pitchFamily="18" charset="0"/>
                <a:ea typeface="Times New Roman" panose="02020603050405020304" pitchFamily="18" charset="0"/>
              </a:rPr>
              <a:t>,</a:t>
            </a:r>
            <a:r>
              <a:rPr lang="ru-RU" sz="7200" dirty="0">
                <a:solidFill>
                  <a:srgbClr val="000000"/>
                </a:solidFill>
                <a:effectLst/>
                <a:latin typeface="Times New Roman" panose="02020603050405020304" pitchFamily="18" charset="0"/>
                <a:ea typeface="Times New Roman" panose="02020603050405020304" pitchFamily="18" charset="0"/>
              </a:rPr>
              <a:t> производство которых должно быть обеспечено на территории </a:t>
            </a:r>
            <a:br>
              <a:rPr lang="ru-RU" sz="7200" dirty="0">
                <a:solidFill>
                  <a:srgbClr val="000000"/>
                </a:solidFill>
                <a:effectLst/>
                <a:latin typeface="Times New Roman" panose="02020603050405020304" pitchFamily="18" charset="0"/>
                <a:ea typeface="Times New Roman" panose="02020603050405020304" pitchFamily="18" charset="0"/>
              </a:rPr>
            </a:br>
            <a:r>
              <a:rPr lang="ru-RU" sz="7200" dirty="0">
                <a:solidFill>
                  <a:srgbClr val="000000"/>
                </a:solidFill>
                <a:effectLst/>
                <a:latin typeface="Times New Roman" panose="02020603050405020304" pitchFamily="18" charset="0"/>
                <a:ea typeface="Times New Roman" panose="02020603050405020304" pitchFamily="18" charset="0"/>
              </a:rPr>
              <a:t>Российской Федерации, утвержденный распоряжением Правительства Российской Федерации от 6 июля 2010 г. № 1141-р, </a:t>
            </a:r>
            <a:r>
              <a:rPr lang="ru-RU" sz="7200" b="1" dirty="0">
                <a:solidFill>
                  <a:srgbClr val="000000"/>
                </a:solidFill>
                <a:effectLst/>
                <a:latin typeface="Times New Roman" panose="02020603050405020304" pitchFamily="18" charset="0"/>
                <a:ea typeface="Times New Roman" panose="02020603050405020304" pitchFamily="18" charset="0"/>
              </a:rPr>
              <a:t>заявка на участие в закупке, в которой содержится предложение о поставке </a:t>
            </a:r>
            <a:r>
              <a:rPr lang="ru-RU" sz="7200" b="1" dirty="0">
                <a:solidFill>
                  <a:srgbClr val="FF0000"/>
                </a:solidFill>
                <a:effectLst/>
                <a:latin typeface="Times New Roman" panose="02020603050405020304" pitchFamily="18" charset="0"/>
                <a:ea typeface="Times New Roman" panose="02020603050405020304" pitchFamily="18" charset="0"/>
              </a:rPr>
              <a:t>такого </a:t>
            </a:r>
            <a:r>
              <a:rPr lang="ru-RU" sz="7200" b="1" dirty="0">
                <a:solidFill>
                  <a:srgbClr val="000000"/>
                </a:solidFill>
                <a:effectLst/>
                <a:latin typeface="Times New Roman" panose="02020603050405020304" pitchFamily="18" charset="0"/>
                <a:ea typeface="Times New Roman" panose="02020603050405020304" pitchFamily="18" charset="0"/>
              </a:rPr>
              <a:t>лекарственного препарата</a:t>
            </a:r>
            <a:r>
              <a:rPr lang="ru-RU" sz="7200" dirty="0">
                <a:solidFill>
                  <a:srgbClr val="000000"/>
                </a:solidFill>
                <a:effectLst/>
                <a:latin typeface="Times New Roman" panose="02020603050405020304" pitchFamily="18" charset="0"/>
                <a:ea typeface="Times New Roman" panose="02020603050405020304" pitchFamily="18" charset="0"/>
              </a:rPr>
              <a:t>, происходящего из государств-членов Евразийского экономического союза, в том числе из Российской Федерации, </a:t>
            </a:r>
            <a:r>
              <a:rPr lang="ru-RU" sz="7200" b="1" dirty="0">
                <a:solidFill>
                  <a:srgbClr val="000000"/>
                </a:solidFill>
                <a:effectLst/>
                <a:latin typeface="Times New Roman" panose="02020603050405020304" pitchFamily="18" charset="0"/>
                <a:ea typeface="Times New Roman" panose="02020603050405020304" pitchFamily="18" charset="0"/>
              </a:rPr>
              <a:t>но не все стадии производства которого</a:t>
            </a:r>
            <a:r>
              <a:rPr lang="ru-RU" sz="7200" dirty="0">
                <a:solidFill>
                  <a:srgbClr val="000000"/>
                </a:solidFill>
                <a:effectLst/>
                <a:latin typeface="Times New Roman" panose="02020603050405020304" pitchFamily="18" charset="0"/>
                <a:ea typeface="Times New Roman" panose="02020603050405020304" pitchFamily="18" charset="0"/>
              </a:rPr>
              <a:t> (в том числе синтез молекулы действующего вещества при производстве фармацевтических субстанций) </a:t>
            </a:r>
            <a:r>
              <a:rPr lang="ru-RU" sz="7200" b="1" dirty="0">
                <a:solidFill>
                  <a:srgbClr val="000000"/>
                </a:solidFill>
                <a:effectLst/>
                <a:latin typeface="Times New Roman" panose="02020603050405020304" pitchFamily="18" charset="0"/>
                <a:ea typeface="Times New Roman" panose="02020603050405020304" pitchFamily="18" charset="0"/>
              </a:rPr>
              <a:t>осуществляются на территориях государств-членов Евразийского экономического союза,</a:t>
            </a:r>
            <a:r>
              <a:rPr lang="ru-RU" sz="7200" dirty="0">
                <a:solidFill>
                  <a:srgbClr val="000000"/>
                </a:solidFill>
                <a:effectLst/>
                <a:latin typeface="Times New Roman" panose="02020603050405020304" pitchFamily="18" charset="0"/>
                <a:ea typeface="Times New Roman" panose="02020603050405020304" pitchFamily="18" charset="0"/>
              </a:rPr>
              <a:t> </a:t>
            </a:r>
            <a:r>
              <a:rPr lang="ru-RU" sz="7200" u="sng" dirty="0">
                <a:solidFill>
                  <a:srgbClr val="000000"/>
                </a:solidFill>
                <a:effectLst/>
                <a:latin typeface="Times New Roman" panose="02020603050405020304" pitchFamily="18" charset="0"/>
                <a:ea typeface="Times New Roman" panose="02020603050405020304" pitchFamily="18" charset="0"/>
              </a:rPr>
              <a:t>приравнивается к заявке на участие </a:t>
            </a:r>
            <a:br>
              <a:rPr lang="ru-RU" sz="7200" u="sng" dirty="0">
                <a:solidFill>
                  <a:srgbClr val="000000"/>
                </a:solidFill>
                <a:effectLst/>
                <a:latin typeface="Times New Roman" panose="02020603050405020304" pitchFamily="18" charset="0"/>
                <a:ea typeface="Times New Roman" panose="02020603050405020304" pitchFamily="18" charset="0"/>
              </a:rPr>
            </a:br>
            <a:r>
              <a:rPr lang="ru-RU" sz="7200" u="sng" dirty="0">
                <a:solidFill>
                  <a:srgbClr val="000000"/>
                </a:solidFill>
                <a:effectLst/>
                <a:latin typeface="Times New Roman" panose="02020603050405020304" pitchFamily="18" charset="0"/>
                <a:ea typeface="Times New Roman" panose="02020603050405020304" pitchFamily="18" charset="0"/>
              </a:rPr>
              <a:t>в закупке, в которой содержится предложение о поставке товара, происходящего из иностранного государства</a:t>
            </a:r>
            <a:r>
              <a:rPr lang="ru-RU" sz="7200" dirty="0">
                <a:solidFill>
                  <a:srgbClr val="000000"/>
                </a:solidFill>
                <a:effectLst/>
                <a:latin typeface="Times New Roman" panose="02020603050405020304" pitchFamily="18" charset="0"/>
                <a:ea typeface="Times New Roman" panose="02020603050405020304" pitchFamily="18" charset="0"/>
              </a:rPr>
              <a:t>, </a:t>
            </a:r>
            <a:r>
              <a:rPr lang="ru-RU" sz="7200" b="1" dirty="0">
                <a:solidFill>
                  <a:srgbClr val="000000"/>
                </a:solidFill>
                <a:effectLst/>
                <a:latin typeface="Times New Roman" panose="02020603050405020304" pitchFamily="18" charset="0"/>
                <a:ea typeface="Times New Roman" panose="02020603050405020304" pitchFamily="18" charset="0"/>
              </a:rPr>
              <a:t>если на участие в такой закупке подана заявка на участие в закупке</a:t>
            </a:r>
            <a:r>
              <a:rPr lang="ru-RU" sz="7200" dirty="0">
                <a:solidFill>
                  <a:srgbClr val="000000"/>
                </a:solidFill>
                <a:effectLst/>
                <a:latin typeface="Times New Roman" panose="02020603050405020304" pitchFamily="18" charset="0"/>
                <a:ea typeface="Times New Roman" panose="02020603050405020304" pitchFamily="18" charset="0"/>
              </a:rPr>
              <a:t>, признанная по результатам  ее рассмотрения соответствующей установленным в соответствии </a:t>
            </a:r>
            <a:br>
              <a:rPr lang="ru-RU" sz="7200" dirty="0">
                <a:solidFill>
                  <a:srgbClr val="000000"/>
                </a:solidFill>
                <a:effectLst/>
                <a:latin typeface="Times New Roman" panose="02020603050405020304" pitchFamily="18" charset="0"/>
                <a:ea typeface="Times New Roman" panose="02020603050405020304" pitchFamily="18" charset="0"/>
              </a:rPr>
            </a:br>
            <a:r>
              <a:rPr lang="ru-RU" sz="7200" dirty="0">
                <a:solidFill>
                  <a:srgbClr val="000000"/>
                </a:solidFill>
                <a:effectLst/>
                <a:latin typeface="Times New Roman" panose="02020603050405020304" pitchFamily="18" charset="0"/>
                <a:ea typeface="Times New Roman" panose="02020603050405020304" pitchFamily="18" charset="0"/>
              </a:rPr>
              <a:t>с Федеральным законом "О контрактной системе в сфере закупок  товаров, работ, услуг для обеспечения государственных и муниципальных нужд",</a:t>
            </a:r>
            <a:r>
              <a:rPr lang="ru-RU" sz="7200" spc="-10" dirty="0">
                <a:solidFill>
                  <a:srgbClr val="000000"/>
                </a:solidFill>
                <a:effectLst/>
                <a:latin typeface="Times New Roman" panose="02020603050405020304" pitchFamily="18" charset="0"/>
                <a:ea typeface="Times New Roman" panose="02020603050405020304" pitchFamily="18" charset="0"/>
              </a:rPr>
              <a:t> Федеральным законом "О закупках товаров, работ, услуг отдельными видами юридических лиц" соответственно требованиям  </a:t>
            </a:r>
            <a:r>
              <a:rPr lang="ru-RU" sz="7200" dirty="0">
                <a:solidFill>
                  <a:srgbClr val="000000"/>
                </a:solidFill>
                <a:effectLst/>
                <a:latin typeface="Times New Roman" panose="02020603050405020304" pitchFamily="18" charset="0"/>
                <a:ea typeface="Times New Roman" panose="02020603050405020304" pitchFamily="18" charset="0"/>
              </a:rPr>
              <a:t>и содержащая предложение о поставке лекарственного препарата,  </a:t>
            </a:r>
            <a:r>
              <a:rPr lang="ru-RU" sz="7200" b="1" dirty="0">
                <a:solidFill>
                  <a:srgbClr val="000000"/>
                </a:solidFill>
                <a:effectLst/>
                <a:latin typeface="Times New Roman" panose="02020603050405020304" pitchFamily="18" charset="0"/>
                <a:ea typeface="Times New Roman" panose="02020603050405020304" pitchFamily="18" charset="0"/>
              </a:rPr>
              <a:t>все стадии производства которого (в том числе синтез молекулы действующего вещества при производстве фармацевтических субстанций) осуществляются на территориях государств-членов Евразийского экономического союза</a:t>
            </a:r>
            <a:r>
              <a:rPr lang="ru-RU" sz="7200" dirty="0">
                <a:solidFill>
                  <a:srgbClr val="000000"/>
                </a:solidFill>
                <a:effectLst/>
                <a:latin typeface="Times New Roman" panose="02020603050405020304" pitchFamily="18" charset="0"/>
                <a:ea typeface="Times New Roman" panose="02020603050405020304" pitchFamily="18" charset="0"/>
              </a:rPr>
              <a:t>;</a:t>
            </a:r>
          </a:p>
          <a:p>
            <a:pPr marL="457200" lvl="1" indent="0" algn="just">
              <a:lnSpc>
                <a:spcPts val="1800"/>
              </a:lnSpc>
              <a:buNone/>
            </a:pPr>
            <a:endParaRPr lang="ru-RU" sz="7200" dirty="0">
              <a:solidFill>
                <a:srgbClr val="000000"/>
              </a:solidFill>
              <a:latin typeface="Times New Roman" panose="02020603050405020304" pitchFamily="18" charset="0"/>
              <a:ea typeface="Times New Roman" panose="02020603050405020304" pitchFamily="18" charset="0"/>
            </a:endParaRPr>
          </a:p>
          <a:p>
            <a:pPr marL="457200" lvl="1" indent="0" algn="just">
              <a:lnSpc>
                <a:spcPts val="1800"/>
              </a:lnSpc>
              <a:buNone/>
            </a:pPr>
            <a:r>
              <a:rPr lang="ru-RU" sz="7200" b="1" dirty="0">
                <a:solidFill>
                  <a:schemeClr val="accent1">
                    <a:lumMod val="50000"/>
                  </a:schemeClr>
                </a:solidFill>
                <a:effectLst/>
                <a:latin typeface="Times New Roman" panose="02020603050405020304" pitchFamily="18" charset="0"/>
                <a:ea typeface="Times New Roman" panose="02020603050405020304" pitchFamily="18" charset="0"/>
              </a:rPr>
              <a:t>Применяется с</a:t>
            </a:r>
            <a:r>
              <a:rPr lang="ru-RU" sz="7200" strike="sngStrike" dirty="0">
                <a:effectLst/>
                <a:latin typeface="Times New Roman" panose="02020603050405020304" pitchFamily="18" charset="0"/>
                <a:ea typeface="Times New Roman" panose="02020603050405020304" pitchFamily="18" charset="0"/>
              </a:rPr>
              <a:t> 01.09.2025 </a:t>
            </a:r>
            <a:r>
              <a:rPr lang="ru-RU" sz="7200" b="1" dirty="0">
                <a:solidFill>
                  <a:srgbClr val="FF0000"/>
                </a:solidFill>
                <a:effectLst/>
                <a:latin typeface="Times New Roman" panose="02020603050405020304" pitchFamily="18" charset="0"/>
                <a:ea typeface="Times New Roman" panose="02020603050405020304" pitchFamily="18" charset="0"/>
              </a:rPr>
              <a:t>01.01.2026  </a:t>
            </a:r>
            <a:r>
              <a:rPr lang="ru-RU" sz="7200" b="1" dirty="0">
                <a:solidFill>
                  <a:schemeClr val="accent1">
                    <a:lumMod val="50000"/>
                  </a:schemeClr>
                </a:solidFill>
                <a:effectLst/>
                <a:latin typeface="Times New Roman" panose="02020603050405020304" pitchFamily="18" charset="0"/>
                <a:ea typeface="Times New Roman" panose="02020603050405020304" pitchFamily="18" charset="0"/>
              </a:rPr>
              <a:t>- ПП РФ от 29.08.2025 № 1326</a:t>
            </a:r>
            <a:endParaRPr lang="ru-RU" dirty="0">
              <a:solidFill>
                <a:schemeClr val="accent1">
                  <a:lumMod val="50000"/>
                </a:schemeClr>
              </a:solidFill>
            </a:endParaRPr>
          </a:p>
        </p:txBody>
      </p:sp>
    </p:spTree>
    <p:extLst>
      <p:ext uri="{BB962C8B-B14F-4D97-AF65-F5344CB8AC3E}">
        <p14:creationId xmlns:p14="http://schemas.microsoft.com/office/powerpoint/2010/main" val="2274398683"/>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Прямоугольник 5">
            <a:extLst>
              <a:ext uri="{FF2B5EF4-FFF2-40B4-BE49-F238E27FC236}">
                <a16:creationId xmlns:a16="http://schemas.microsoft.com/office/drawing/2014/main" id="{6A0B2974-4FAE-72E4-6976-6FF0C6EFD637}"/>
              </a:ext>
            </a:extLst>
          </p:cNvPr>
          <p:cNvSpPr/>
          <p:nvPr/>
        </p:nvSpPr>
        <p:spPr>
          <a:xfrm>
            <a:off x="802804" y="620688"/>
            <a:ext cx="10586392" cy="4464496"/>
          </a:xfrm>
          <a:prstGeom prst="rect">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 name="Объект 2">
            <a:extLst>
              <a:ext uri="{FF2B5EF4-FFF2-40B4-BE49-F238E27FC236}">
                <a16:creationId xmlns:a16="http://schemas.microsoft.com/office/drawing/2014/main" id="{1BDA1F35-B11D-C20B-FB98-B458D89B6175}"/>
              </a:ext>
            </a:extLst>
          </p:cNvPr>
          <p:cNvSpPr>
            <a:spLocks noGrp="1"/>
          </p:cNvSpPr>
          <p:nvPr>
            <p:ph idx="1"/>
          </p:nvPr>
        </p:nvSpPr>
        <p:spPr>
          <a:xfrm>
            <a:off x="802804" y="764704"/>
            <a:ext cx="10515600" cy="4752527"/>
          </a:xfrm>
        </p:spPr>
        <p:txBody>
          <a:bodyPr>
            <a:normAutofit fontScale="70000" lnSpcReduction="20000"/>
          </a:bodyPr>
          <a:lstStyle/>
          <a:p>
            <a:r>
              <a:rPr lang="ru-RU" b="1" dirty="0"/>
              <a:t>7. Установить, что для целей осуществлении закупок в соответствии с Федеральным законом "О контрактной системе в сфере закупок товаров, работ, услуг для обеспечения государственных и муниципальных нужд«</a:t>
            </a:r>
            <a:r>
              <a:rPr lang="ru-RU" dirty="0"/>
              <a:t> </a:t>
            </a:r>
            <a:r>
              <a:rPr lang="ru-RU" dirty="0">
                <a:solidFill>
                  <a:srgbClr val="7030A0"/>
                </a:solidFill>
              </a:rPr>
              <a:t>(извлечение в части закупок ЛС):</a:t>
            </a:r>
          </a:p>
          <a:p>
            <a:r>
              <a:rPr lang="ru-RU" dirty="0">
                <a:solidFill>
                  <a:srgbClr val="FF0000"/>
                </a:solidFill>
              </a:rPr>
              <a:t>Новый пункт б) </a:t>
            </a:r>
            <a:r>
              <a:rPr lang="ru-RU" dirty="0"/>
              <a:t>контракт должен содержать условие о том, что при его исполнении не допускается замена:</a:t>
            </a:r>
          </a:p>
          <a:p>
            <a:endParaRPr lang="ru-RU" dirty="0"/>
          </a:p>
          <a:p>
            <a:r>
              <a:rPr lang="ru-RU" dirty="0"/>
              <a:t>лекарственного препарата, </a:t>
            </a:r>
            <a:r>
              <a:rPr lang="ru-RU" b="1" dirty="0"/>
              <a:t>все стадии производства </a:t>
            </a:r>
            <a:r>
              <a:rPr lang="ru-RU" dirty="0"/>
              <a:t>которого (в том числе синтез молекулы действующего вещества при производстве фармацевтических субстанций) осуществляются на территориях государств - членов Евразийского экономического союза, на лекарственный препарат, </a:t>
            </a:r>
            <a:r>
              <a:rPr lang="ru-RU" b="1" dirty="0"/>
              <a:t>не все стадии производства </a:t>
            </a:r>
            <a:r>
              <a:rPr lang="ru-RU" dirty="0"/>
              <a:t>которого (в том числе синтез молекулы действующего вещества при производстве фармацевтических субстанций) осуществляются на территориях государств - членов Евразийского экономического союза (если при осуществлении закупок товара, указанного в позиции 433 приложения N 2 к настоящему постановлению, контракт предусматривает поставку лекарственного препарата, все стадии производства которого (в том числе синтез молекулы действующего вещества при производстве фармацевтических субстанций) осуществляются на территориях государств - членов Евразийского экономического союза);</a:t>
            </a:r>
          </a:p>
          <a:p>
            <a:endParaRPr lang="ru-RU" dirty="0"/>
          </a:p>
        </p:txBody>
      </p:sp>
    </p:spTree>
    <p:extLst>
      <p:ext uri="{BB962C8B-B14F-4D97-AF65-F5344CB8AC3E}">
        <p14:creationId xmlns:p14="http://schemas.microsoft.com/office/powerpoint/2010/main" val="1240613102"/>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Объект 4">
            <a:extLst>
              <a:ext uri="{FF2B5EF4-FFF2-40B4-BE49-F238E27FC236}">
                <a16:creationId xmlns:a16="http://schemas.microsoft.com/office/drawing/2014/main" id="{A5D4C394-1321-6C06-3CC2-D5B3834F09DA}"/>
              </a:ext>
            </a:extLst>
          </p:cNvPr>
          <p:cNvPicPr>
            <a:picLocks noGrp="1" noChangeAspect="1"/>
          </p:cNvPicPr>
          <p:nvPr>
            <p:ph idx="1"/>
          </p:nvPr>
        </p:nvPicPr>
        <p:blipFill>
          <a:blip r:embed="rId2"/>
          <a:stretch>
            <a:fillRect/>
          </a:stretch>
        </p:blipFill>
        <p:spPr>
          <a:xfrm>
            <a:off x="119336" y="44624"/>
            <a:ext cx="11737304" cy="6696744"/>
          </a:xfrm>
        </p:spPr>
      </p:pic>
    </p:spTree>
    <p:extLst>
      <p:ext uri="{BB962C8B-B14F-4D97-AF65-F5344CB8AC3E}">
        <p14:creationId xmlns:p14="http://schemas.microsoft.com/office/powerpoint/2010/main" val="1372548991"/>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a:extLst>
              <a:ext uri="{FF2B5EF4-FFF2-40B4-BE49-F238E27FC236}">
                <a16:creationId xmlns:a16="http://schemas.microsoft.com/office/drawing/2014/main" id="{61EFC5CE-AD78-D9D0-635A-EF6CF8936575}"/>
              </a:ext>
            </a:extLst>
          </p:cNvPr>
          <p:cNvSpPr>
            <a:spLocks noGrp="1"/>
          </p:cNvSpPr>
          <p:nvPr>
            <p:ph idx="1"/>
          </p:nvPr>
        </p:nvSpPr>
        <p:spPr>
          <a:xfrm>
            <a:off x="119336" y="94320"/>
            <a:ext cx="11593288" cy="6669360"/>
          </a:xfrm>
        </p:spPr>
        <p:txBody>
          <a:bodyPr>
            <a:noAutofit/>
          </a:bodyPr>
          <a:lstStyle/>
          <a:p>
            <a:r>
              <a:rPr lang="ru-RU" sz="1800" b="1" dirty="0"/>
              <a:t>10. </a:t>
            </a:r>
            <a:r>
              <a:rPr lang="ru-RU" sz="1800" b="1" i="1" dirty="0">
                <a:solidFill>
                  <a:srgbClr val="7030A0"/>
                </a:solidFill>
              </a:rPr>
              <a:t>(Переходный период) </a:t>
            </a:r>
            <a:r>
              <a:rPr lang="ru-RU" sz="1800" b="1" dirty="0"/>
              <a:t>Установить, что:</a:t>
            </a:r>
          </a:p>
          <a:p>
            <a:r>
              <a:rPr lang="ru-RU" sz="1800" dirty="0">
                <a:solidFill>
                  <a:srgbClr val="FF0000"/>
                </a:solidFill>
              </a:rPr>
              <a:t>Новая редакция </a:t>
            </a:r>
            <a:r>
              <a:rPr lang="ru-RU" sz="1800" dirty="0"/>
              <a:t>в) при осуществлении закупок товаров </a:t>
            </a:r>
            <a:r>
              <a:rPr lang="ru-RU" sz="1800" dirty="0">
                <a:solidFill>
                  <a:srgbClr val="FF0000"/>
                </a:solidFill>
              </a:rPr>
              <a:t>из числа </a:t>
            </a:r>
          </a:p>
          <a:p>
            <a:r>
              <a:rPr lang="ru-RU" sz="1800" dirty="0">
                <a:solidFill>
                  <a:srgbClr val="FF0000"/>
                </a:solidFill>
              </a:rPr>
              <a:t>марли медицинской отбеленной хлопчатобумажной, включенной в код 13.20.44.120 по Общероссийскому классификатору продукции по видам экономической деятельности ОК 034-2014 (КПЕС 2008) (далее по слайду – ОКПД2), </a:t>
            </a:r>
          </a:p>
          <a:p>
            <a:r>
              <a:rPr lang="ru-RU" sz="1800" dirty="0">
                <a:solidFill>
                  <a:srgbClr val="FF0000"/>
                </a:solidFill>
              </a:rPr>
              <a:t>медицинской одежды, включенной в коды 14.12.11, 14.12.21, 14.12.30.131, 14.12.30.132, 14.12.30.160 по ОКПД2, </a:t>
            </a:r>
          </a:p>
          <a:p>
            <a:r>
              <a:rPr lang="ru-RU" sz="1800" dirty="0">
                <a:solidFill>
                  <a:srgbClr val="FF0000"/>
                </a:solidFill>
              </a:rPr>
              <a:t>одежды специальной для поддержания физической формы, включенной в код 14.12.30.170 по ОКПД2, </a:t>
            </a:r>
          </a:p>
          <a:p>
            <a:r>
              <a:rPr lang="ru-RU" sz="1800" dirty="0">
                <a:solidFill>
                  <a:schemeClr val="accent1">
                    <a:lumMod val="50000"/>
                  </a:schemeClr>
                </a:solidFill>
              </a:rPr>
              <a:t> (с 01.09.2025 – ПП от 29.08.2025 № 1326) а также товаров, указанных в позициях 379 - 382 и 389 приложения N 2 к настоящему постановлению, извещения об осуществлении которых размещены в единой информационной системе и приглашения принять участие в которых направлены либо контракты (договоры) с единственным поставщиком (подрядчиком, исполнителем) при осуществлении которых заключены </a:t>
            </a:r>
            <a:r>
              <a:rPr lang="ru-RU" sz="1800" b="1" dirty="0">
                <a:solidFill>
                  <a:schemeClr val="accent1">
                    <a:lumMod val="50000"/>
                  </a:schemeClr>
                </a:solidFill>
              </a:rPr>
              <a:t>по 31 августа 2025 г. включительно, </a:t>
            </a:r>
          </a:p>
          <a:p>
            <a:r>
              <a:rPr lang="ru-RU" sz="1800" dirty="0">
                <a:solidFill>
                  <a:schemeClr val="accent1">
                    <a:lumMod val="50000"/>
                  </a:schemeClr>
                </a:solidFill>
              </a:rPr>
              <a:t>при осуществлении закупок товаров из числа </a:t>
            </a:r>
            <a:r>
              <a:rPr lang="ru-RU" sz="1800" dirty="0">
                <a:solidFill>
                  <a:srgbClr val="FF0000"/>
                </a:solidFill>
              </a:rPr>
              <a:t>специальных хирургических одноразовых стерильных изделий из нетканых материалов для защиты пациента и медицинского персонала, включенных в код 14.19.32.120 по ОКПД2, </a:t>
            </a:r>
          </a:p>
        </p:txBody>
      </p:sp>
    </p:spTree>
    <p:extLst>
      <p:ext uri="{BB962C8B-B14F-4D97-AF65-F5344CB8AC3E}">
        <p14:creationId xmlns:p14="http://schemas.microsoft.com/office/powerpoint/2010/main" val="1516963888"/>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4DAFE9-FAB6-5D5A-EA5A-72C7EA36D6C8}"/>
            </a:ext>
          </a:extLst>
        </p:cNvPr>
        <p:cNvGrpSpPr/>
        <p:nvPr/>
      </p:nvGrpSpPr>
      <p:grpSpPr>
        <a:xfrm>
          <a:off x="0" y="0"/>
          <a:ext cx="0" cy="0"/>
          <a:chOff x="0" y="0"/>
          <a:chExt cx="0" cy="0"/>
        </a:xfrm>
      </p:grpSpPr>
      <p:sp>
        <p:nvSpPr>
          <p:cNvPr id="3" name="Объект 2">
            <a:extLst>
              <a:ext uri="{FF2B5EF4-FFF2-40B4-BE49-F238E27FC236}">
                <a16:creationId xmlns:a16="http://schemas.microsoft.com/office/drawing/2014/main" id="{7120C436-B627-2339-9B46-E87D8A675325}"/>
              </a:ext>
            </a:extLst>
          </p:cNvPr>
          <p:cNvSpPr>
            <a:spLocks noGrp="1"/>
          </p:cNvSpPr>
          <p:nvPr>
            <p:ph idx="1"/>
          </p:nvPr>
        </p:nvSpPr>
        <p:spPr>
          <a:xfrm>
            <a:off x="119336" y="94320"/>
            <a:ext cx="11593288" cy="6669360"/>
          </a:xfrm>
        </p:spPr>
        <p:txBody>
          <a:bodyPr>
            <a:noAutofit/>
          </a:bodyPr>
          <a:lstStyle/>
          <a:p>
            <a:r>
              <a:rPr lang="ru-RU" sz="1800" dirty="0">
                <a:solidFill>
                  <a:srgbClr val="FF0000"/>
                </a:solidFill>
              </a:rPr>
              <a:t>мебели медицинской, включая хирургическую, стоматологическую или ветеринарную, и ее частей, включенных в коды 32.50.30.110, 32.50.30.119, 32.50.50 по ОКПД2 (за исключением кровати больничной механической, соответствующей коду 120210 вида медицинского изделия в соответствии с номенклатурной классификацией медицинских изделий, утвержденной Министерством здравоохранения Российской Федерации (далее - номенклатурная классификация), кровати больничной стандартной с электроприводом, соответствующей коду 136210 вида медицинского изделия в соответствии с номенклатурной классификацией, стеллажа для палаты пациента, соответствующего коду 156900 вида медицинского изделия в соответствии с номенклатурной классификацией, шкафа вытяжного, соответствующего коду 181470 вида медицинского изделия в соответствии с номенклатурной классификацией, ширмы прикроватной, соответствующей коду 184200 вида медицинского изделия в соответствии с номенклатурной классификацией, стеллажа общего назначения, соответствующего коду 260470 вида медицинского изделия в соответствии с номенклатурной классификацией, шкафа для сушки и хранения эндоскопов, соответствующего коду 271740 вида медицинского изделия в соответствии с номенклатурной классификацией), а также товаров,</a:t>
            </a:r>
            <a:r>
              <a:rPr lang="ru-RU" sz="1800" dirty="0"/>
              <a:t> указанных в позициях </a:t>
            </a:r>
            <a:r>
              <a:rPr lang="ru-RU" sz="1800" strike="sngStrike" dirty="0"/>
              <a:t>362 - 399 </a:t>
            </a:r>
            <a:r>
              <a:rPr lang="ru-RU" sz="1800" dirty="0"/>
              <a:t>362 </a:t>
            </a:r>
            <a:r>
              <a:rPr lang="ru-RU" sz="1800" dirty="0">
                <a:solidFill>
                  <a:schemeClr val="accent1">
                    <a:lumMod val="50000"/>
                  </a:schemeClr>
                </a:solidFill>
              </a:rPr>
              <a:t>- 378, 383 - 388, 390 – 399 </a:t>
            </a:r>
            <a:r>
              <a:rPr lang="ru-RU" sz="1800" dirty="0"/>
              <a:t>и 433 </a:t>
            </a:r>
            <a:r>
              <a:rPr lang="ru-RU" sz="1800" i="1" dirty="0">
                <a:solidFill>
                  <a:schemeClr val="accent1">
                    <a:lumMod val="50000"/>
                  </a:schemeClr>
                </a:solidFill>
              </a:rPr>
              <a:t>(изменения внесены ПП РФ от 29.08.2025 № 1326) </a:t>
            </a:r>
            <a:r>
              <a:rPr lang="ru-RU" sz="1800" dirty="0"/>
              <a:t>приложения N 2 к настоящему постановлению, извещения об осуществлении которых размещены в единой информационной системе и приглашения принять участие в которых направлены либо контракты (договоры) с единственным поставщиком (подрядчиком, исполнителем) при осуществлении которых заключены </a:t>
            </a:r>
            <a:r>
              <a:rPr lang="ru-RU" sz="1800" b="1" dirty="0"/>
              <a:t>по 31 </a:t>
            </a:r>
            <a:r>
              <a:rPr lang="ru-RU" sz="1800" b="1" strike="sngStrike" dirty="0"/>
              <a:t>августа</a:t>
            </a:r>
            <a:r>
              <a:rPr lang="ru-RU" sz="1800" b="1" dirty="0"/>
              <a:t> </a:t>
            </a:r>
            <a:r>
              <a:rPr lang="ru-RU" sz="1800" b="1" dirty="0">
                <a:solidFill>
                  <a:schemeClr val="accent1">
                    <a:lumMod val="50000"/>
                  </a:schemeClr>
                </a:solidFill>
              </a:rPr>
              <a:t>декабря</a:t>
            </a:r>
            <a:r>
              <a:rPr lang="ru-RU" sz="1800" b="1" dirty="0"/>
              <a:t> 2025 г. включительно</a:t>
            </a:r>
            <a:r>
              <a:rPr kumimoji="0" lang="ru-RU" sz="1800" b="0" i="1" u="none" strike="noStrike" kern="1200" cap="none" spc="0" normalizeH="0" baseline="0" noProof="0" dirty="0">
                <a:ln>
                  <a:noFill/>
                </a:ln>
                <a:solidFill>
                  <a:srgbClr val="1D9A78">
                    <a:lumMod val="50000"/>
                  </a:srgbClr>
                </a:solidFill>
                <a:effectLst/>
                <a:uLnTx/>
                <a:uFillTx/>
                <a:latin typeface="Calibri"/>
                <a:ea typeface="+mn-ea"/>
                <a:cs typeface="+mn-cs"/>
              </a:rPr>
              <a:t> (изменения внесены ПП РФ от 29.08.2025 № 1326)</a:t>
            </a:r>
            <a:r>
              <a:rPr lang="ru-RU" sz="1800" b="1" dirty="0"/>
              <a:t> </a:t>
            </a:r>
            <a:r>
              <a:rPr lang="ru-RU" sz="1800" dirty="0"/>
              <a:t>, документом, подтверждающим происхождение таких товаров из государств - членов Евразийского экономического союза, в том числе из Российской Федерации, наряду с информацией, предусмотренной подпунктами "а" и "б" пункта 3 настоящего постановления, </a:t>
            </a:r>
            <a:r>
              <a:rPr lang="ru-RU" sz="1800" b="1" dirty="0"/>
              <a:t>является сертификат о происхождении товара, </a:t>
            </a:r>
            <a:r>
              <a:rPr lang="ru-RU" sz="1800" dirty="0"/>
              <a:t>выданный уполномоченным органом (организацией) государства - члена Евразийского экономического союза по форме, установленной Правилами определения страны происхождения товаров, являющимися неотъемлемой частью Соглашения о Правилах определения страны происхождения товаров в Содружестве Независимых Государств от 20 ноября 2009 г. (далее - Правила определения страны происхождения товаров), и в соответствии с критериями определения страны происхождения товаров, предусмотренными Правилами определения страны происхождения товаров</a:t>
            </a:r>
            <a:r>
              <a:rPr lang="ru-RU" sz="1600" dirty="0"/>
              <a:t>;</a:t>
            </a:r>
          </a:p>
        </p:txBody>
      </p:sp>
    </p:spTree>
    <p:extLst>
      <p:ext uri="{BB962C8B-B14F-4D97-AF65-F5344CB8AC3E}">
        <p14:creationId xmlns:p14="http://schemas.microsoft.com/office/powerpoint/2010/main" val="4183602566"/>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2A030D40-A4AD-03CA-1FD8-C85FEAE099CD}"/>
              </a:ext>
            </a:extLst>
          </p:cNvPr>
          <p:cNvSpPr>
            <a:spLocks noGrp="1"/>
          </p:cNvSpPr>
          <p:nvPr>
            <p:ph type="title"/>
          </p:nvPr>
        </p:nvSpPr>
        <p:spPr>
          <a:xfrm>
            <a:off x="838200" y="365125"/>
            <a:ext cx="10515600" cy="399579"/>
          </a:xfrm>
        </p:spPr>
        <p:txBody>
          <a:bodyPr>
            <a:noAutofit/>
          </a:bodyPr>
          <a:lstStyle/>
          <a:p>
            <a:r>
              <a:rPr lang="ru-RU" sz="2400" dirty="0">
                <a:solidFill>
                  <a:srgbClr val="FF0000"/>
                </a:solidFill>
              </a:rPr>
              <a:t>Вопрос «из зала»</a:t>
            </a:r>
          </a:p>
        </p:txBody>
      </p:sp>
      <p:sp>
        <p:nvSpPr>
          <p:cNvPr id="3" name="Объект 2">
            <a:extLst>
              <a:ext uri="{FF2B5EF4-FFF2-40B4-BE49-F238E27FC236}">
                <a16:creationId xmlns:a16="http://schemas.microsoft.com/office/drawing/2014/main" id="{A6C46B64-D9A5-B4A5-AAF9-82B64A6312D8}"/>
              </a:ext>
            </a:extLst>
          </p:cNvPr>
          <p:cNvSpPr>
            <a:spLocks noGrp="1"/>
          </p:cNvSpPr>
          <p:nvPr>
            <p:ph idx="1"/>
          </p:nvPr>
        </p:nvSpPr>
        <p:spPr>
          <a:xfrm>
            <a:off x="838200" y="908721"/>
            <a:ext cx="10515600" cy="4680519"/>
          </a:xfrm>
        </p:spPr>
        <p:txBody>
          <a:bodyPr>
            <a:normAutofit fontScale="62500" lnSpcReduction="20000"/>
          </a:bodyPr>
          <a:lstStyle/>
          <a:p>
            <a:r>
              <a:rPr lang="ru-RU" dirty="0"/>
              <a:t>Коллеги, пожалуйста, поделитесь информацией, может есть где разъяснения по тому как применять ППРФ 1785 в отношении закупки "Марля медицинская" (ОКПД 13.20.44.120)</a:t>
            </a:r>
          </a:p>
          <a:p>
            <a:r>
              <a:rPr lang="ru-RU" dirty="0"/>
              <a:t>По постановлению 1875:</a:t>
            </a:r>
          </a:p>
          <a:p>
            <a:r>
              <a:rPr lang="ru-RU" dirty="0"/>
              <a:t>  - В отношении объектов закупки "Марля медицинская" (ОКПД 13.20.44.120) необходимо указывать ОГРАНИЧЕНИЕ</a:t>
            </a:r>
          </a:p>
          <a:p>
            <a:r>
              <a:rPr lang="ru-RU" dirty="0"/>
              <a:t>  - В отношении объектов закупки "Ткани текстильные" (ОКПД 13.2)  необходимо указывать ЗАПРЕТ</a:t>
            </a:r>
          </a:p>
          <a:p>
            <a:endParaRPr lang="ru-RU" dirty="0"/>
          </a:p>
          <a:p>
            <a:r>
              <a:rPr lang="ru-RU" dirty="0">
                <a:solidFill>
                  <a:srgbClr val="7030A0"/>
                </a:solidFill>
              </a:rPr>
              <a:t>Какой вариант: «ограничение» или «запрет» правильный</a:t>
            </a:r>
            <a:r>
              <a:rPr lang="en-US" dirty="0">
                <a:solidFill>
                  <a:srgbClr val="7030A0"/>
                </a:solidFill>
              </a:rPr>
              <a:t>?</a:t>
            </a:r>
            <a:r>
              <a:rPr lang="ru-RU" dirty="0">
                <a:solidFill>
                  <a:srgbClr val="7030A0"/>
                </a:solidFill>
              </a:rPr>
              <a:t> - Ограничение</a:t>
            </a:r>
          </a:p>
          <a:p>
            <a:r>
              <a:rPr lang="ru-RU" dirty="0">
                <a:solidFill>
                  <a:srgbClr val="7030A0"/>
                </a:solidFill>
              </a:rPr>
              <a:t>Если руководствоваться аналогией, то в соответствии с Письмом Министерства промышленности и торговли РФ от 5 июня 2020 г. N 39247/12 "О разъяснении некоторых положений постановлений N 616 и N 617: В целях определения нормативного правового акта, в соответствии с которым необходимо применять соответствующие ограничения, необходимо руководствоваться более "уточненным" кодом.</a:t>
            </a:r>
          </a:p>
          <a:p>
            <a:r>
              <a:rPr lang="ru-RU" dirty="0">
                <a:solidFill>
                  <a:srgbClr val="7030A0"/>
                </a:solidFill>
              </a:rPr>
              <a:t>Так, к продукции с кодом ОКПД2 28.25.14.110 необходимо применять ограничение, предусмотренное постановлением N 102, поскольку в перечне постановления N 102, предусмотрев идентичный код ОКПД2 28.25.14.110, а в перечне постановления N 617 содержится более "укрупненный" код ОКПД2 28.25.14.</a:t>
            </a:r>
          </a:p>
        </p:txBody>
      </p:sp>
    </p:spTree>
    <p:extLst>
      <p:ext uri="{BB962C8B-B14F-4D97-AF65-F5344CB8AC3E}">
        <p14:creationId xmlns:p14="http://schemas.microsoft.com/office/powerpoint/2010/main" val="829856339"/>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726F46-8AAF-4EC3-758D-66EF6B358519}"/>
            </a:ext>
          </a:extLst>
        </p:cNvPr>
        <p:cNvGrpSpPr/>
        <p:nvPr/>
      </p:nvGrpSpPr>
      <p:grpSpPr>
        <a:xfrm>
          <a:off x="0" y="0"/>
          <a:ext cx="0" cy="0"/>
          <a:chOff x="0" y="0"/>
          <a:chExt cx="0" cy="0"/>
        </a:xfrm>
      </p:grpSpPr>
      <p:sp>
        <p:nvSpPr>
          <p:cNvPr id="3" name="Объект 2">
            <a:extLst>
              <a:ext uri="{FF2B5EF4-FFF2-40B4-BE49-F238E27FC236}">
                <a16:creationId xmlns:a16="http://schemas.microsoft.com/office/drawing/2014/main" id="{CC4924C5-871B-A416-355E-0372C7A97F46}"/>
              </a:ext>
            </a:extLst>
          </p:cNvPr>
          <p:cNvSpPr>
            <a:spLocks noGrp="1"/>
          </p:cNvSpPr>
          <p:nvPr>
            <p:ph idx="1"/>
          </p:nvPr>
        </p:nvSpPr>
        <p:spPr>
          <a:xfrm>
            <a:off x="191344" y="188640"/>
            <a:ext cx="11809312" cy="6669360"/>
          </a:xfrm>
          <a:solidFill>
            <a:schemeClr val="accent4">
              <a:lumMod val="20000"/>
              <a:lumOff val="80000"/>
            </a:schemeClr>
          </a:solidFill>
        </p:spPr>
        <p:txBody>
          <a:bodyPr>
            <a:normAutofit fontScale="77500" lnSpcReduction="20000"/>
          </a:bodyPr>
          <a:lstStyle/>
          <a:p>
            <a:pPr marL="0" lvl="0" indent="0" algn="just">
              <a:lnSpc>
                <a:spcPts val="1800"/>
              </a:lnSpc>
              <a:buNone/>
            </a:pPr>
            <a:r>
              <a:rPr lang="ru-RU" sz="1800" dirty="0">
                <a:solidFill>
                  <a:srgbClr val="000000"/>
                </a:solidFill>
                <a:effectLst/>
                <a:latin typeface="Times New Roman" panose="02020603050405020304" pitchFamily="18" charset="0"/>
                <a:ea typeface="Calibri" panose="020F0502020204030204" pitchFamily="34" charset="0"/>
              </a:rPr>
              <a:t>10. Установить</a:t>
            </a:r>
            <a:r>
              <a:rPr lang="ru-RU" sz="1800" dirty="0">
                <a:solidFill>
                  <a:srgbClr val="000000"/>
                </a:solidFill>
                <a:effectLst/>
                <a:latin typeface="Times New Roman" panose="02020603050405020304" pitchFamily="18" charset="0"/>
                <a:ea typeface="Times New Roman" panose="02020603050405020304" pitchFamily="18" charset="0"/>
              </a:rPr>
              <a:t>, что:</a:t>
            </a:r>
          </a:p>
          <a:p>
            <a:pPr marL="457200" lvl="1" indent="0" algn="just">
              <a:lnSpc>
                <a:spcPts val="1800"/>
              </a:lnSpc>
              <a:buNone/>
            </a:pPr>
            <a:r>
              <a:rPr lang="ru-RU" sz="1800" dirty="0">
                <a:solidFill>
                  <a:srgbClr val="000000"/>
                </a:solidFill>
                <a:latin typeface="Times New Roman" panose="02020603050405020304" pitchFamily="18" charset="0"/>
                <a:ea typeface="Times New Roman" panose="02020603050405020304" pitchFamily="18" charset="0"/>
              </a:rPr>
              <a:t>г</a:t>
            </a:r>
            <a:r>
              <a:rPr lang="ru-RU" sz="1800" dirty="0">
                <a:solidFill>
                  <a:srgbClr val="000000"/>
                </a:solidFill>
                <a:effectLst/>
                <a:latin typeface="Times New Roman" panose="02020603050405020304" pitchFamily="18" charset="0"/>
                <a:ea typeface="Times New Roman" panose="02020603050405020304" pitchFamily="18" charset="0"/>
              </a:rPr>
              <a:t>) </a:t>
            </a:r>
            <a:r>
              <a:rPr lang="ru-RU" sz="1800" strike="sngStrike" dirty="0">
                <a:solidFill>
                  <a:srgbClr val="000000"/>
                </a:solidFill>
                <a:effectLst/>
                <a:latin typeface="Times New Roman" panose="02020603050405020304" pitchFamily="18" charset="0"/>
                <a:ea typeface="Times New Roman" panose="02020603050405020304" pitchFamily="18" charset="0"/>
              </a:rPr>
              <a:t>при осуществлении закупок</a:t>
            </a:r>
            <a:r>
              <a:rPr lang="ru-RU" sz="1800" strike="sngStrike" spc="-10" dirty="0">
                <a:solidFill>
                  <a:srgbClr val="000000"/>
                </a:solidFill>
                <a:effectLst/>
                <a:latin typeface="Times New Roman" panose="02020603050405020304" pitchFamily="18" charset="0"/>
                <a:ea typeface="Times New Roman" panose="02020603050405020304" pitchFamily="18" charset="0"/>
              </a:rPr>
              <a:t> </a:t>
            </a:r>
            <a:r>
              <a:rPr lang="ru-RU" sz="1800" strike="sngStrike" dirty="0">
                <a:solidFill>
                  <a:srgbClr val="000000"/>
                </a:solidFill>
                <a:effectLst/>
                <a:latin typeface="Times New Roman" panose="02020603050405020304" pitchFamily="18" charset="0"/>
                <a:ea typeface="Times New Roman" panose="02020603050405020304" pitchFamily="18" charset="0"/>
              </a:rPr>
              <a:t>товаров, указанных </a:t>
            </a:r>
            <a:r>
              <a:rPr lang="ru-RU" sz="1800" b="1" strike="sngStrike" dirty="0">
                <a:solidFill>
                  <a:srgbClr val="000000"/>
                </a:solidFill>
                <a:effectLst/>
                <a:latin typeface="Times New Roman" panose="02020603050405020304" pitchFamily="18" charset="0"/>
                <a:ea typeface="Times New Roman" panose="02020603050405020304" pitchFamily="18" charset="0"/>
              </a:rPr>
              <a:t>в позициях </a:t>
            </a:r>
            <a:r>
              <a:rPr lang="ru-RU" sz="1800" b="1" strike="sngStrike" dirty="0">
                <a:solidFill>
                  <a:srgbClr val="000000"/>
                </a:solidFill>
                <a:latin typeface="Times New Roman" panose="02020603050405020304" pitchFamily="18" charset="0"/>
                <a:ea typeface="Times New Roman" panose="02020603050405020304" pitchFamily="18" charset="0"/>
              </a:rPr>
              <a:t>400</a:t>
            </a:r>
            <a:r>
              <a:rPr lang="ru-RU" sz="1800" b="1" strike="sngStrike" dirty="0">
                <a:solidFill>
                  <a:srgbClr val="000000"/>
                </a:solidFill>
                <a:effectLst/>
                <a:latin typeface="Times New Roman" panose="02020603050405020304" pitchFamily="18" charset="0"/>
                <a:ea typeface="Times New Roman" panose="02020603050405020304" pitchFamily="18" charset="0"/>
              </a:rPr>
              <a:t> - 432 перечня № 2 </a:t>
            </a:r>
            <a:r>
              <a:rPr kumimoji="0" lang="ru-RU" sz="1800" b="0" i="1" u="none" strike="sngStrike" kern="1200" cap="none" spc="-1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(устройства для переливания крови .различные медицинские контейнеры, </a:t>
            </a:r>
            <a:r>
              <a:rPr kumimoji="0" lang="ru-RU" sz="1800" b="0" i="1" u="none" strike="sngStrike" kern="1200" cap="none" spc="-1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кало</a:t>
            </a:r>
            <a:r>
              <a:rPr kumimoji="0" lang="ru-RU" sz="1800" b="0" i="1" u="none" strike="sngStrike" kern="1200" cap="none" spc="-1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 и мочеприемники)</a:t>
            </a:r>
            <a:r>
              <a:rPr lang="ru-RU" sz="1800" strike="sngStrike" dirty="0">
                <a:solidFill>
                  <a:srgbClr val="000000"/>
                </a:solidFill>
                <a:effectLst/>
                <a:latin typeface="Times New Roman" panose="02020603050405020304" pitchFamily="18" charset="0"/>
                <a:ea typeface="Times New Roman" panose="02020603050405020304" pitchFamily="18" charset="0"/>
              </a:rPr>
              <a:t>, извещения об осуществлении которых </a:t>
            </a:r>
            <a:r>
              <a:rPr lang="ru-RU" sz="1800" strike="sngStrike" spc="-10" dirty="0">
                <a:solidFill>
                  <a:srgbClr val="000000"/>
                </a:solidFill>
                <a:effectLst/>
                <a:latin typeface="Times New Roman" panose="02020603050405020304" pitchFamily="18" charset="0"/>
                <a:ea typeface="Times New Roman" panose="02020603050405020304" pitchFamily="18" charset="0"/>
              </a:rPr>
              <a:t>размещены в единой информационной системе и приглашения принять участие в которых направлены либо контракты (договоры) с единственными поставщиками (подрядчиками, исполнителями) при осуществлении которых заключены </a:t>
            </a:r>
            <a:r>
              <a:rPr lang="ru-RU" sz="1800" b="1" strike="sngStrike" spc="-10" dirty="0">
                <a:solidFill>
                  <a:srgbClr val="FF0000"/>
                </a:solidFill>
                <a:effectLst/>
                <a:latin typeface="Times New Roman" panose="02020603050405020304" pitchFamily="18" charset="0"/>
                <a:ea typeface="Times New Roman" panose="02020603050405020304" pitchFamily="18" charset="0"/>
              </a:rPr>
              <a:t>по 31 августа</a:t>
            </a:r>
            <a:r>
              <a:rPr lang="ru-RU" sz="1800" b="1" strike="sngStrike" dirty="0">
                <a:solidFill>
                  <a:srgbClr val="FF0000"/>
                </a:solidFill>
                <a:effectLst/>
                <a:latin typeface="Times New Roman" panose="02020603050405020304" pitchFamily="18" charset="0"/>
                <a:ea typeface="Times New Roman" panose="02020603050405020304" pitchFamily="18" charset="0"/>
              </a:rPr>
              <a:t> 2025 г. включительно</a:t>
            </a:r>
            <a:r>
              <a:rPr lang="ru-RU" sz="1800" strike="sngStrike" dirty="0">
                <a:solidFill>
                  <a:srgbClr val="000000"/>
                </a:solidFill>
                <a:effectLst/>
                <a:latin typeface="Times New Roman" panose="02020603050405020304" pitchFamily="18" charset="0"/>
                <a:ea typeface="Times New Roman" panose="02020603050405020304" pitchFamily="18" charset="0"/>
              </a:rPr>
              <a:t>, информацией и документами, подтверждающими </a:t>
            </a:r>
            <a:r>
              <a:rPr lang="ru-RU" sz="1800" strike="sngStrike" spc="-10" dirty="0">
                <a:solidFill>
                  <a:srgbClr val="000000"/>
                </a:solidFill>
                <a:effectLst/>
                <a:latin typeface="Times New Roman" panose="02020603050405020304" pitchFamily="18" charset="0"/>
                <a:ea typeface="Times New Roman" panose="02020603050405020304" pitchFamily="18" charset="0"/>
              </a:rPr>
              <a:t>происхождение таких товаров из государств-членов Евразийского экономического союза, в том числе из Российской Федерации, являются следующие информация  и документы в совокупности:</a:t>
            </a:r>
          </a:p>
          <a:p>
            <a:pPr marL="457200" lvl="1" indent="0" algn="just">
              <a:lnSpc>
                <a:spcPts val="1800"/>
              </a:lnSpc>
              <a:spcBef>
                <a:spcPts val="600"/>
              </a:spcBef>
              <a:buNone/>
            </a:pPr>
            <a:r>
              <a:rPr lang="ru-RU" sz="1800" dirty="0">
                <a:solidFill>
                  <a:schemeClr val="accent6">
                    <a:lumMod val="50000"/>
                  </a:schemeClr>
                </a:solidFill>
                <a:latin typeface="Times New Roman" panose="02020603050405020304" pitchFamily="18" charset="0"/>
                <a:ea typeface="Times New Roman" panose="02020603050405020304" pitchFamily="18" charset="0"/>
              </a:rPr>
              <a:t>(изменения внесены ПП от 29.08.2025 № 1326) </a:t>
            </a:r>
            <a:r>
              <a:rPr lang="ru-RU" sz="1800" b="1" dirty="0">
                <a:solidFill>
                  <a:schemeClr val="accent6">
                    <a:lumMod val="50000"/>
                  </a:schemeClr>
                </a:solidFill>
                <a:effectLst/>
                <a:latin typeface="Times New Roman" panose="02020603050405020304" pitchFamily="18" charset="0"/>
                <a:ea typeface="Times New Roman" panose="02020603050405020304" pitchFamily="18" charset="0"/>
              </a:rPr>
              <a:t>при осуществлении закупок товаров, указанных в позициях 416 - 428 приложения N 2 к настоящему постановлению, извещения об осуществлении которых размещены в единой информационной системе и приглашения принять участие в которых направлены либо контракты (договоры) с единственным поставщиком (подрядчиком, исполнителем) при осуществлении которых заключены </a:t>
            </a:r>
            <a:r>
              <a:rPr lang="ru-RU" sz="1800" b="1" dirty="0">
                <a:solidFill>
                  <a:srgbClr val="FF0000"/>
                </a:solidFill>
                <a:effectLst/>
                <a:latin typeface="Times New Roman" panose="02020603050405020304" pitchFamily="18" charset="0"/>
                <a:ea typeface="Times New Roman" panose="02020603050405020304" pitchFamily="18" charset="0"/>
              </a:rPr>
              <a:t>по 31 августа 2025 г. включительно</a:t>
            </a:r>
            <a:r>
              <a:rPr lang="ru-RU" sz="1800" b="1" dirty="0">
                <a:solidFill>
                  <a:schemeClr val="accent6">
                    <a:lumMod val="50000"/>
                  </a:schemeClr>
                </a:solidFill>
                <a:effectLst/>
                <a:latin typeface="Times New Roman" panose="02020603050405020304" pitchFamily="18" charset="0"/>
                <a:ea typeface="Times New Roman" panose="02020603050405020304" pitchFamily="18" charset="0"/>
              </a:rPr>
              <a:t>, при осуществлении закупок товаров, указанных в позициях 400 - 415 и 429 - 432 приложения N 2 к настоящему постановлению, извещения об осуществлении которых размещены в единой информационной системе и приглашения принять участие в которых направлены либо контракты (договоры) с единственным поставщиком (подрядчиком, исполнителем) при осуществлении которых заключены </a:t>
            </a:r>
            <a:r>
              <a:rPr lang="ru-RU" sz="1800" b="1" dirty="0">
                <a:solidFill>
                  <a:srgbClr val="FF0000"/>
                </a:solidFill>
                <a:effectLst/>
                <a:latin typeface="Times New Roman" panose="02020603050405020304" pitchFamily="18" charset="0"/>
                <a:ea typeface="Times New Roman" panose="02020603050405020304" pitchFamily="18" charset="0"/>
              </a:rPr>
              <a:t>по 31 декабря 2025 г. включительно</a:t>
            </a:r>
            <a:r>
              <a:rPr lang="ru-RU" sz="1800" b="1" dirty="0">
                <a:solidFill>
                  <a:schemeClr val="accent6">
                    <a:lumMod val="50000"/>
                  </a:schemeClr>
                </a:solidFill>
                <a:effectLst/>
                <a:latin typeface="Times New Roman" panose="02020603050405020304" pitchFamily="18" charset="0"/>
                <a:ea typeface="Times New Roman" panose="02020603050405020304" pitchFamily="18" charset="0"/>
              </a:rPr>
              <a:t>, информацией и документами, подтверждающими происхождение таких товаров из государств - членов Евразийского экономического союза, в том числе из Российской Федерации, являются следующие информация и документы в совокупности:</a:t>
            </a:r>
          </a:p>
          <a:p>
            <a:pPr indent="431800" algn="just">
              <a:lnSpc>
                <a:spcPct val="120000"/>
              </a:lnSpc>
              <a:spcBef>
                <a:spcPts val="600"/>
              </a:spcBef>
            </a:pPr>
            <a:r>
              <a:rPr lang="ru-RU" sz="1800" b="1" dirty="0">
                <a:solidFill>
                  <a:srgbClr val="000000"/>
                </a:solidFill>
                <a:effectLst/>
                <a:latin typeface="Times New Roman" panose="02020603050405020304" pitchFamily="18" charset="0"/>
                <a:ea typeface="Times New Roman" panose="02020603050405020304" pitchFamily="18" charset="0"/>
              </a:rPr>
              <a:t>сертификат о происхождении товара</a:t>
            </a:r>
            <a:r>
              <a:rPr lang="ru-RU" sz="1800" dirty="0">
                <a:solidFill>
                  <a:srgbClr val="000000"/>
                </a:solidFill>
                <a:effectLst/>
                <a:latin typeface="Times New Roman" panose="02020603050405020304" pitchFamily="18" charset="0"/>
                <a:ea typeface="Times New Roman" panose="02020603050405020304" pitchFamily="18" charset="0"/>
              </a:rPr>
              <a:t>, выданный уполномоченным органом (организацией) государства - члена Евразийского экономического союза по форме, установленной Правилами определения страны происхождения товаров, и в соответствии с критериями определения страны происхождения товаров, предусмотренными Правилами определения страны происхождения товаров;</a:t>
            </a:r>
          </a:p>
          <a:p>
            <a:pPr indent="431800" algn="just">
              <a:lnSpc>
                <a:spcPct val="120000"/>
              </a:lnSpc>
              <a:spcBef>
                <a:spcPts val="0"/>
              </a:spcBef>
            </a:pPr>
            <a:r>
              <a:rPr lang="ru-RU" sz="1800" b="1" dirty="0">
                <a:solidFill>
                  <a:srgbClr val="000000"/>
                </a:solidFill>
                <a:effectLst/>
                <a:latin typeface="Times New Roman" panose="02020603050405020304" pitchFamily="18" charset="0"/>
                <a:ea typeface="Times New Roman" panose="02020603050405020304" pitchFamily="18" charset="0"/>
              </a:rPr>
              <a:t>акт экспертизы Торгово-промышленной палаты  </a:t>
            </a:r>
            <a:r>
              <a:rPr lang="ru-RU" sz="1800" dirty="0">
                <a:solidFill>
                  <a:srgbClr val="000000"/>
                </a:solidFill>
                <a:effectLst/>
                <a:latin typeface="Times New Roman" panose="02020603050405020304" pitchFamily="18" charset="0"/>
                <a:ea typeface="Times New Roman" panose="02020603050405020304" pitchFamily="18" charset="0"/>
              </a:rPr>
              <a:t>Российской Федерации или аналогичный документ, выданный уполномоченным органом (организацией) государства - члена Евразийского экономического союза, содержащий информацию о рассчитанной  в соответствии с подпунктом "в" пункта 2.4 Правил определения страны происхождения товаров доле стоимости используемых для производства одной единицы медицинского изделия иностранных материалов (сырья) в цене конечной продукции, величина которой не превышает предельные значения согласно приложению № 4;</a:t>
            </a:r>
          </a:p>
          <a:p>
            <a:pPr indent="431800" algn="just">
              <a:lnSpc>
                <a:spcPct val="120000"/>
              </a:lnSpc>
              <a:spcBef>
                <a:spcPts val="0"/>
              </a:spcBef>
            </a:pPr>
            <a:r>
              <a:rPr lang="ru-RU" sz="1800" b="1" dirty="0">
                <a:solidFill>
                  <a:srgbClr val="000000"/>
                </a:solidFill>
                <a:effectLst/>
                <a:latin typeface="Times New Roman" panose="02020603050405020304" pitchFamily="18" charset="0"/>
                <a:ea typeface="Times New Roman" panose="02020603050405020304" pitchFamily="18" charset="0"/>
              </a:rPr>
              <a:t>реквизиты (дата и номер) документа, подтверждающего соответствие производства медицинских изделий требованиям ГОСТ ISO 13485-2017 </a:t>
            </a:r>
            <a:r>
              <a:rPr lang="ru-RU" sz="1800" dirty="0">
                <a:solidFill>
                  <a:srgbClr val="000000"/>
                </a:solidFill>
                <a:effectLst/>
                <a:latin typeface="Times New Roman" panose="02020603050405020304" pitchFamily="18" charset="0"/>
                <a:ea typeface="Times New Roman" panose="02020603050405020304" pitchFamily="18" charset="0"/>
              </a:rPr>
              <a:t>"Межгосударственный стандарт. Изделия медицинские. Системы менеджмента качества. Требования для целей регулирования";</a:t>
            </a:r>
          </a:p>
          <a:p>
            <a:pPr marL="457200" lvl="1" indent="0" algn="just">
              <a:lnSpc>
                <a:spcPct val="120000"/>
              </a:lnSpc>
              <a:spcBef>
                <a:spcPts val="0"/>
              </a:spcBef>
              <a:buNone/>
            </a:pPr>
            <a:endParaRPr lang="ru-RU" sz="1600" dirty="0">
              <a:solidFill>
                <a:srgbClr val="FF0000"/>
              </a:solidFill>
              <a:effectLst/>
              <a:latin typeface="Times New Roman" panose="02020603050405020304" pitchFamily="18" charset="0"/>
              <a:ea typeface="Times New Roman" panose="02020603050405020304" pitchFamily="18" charset="0"/>
            </a:endParaRPr>
          </a:p>
          <a:p>
            <a:endParaRPr lang="ru-RU" dirty="0"/>
          </a:p>
        </p:txBody>
      </p:sp>
    </p:spTree>
    <p:extLst>
      <p:ext uri="{BB962C8B-B14F-4D97-AF65-F5344CB8AC3E}">
        <p14:creationId xmlns:p14="http://schemas.microsoft.com/office/powerpoint/2010/main" val="3870709148"/>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880A34B5-5C14-6583-7E5C-1CDB4EF16353}"/>
              </a:ext>
            </a:extLst>
          </p:cNvPr>
          <p:cNvSpPr>
            <a:spLocks noGrp="1"/>
          </p:cNvSpPr>
          <p:nvPr>
            <p:ph type="title"/>
          </p:nvPr>
        </p:nvSpPr>
        <p:spPr>
          <a:xfrm>
            <a:off x="838200" y="836712"/>
            <a:ext cx="10515600" cy="1325563"/>
          </a:xfrm>
        </p:spPr>
        <p:txBody>
          <a:bodyPr>
            <a:normAutofit fontScale="90000"/>
          </a:bodyPr>
          <a:lstStyle/>
          <a:p>
            <a:r>
              <a:rPr lang="ru-RU" sz="3200" i="1" dirty="0">
                <a:solidFill>
                  <a:srgbClr val="0070C0"/>
                </a:solidFill>
              </a:rPr>
              <a:t>Особенности закупок сложной вещи (когда в составе комплекта на разные позиции должен устанавливаться разный </a:t>
            </a:r>
            <a:r>
              <a:rPr lang="ru-RU" sz="3200" i="1" dirty="0" err="1">
                <a:solidFill>
                  <a:srgbClr val="0070C0"/>
                </a:solidFill>
              </a:rPr>
              <a:t>нацрежим</a:t>
            </a:r>
            <a:r>
              <a:rPr lang="ru-RU" sz="3200" i="1" dirty="0">
                <a:solidFill>
                  <a:srgbClr val="0070C0"/>
                </a:solidFill>
              </a:rPr>
              <a:t>)</a:t>
            </a:r>
          </a:p>
        </p:txBody>
      </p:sp>
      <p:sp>
        <p:nvSpPr>
          <p:cNvPr id="5" name="TextBox 4">
            <a:extLst>
              <a:ext uri="{FF2B5EF4-FFF2-40B4-BE49-F238E27FC236}">
                <a16:creationId xmlns:a16="http://schemas.microsoft.com/office/drawing/2014/main" id="{22C0A92D-58FC-FB3E-7EB1-B651C1C5708D}"/>
              </a:ext>
            </a:extLst>
          </p:cNvPr>
          <p:cNvSpPr txBox="1"/>
          <p:nvPr/>
        </p:nvSpPr>
        <p:spPr>
          <a:xfrm>
            <a:off x="768624" y="4234061"/>
            <a:ext cx="10585176" cy="923330"/>
          </a:xfrm>
          <a:prstGeom prst="rect">
            <a:avLst/>
          </a:prstGeom>
          <a:noFill/>
        </p:spPr>
        <p:txBody>
          <a:bodyPr wrap="square">
            <a:spAutoFit/>
          </a:bodyPr>
          <a:lstStyle/>
          <a:p>
            <a:r>
              <a:rPr lang="ru-RU" dirty="0"/>
              <a:t>Ст. 134 ГК РФ сложная вещь - это совокупность различных вещей объектов, соединенных таким образом, который предполагает их использование по общему назначению. По общему правилу действие сделки, совершенной по поводу сложной вещи, распространяется на все входящие в нее вещи.</a:t>
            </a:r>
          </a:p>
        </p:txBody>
      </p:sp>
    </p:spTree>
    <p:extLst>
      <p:ext uri="{BB962C8B-B14F-4D97-AF65-F5344CB8AC3E}">
        <p14:creationId xmlns:p14="http://schemas.microsoft.com/office/powerpoint/2010/main" val="390848851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Объект 4">
            <a:extLst>
              <a:ext uri="{FF2B5EF4-FFF2-40B4-BE49-F238E27FC236}">
                <a16:creationId xmlns:a16="http://schemas.microsoft.com/office/drawing/2014/main" id="{3B6EF924-E306-58CA-AD5D-458E7E36C6CA}"/>
              </a:ext>
            </a:extLst>
          </p:cNvPr>
          <p:cNvPicPr>
            <a:picLocks noGrp="1" noChangeAspect="1"/>
          </p:cNvPicPr>
          <p:nvPr>
            <p:ph idx="1"/>
          </p:nvPr>
        </p:nvPicPr>
        <p:blipFill>
          <a:blip r:embed="rId2"/>
          <a:stretch>
            <a:fillRect/>
          </a:stretch>
        </p:blipFill>
        <p:spPr>
          <a:xfrm>
            <a:off x="263352" y="260648"/>
            <a:ext cx="11305255" cy="5916315"/>
          </a:xfrm>
        </p:spPr>
      </p:pic>
    </p:spTree>
    <p:extLst>
      <p:ext uri="{BB962C8B-B14F-4D97-AF65-F5344CB8AC3E}">
        <p14:creationId xmlns:p14="http://schemas.microsoft.com/office/powerpoint/2010/main" val="1064200440"/>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CE088D99-058E-7E81-0074-C8486CDF1211}"/>
              </a:ext>
            </a:extLst>
          </p:cNvPr>
          <p:cNvSpPr>
            <a:spLocks noGrp="1"/>
          </p:cNvSpPr>
          <p:nvPr>
            <p:ph type="title"/>
          </p:nvPr>
        </p:nvSpPr>
        <p:spPr>
          <a:xfrm>
            <a:off x="838200" y="193215"/>
            <a:ext cx="10515600" cy="975643"/>
          </a:xfrm>
        </p:spPr>
        <p:txBody>
          <a:bodyPr>
            <a:normAutofit/>
          </a:bodyPr>
          <a:lstStyle/>
          <a:p>
            <a:pPr algn="ctr"/>
            <a:r>
              <a:rPr lang="ru-RU" sz="2400" dirty="0">
                <a:solidFill>
                  <a:srgbClr val="FF0000"/>
                </a:solidFill>
              </a:rPr>
              <a:t>Московское УФАС России обращает внимание на особенности предоставления реестровых записей на комплекты изделий</a:t>
            </a:r>
          </a:p>
        </p:txBody>
      </p:sp>
      <p:sp>
        <p:nvSpPr>
          <p:cNvPr id="3" name="Объект 2">
            <a:extLst>
              <a:ext uri="{FF2B5EF4-FFF2-40B4-BE49-F238E27FC236}">
                <a16:creationId xmlns:a16="http://schemas.microsoft.com/office/drawing/2014/main" id="{09608648-DAA4-5634-6F7F-31AD909E756F}"/>
              </a:ext>
            </a:extLst>
          </p:cNvPr>
          <p:cNvSpPr>
            <a:spLocks noGrp="1"/>
          </p:cNvSpPr>
          <p:nvPr>
            <p:ph idx="1"/>
          </p:nvPr>
        </p:nvSpPr>
        <p:spPr>
          <a:xfrm>
            <a:off x="623392" y="1412776"/>
            <a:ext cx="10515600" cy="4927402"/>
          </a:xfrm>
        </p:spPr>
        <p:txBody>
          <a:bodyPr>
            <a:normAutofit fontScale="70000" lnSpcReduction="20000"/>
          </a:bodyPr>
          <a:lstStyle/>
          <a:p>
            <a:r>
              <a:rPr lang="ru-RU" dirty="0"/>
              <a:t>20 июня 2025, </a:t>
            </a:r>
            <a:r>
              <a:rPr lang="en-US" dirty="0"/>
              <a:t>https://moscow.fas.gov.ru/news/19623</a:t>
            </a:r>
            <a:endParaRPr lang="ru-RU" dirty="0"/>
          </a:p>
          <a:p>
            <a:r>
              <a:rPr lang="ru-RU" b="1" dirty="0"/>
              <a:t>Суть позиции: Реестровые записи на комплектные позиции не подтверждают происхождение отдельных товаров, включенных в комплект</a:t>
            </a:r>
          </a:p>
          <a:p>
            <a:r>
              <a:rPr lang="ru-RU" dirty="0"/>
              <a:t> Постановлением № 1875 введен запрет закупок товаров, происходящих из иностранных государств, в том числе, медицинской одежды.</a:t>
            </a:r>
          </a:p>
          <a:p>
            <a:r>
              <a:rPr lang="ru-RU" dirty="0"/>
              <a:t>Вместе с тем, в случае предоставления в заявке в отношении медицинских халатов реестрового номера, зарегистрированного на комплект медицинской одежды, куда помимо халата также включены иные предметы одежды, такая заявка подлежит отклонению.</a:t>
            </a:r>
          </a:p>
          <a:p>
            <a:r>
              <a:rPr lang="ru-RU" dirty="0"/>
              <a:t>Так, заключение Минпромторга России, как и реестровая запись на комплект медицинской одежды, распространяется исключительно на полный комплект, что исключает использование таких сведений для подтверждения производства на территории Российской Федерации отдельных товаров, содержащихся в составе комплекта медицинской одежды, что также подтверждается позицией Минпромторга России (Письмо Минпромторга России от 23.07.2024 № 77081/08).</a:t>
            </a:r>
          </a:p>
          <a:p>
            <a:endParaRPr lang="ru-RU" dirty="0"/>
          </a:p>
          <a:p>
            <a:r>
              <a:rPr lang="ru-RU" dirty="0"/>
              <a:t>Московское УФАС России также считает необходимым отметить, что аналогичные обстоятельства применимы и  в отношении комплектов иных типов товаров: реестровая запись на автоматизированное рабочее место не может служить подтверждением отдельно закупаемой части компьютерного оборудования, например, клавиатуры или мыши.</a:t>
            </a:r>
          </a:p>
        </p:txBody>
      </p:sp>
    </p:spTree>
    <p:extLst>
      <p:ext uri="{BB962C8B-B14F-4D97-AF65-F5344CB8AC3E}">
        <p14:creationId xmlns:p14="http://schemas.microsoft.com/office/powerpoint/2010/main" val="3370265976"/>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F712EEA5-5ED5-F696-02E1-D40910E70B32}"/>
              </a:ext>
            </a:extLst>
          </p:cNvPr>
          <p:cNvSpPr>
            <a:spLocks noGrp="1"/>
          </p:cNvSpPr>
          <p:nvPr>
            <p:ph type="title"/>
          </p:nvPr>
        </p:nvSpPr>
        <p:spPr>
          <a:xfrm>
            <a:off x="806630" y="116632"/>
            <a:ext cx="10515600" cy="903635"/>
          </a:xfrm>
        </p:spPr>
        <p:txBody>
          <a:bodyPr>
            <a:normAutofit/>
          </a:bodyPr>
          <a:lstStyle/>
          <a:p>
            <a:r>
              <a:rPr lang="ru-RU" sz="2400" dirty="0">
                <a:solidFill>
                  <a:srgbClr val="0070C0"/>
                </a:solidFill>
              </a:rPr>
              <a:t>Решение Управления Федеральной антимонопольной службы по Москве от 20 марта 2025 г. N 077/06/106-3668/2025 (44-ФЗ)</a:t>
            </a:r>
          </a:p>
        </p:txBody>
      </p:sp>
      <p:sp>
        <p:nvSpPr>
          <p:cNvPr id="3" name="Объект 2">
            <a:extLst>
              <a:ext uri="{FF2B5EF4-FFF2-40B4-BE49-F238E27FC236}">
                <a16:creationId xmlns:a16="http://schemas.microsoft.com/office/drawing/2014/main" id="{1511C70D-38D3-A817-14B7-8669DC80FED9}"/>
              </a:ext>
            </a:extLst>
          </p:cNvPr>
          <p:cNvSpPr>
            <a:spLocks noGrp="1"/>
          </p:cNvSpPr>
          <p:nvPr>
            <p:ph idx="1"/>
          </p:nvPr>
        </p:nvSpPr>
        <p:spPr>
          <a:xfrm>
            <a:off x="838200" y="1196752"/>
            <a:ext cx="10515600" cy="5328592"/>
          </a:xfrm>
        </p:spPr>
        <p:txBody>
          <a:bodyPr>
            <a:normAutofit fontScale="92500" lnSpcReduction="20000"/>
          </a:bodyPr>
          <a:lstStyle/>
          <a:p>
            <a:r>
              <a:rPr lang="ru-RU" sz="1800" dirty="0"/>
              <a:t>Жалуется ООО "ДМ-Групп" на действия ФГБУН "ИОГЕН РАН" при проведении электронного аукциона на право заключения государственного контракта на поставку анализатора лабораторного (Генетический анализатор) в комплекте (Закупка N 0373100002425000004).</a:t>
            </a:r>
          </a:p>
          <a:p>
            <a:r>
              <a:rPr lang="ru-RU" sz="1800" dirty="0"/>
              <a:t>Согласно извещению объектом закупки являлся генетический анализатор в комплекте. В поступившей жалобе отмечалось, среди прочего, что в нарушение ПП РФ N 1875 заказчик не установил подобающие "защитные меры" в отношении отдельных товаров, входящих в состав закупаемого комплекта:</a:t>
            </a:r>
          </a:p>
          <a:p>
            <a:r>
              <a:rPr lang="ru-RU" sz="1800" dirty="0"/>
              <a:t>- товар "Стол лабораторный передвижной усиленный" соответствует поз. 132 приложения N 1, в связи с чем в отношении такого товара следовало установить запрет;</a:t>
            </a:r>
          </a:p>
          <a:p>
            <a:r>
              <a:rPr lang="ru-RU" sz="1800" dirty="0"/>
              <a:t>- товар "Устройство хранения и обработки данных" соответствует поз. 198 приложения N 2, что означало необходимость установить ограничение, и т.д.</a:t>
            </a:r>
          </a:p>
          <a:p>
            <a:r>
              <a:rPr lang="ru-RU" sz="1800" dirty="0"/>
              <a:t>На заседании комиссии УФАС представитель заказчика пояснил, что требования к комплектности оборудования установлены в соответствии с имеющейся потребностью. Например, включение в состав лота "стола лабораторного передвижного усиленного" обусловлено необходимостью размещения части закупаемого генетического анализатора на соответствующем предмете мебели. В целом объект закупки отнесен к коду ОКПД2 28.99.39.190 "Оборудование специального назначения прочее, не включенное в другие группировки", включенному в поз. 131 приложения N 2, в связи с чем установлено ограничение.</a:t>
            </a:r>
          </a:p>
          <a:p>
            <a:endParaRPr lang="ru-RU" sz="1800" dirty="0"/>
          </a:p>
          <a:p>
            <a:r>
              <a:rPr lang="ru-RU" sz="1800" b="1" dirty="0"/>
              <a:t>Позиция УФАС: </a:t>
            </a:r>
            <a:r>
              <a:rPr lang="ru-RU" sz="1800" dirty="0"/>
              <a:t>в данном случае закупается единая товарная позиция "Оборудование специального назначения прочее, не включенное в другие группировки", в состав которой входит комплект товаров. Таким образом, в данном конкретном случае не осуществляется закупка обособленных товаров "Стол лабораторный передвижной усиленный", "Устройство хранения и обработки данных". Как следствие, </a:t>
            </a:r>
            <a:r>
              <a:rPr lang="ru-RU" sz="1800" dirty="0">
                <a:solidFill>
                  <a:srgbClr val="FF0000"/>
                </a:solidFill>
              </a:rPr>
              <a:t>заказчик правомерно не установил предусмотренные ПП РФ N 1875 запреты и ограничения в отношении таких товаров</a:t>
            </a:r>
          </a:p>
        </p:txBody>
      </p:sp>
    </p:spTree>
    <p:extLst>
      <p:ext uri="{BB962C8B-B14F-4D97-AF65-F5344CB8AC3E}">
        <p14:creationId xmlns:p14="http://schemas.microsoft.com/office/powerpoint/2010/main" val="2690747304"/>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3A2C87CE-67FD-E1E2-3085-ABA0AD039F57}"/>
              </a:ext>
            </a:extLst>
          </p:cNvPr>
          <p:cNvSpPr>
            <a:spLocks noGrp="1"/>
          </p:cNvSpPr>
          <p:nvPr>
            <p:ph type="title"/>
          </p:nvPr>
        </p:nvSpPr>
        <p:spPr>
          <a:xfrm>
            <a:off x="767408" y="157211"/>
            <a:ext cx="10515600" cy="1047651"/>
          </a:xfrm>
        </p:spPr>
        <p:txBody>
          <a:bodyPr>
            <a:noAutofit/>
          </a:bodyPr>
          <a:lstStyle/>
          <a:p>
            <a:r>
              <a:rPr lang="ru-RU" sz="2400" dirty="0">
                <a:solidFill>
                  <a:srgbClr val="0070C0"/>
                </a:solidFill>
              </a:rPr>
              <a:t>Решение Курганского УФАС № 045/06/105-196/2025 по делу о нарушении законодательства о контрактной системе в сфере закупок 31.03.2025</a:t>
            </a:r>
          </a:p>
        </p:txBody>
      </p:sp>
      <p:sp>
        <p:nvSpPr>
          <p:cNvPr id="3" name="Объект 2">
            <a:extLst>
              <a:ext uri="{FF2B5EF4-FFF2-40B4-BE49-F238E27FC236}">
                <a16:creationId xmlns:a16="http://schemas.microsoft.com/office/drawing/2014/main" id="{6327C93C-9D0A-259B-C98C-DFEF37E62263}"/>
              </a:ext>
            </a:extLst>
          </p:cNvPr>
          <p:cNvSpPr>
            <a:spLocks noGrp="1"/>
          </p:cNvSpPr>
          <p:nvPr>
            <p:ph idx="1"/>
          </p:nvPr>
        </p:nvSpPr>
        <p:spPr>
          <a:xfrm>
            <a:off x="838200" y="1204862"/>
            <a:ext cx="10515600" cy="4972101"/>
          </a:xfrm>
        </p:spPr>
        <p:txBody>
          <a:bodyPr>
            <a:normAutofit fontScale="62500" lnSpcReduction="20000"/>
          </a:bodyPr>
          <a:lstStyle/>
          <a:p>
            <a:r>
              <a:rPr lang="ru-RU" dirty="0"/>
              <a:t>Жалуется ООО «ДИВ ТРЕЙД» на действия Заказчика - Управления Росреестра по Курганской области при осуществлении закупки в форме электронного запроса котировок на поставку рабочих станций (извещение № 0143100005025000003).</a:t>
            </a:r>
          </a:p>
          <a:p>
            <a:r>
              <a:rPr lang="ru-RU" dirty="0"/>
              <a:t>Заявитель указывает, что описание объекта закупки составлено Заказчиком с нарушением Закона о контрактной системе - товары, которые закупаются в данном запросе котировок являются самостоятельными, а не автоматизированным рабочим местом.</a:t>
            </a:r>
          </a:p>
          <a:p>
            <a:r>
              <a:rPr lang="ru-RU" dirty="0"/>
              <a:t>Заказчиком установлено ограничение, но в случае закупки включенных в объект закупки товаров, как самостоятельных единиц, Заказчиком должно быть установлено ограничение и преимущество.</a:t>
            </a:r>
          </a:p>
          <a:p>
            <a:r>
              <a:rPr lang="ru-RU" dirty="0"/>
              <a:t>Комиссией Управления установлено, что при описании объекта закупки Заказчиком применен ОКПД2 26.20.15.150 Автоматизированное рабочее место.</a:t>
            </a:r>
          </a:p>
          <a:p>
            <a:r>
              <a:rPr lang="ru-RU" dirty="0"/>
              <a:t>На заседании Комиссии Управления представитель Заказчика пояснил, что Заказчиком закупается комплекс оборудования «Автоматизированное рабочее место», объединенный в единую систему.</a:t>
            </a:r>
          </a:p>
          <a:p>
            <a:r>
              <a:rPr lang="ru-RU" dirty="0"/>
              <a:t>В Приложение № 2 к Постановлению № 1875 (позиция 199) содержится код товара ОКПД2 - 26.20.15 «Машины вычислительные электронные цифровые прочие, содержащие или не содержащие в одном корпусе одно или два из следующих устройств для автоматической обработки данных: запоминающие устройства, устройства ввода, устройства вывода», который включает в себя, в том числе код - 26.20.15.150 «Автоматизированное рабочее место».</a:t>
            </a:r>
          </a:p>
          <a:p>
            <a:r>
              <a:rPr lang="ru-RU" dirty="0"/>
              <a:t>Таким образом, на товар с кодом ОКПД 2 - 26.20.15.150 «Автоматизированное рабочее место» распространяются ограничения, предусмотренные Постановлением № 1875.</a:t>
            </a:r>
          </a:p>
          <a:p>
            <a:r>
              <a:rPr lang="ru-RU" dirty="0">
                <a:solidFill>
                  <a:srgbClr val="00B050"/>
                </a:solidFill>
              </a:rPr>
              <a:t>Жалоба не обоснована</a:t>
            </a:r>
          </a:p>
          <a:p>
            <a:endParaRPr lang="ru-RU" dirty="0"/>
          </a:p>
        </p:txBody>
      </p:sp>
    </p:spTree>
    <p:extLst>
      <p:ext uri="{BB962C8B-B14F-4D97-AF65-F5344CB8AC3E}">
        <p14:creationId xmlns:p14="http://schemas.microsoft.com/office/powerpoint/2010/main" val="1237596218"/>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815C5C08-1131-555B-444F-968D2884BA9C}"/>
              </a:ext>
            </a:extLst>
          </p:cNvPr>
          <p:cNvSpPr>
            <a:spLocks noGrp="1"/>
          </p:cNvSpPr>
          <p:nvPr>
            <p:ph type="title"/>
          </p:nvPr>
        </p:nvSpPr>
        <p:spPr>
          <a:xfrm>
            <a:off x="335360" y="176981"/>
            <a:ext cx="10515600" cy="1008112"/>
          </a:xfrm>
        </p:spPr>
        <p:txBody>
          <a:bodyPr>
            <a:normAutofit/>
          </a:bodyPr>
          <a:lstStyle/>
          <a:p>
            <a:r>
              <a:rPr lang="ru-RU" sz="2400" dirty="0">
                <a:solidFill>
                  <a:srgbClr val="0070C0"/>
                </a:solidFill>
              </a:rPr>
              <a:t>Решение Управления Федеральной антимонопольной службы по Воронежской области от 10 марта 2025 г. N 036/06/42-228/2025 (44-ФЗ)</a:t>
            </a:r>
          </a:p>
        </p:txBody>
      </p:sp>
      <p:sp>
        <p:nvSpPr>
          <p:cNvPr id="3" name="Объект 2">
            <a:extLst>
              <a:ext uri="{FF2B5EF4-FFF2-40B4-BE49-F238E27FC236}">
                <a16:creationId xmlns:a16="http://schemas.microsoft.com/office/drawing/2014/main" id="{0BAA2E14-FB12-8DB9-6597-031CC2A5EABF}"/>
              </a:ext>
            </a:extLst>
          </p:cNvPr>
          <p:cNvSpPr>
            <a:spLocks noGrp="1"/>
          </p:cNvSpPr>
          <p:nvPr>
            <p:ph idx="1"/>
          </p:nvPr>
        </p:nvSpPr>
        <p:spPr>
          <a:xfrm>
            <a:off x="335360" y="1268760"/>
            <a:ext cx="11018440" cy="5256584"/>
          </a:xfrm>
        </p:spPr>
        <p:txBody>
          <a:bodyPr>
            <a:normAutofit fontScale="62500" lnSpcReduction="20000"/>
          </a:bodyPr>
          <a:lstStyle/>
          <a:p>
            <a:r>
              <a:rPr lang="ru-RU" dirty="0"/>
              <a:t>Жалуется ООО "Интеграционные решения" на действия МКУ ДПО "Богучарская детская школа искусств имени Кищенко А.М." при проведении электронного аукциона на поставку оборудования в рамках оснащения школы креативных индустрий (демонстрационно-образовательная студия) (номер извещения 0131300030125000012).</a:t>
            </a:r>
          </a:p>
          <a:p>
            <a:r>
              <a:rPr lang="ru-RU" dirty="0"/>
              <a:t>Заявитель полагает, что Заказчик при формировании извещения об осуществлении закупки неправомерно объединил в один лот разные товары.</a:t>
            </a:r>
          </a:p>
          <a:p>
            <a:r>
              <a:rPr lang="ru-RU" dirty="0"/>
              <a:t>Как следует из Извещения, в отношении товара "Поставка оборудования в рамках оснащения школы креативных индустрий (демонстрационно-образовательная студия)" указаны следующие функциональные, технические и качественные характеристики, например, "Студия "Фото- и видеопроизводства", Беспилотный летательный аппарат, Штука", Студия "Анимации и 3D-графики", "Аудиосистема, Максимальная мощность усилителей, Ватт", "Студия "Фото- и видеопроизводства", Микрофон тип 2, Ветрозащита в комплекте", "Студия "Фото- и видеопроизводства", Устройство для записи динамичных изображений тип 1, Кэш-запись, Секунда" и т.д.</a:t>
            </a:r>
          </a:p>
          <a:p>
            <a:r>
              <a:rPr lang="ru-RU" dirty="0"/>
              <a:t>Вместе с тем, указание Заказчиком в Извещении "Ограничения закупок товаров, происходящих из иностранных государств, выполняемых работ, оказываемых услуг иностранными лицами" носит формальный характер и не может быть реализовано при проведении закупки. Это обусловлено тем, что сформированный объект закупки - "Поставка оборудования в рамках оснащения школы креативных индустрий (демонстрационно-образовательная студия)" - включает в себя различные виды оборудования, которые являются самостоятельными товарами. В связи с этим предоставление документов, подтверждающих страну происхождения всего комплекса оборудования, невозможно.</a:t>
            </a:r>
          </a:p>
          <a:p>
            <a:r>
              <a:rPr lang="ru-RU" dirty="0">
                <a:solidFill>
                  <a:srgbClr val="FF0000"/>
                </a:solidFill>
              </a:rPr>
              <a:t>Жалоба обоснована</a:t>
            </a:r>
          </a:p>
        </p:txBody>
      </p:sp>
    </p:spTree>
    <p:extLst>
      <p:ext uri="{BB962C8B-B14F-4D97-AF65-F5344CB8AC3E}">
        <p14:creationId xmlns:p14="http://schemas.microsoft.com/office/powerpoint/2010/main" val="2727315929"/>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00A0BF-7C3D-9BA3-6261-1167FF35D14F}"/>
            </a:ext>
          </a:extLst>
        </p:cNvPr>
        <p:cNvGrpSpPr/>
        <p:nvPr/>
      </p:nvGrpSpPr>
      <p:grpSpPr>
        <a:xfrm>
          <a:off x="0" y="0"/>
          <a:ext cx="0" cy="0"/>
          <a:chOff x="0" y="0"/>
          <a:chExt cx="0" cy="0"/>
        </a:xfrm>
      </p:grpSpPr>
      <p:sp>
        <p:nvSpPr>
          <p:cNvPr id="2" name="Заголовок 1">
            <a:extLst>
              <a:ext uri="{FF2B5EF4-FFF2-40B4-BE49-F238E27FC236}">
                <a16:creationId xmlns:a16="http://schemas.microsoft.com/office/drawing/2014/main" id="{9EC83487-54E3-779D-9066-AA6F45CD1B65}"/>
              </a:ext>
            </a:extLst>
          </p:cNvPr>
          <p:cNvSpPr>
            <a:spLocks noGrp="1"/>
          </p:cNvSpPr>
          <p:nvPr>
            <p:ph type="title"/>
          </p:nvPr>
        </p:nvSpPr>
        <p:spPr>
          <a:xfrm>
            <a:off x="911424" y="692696"/>
            <a:ext cx="10515600" cy="3024336"/>
          </a:xfrm>
        </p:spPr>
        <p:txBody>
          <a:bodyPr>
            <a:normAutofit/>
          </a:bodyPr>
          <a:lstStyle/>
          <a:p>
            <a:r>
              <a:rPr lang="ru-RU" sz="3200" dirty="0">
                <a:solidFill>
                  <a:srgbClr val="0070C0"/>
                </a:solidFill>
              </a:rPr>
              <a:t>Изменения содержательного плана:</a:t>
            </a:r>
            <a:br>
              <a:rPr lang="ru-RU" sz="3200" dirty="0">
                <a:solidFill>
                  <a:srgbClr val="0070C0"/>
                </a:solidFill>
              </a:rPr>
            </a:br>
            <a:br>
              <a:rPr lang="ru-RU" sz="3200" dirty="0">
                <a:solidFill>
                  <a:srgbClr val="0070C0"/>
                </a:solidFill>
              </a:rPr>
            </a:br>
            <a:r>
              <a:rPr lang="en-US" sz="3200" dirty="0">
                <a:solidFill>
                  <a:srgbClr val="0070C0"/>
                </a:solidFill>
              </a:rPr>
              <a:t>4</a:t>
            </a:r>
            <a:r>
              <a:rPr lang="ru-RU" sz="3200" dirty="0">
                <a:solidFill>
                  <a:srgbClr val="0070C0"/>
                </a:solidFill>
              </a:rPr>
              <a:t>. Изменения в случаях применения/неприменения запрета, ограничения, преимущества</a:t>
            </a:r>
          </a:p>
        </p:txBody>
      </p:sp>
      <p:sp>
        <p:nvSpPr>
          <p:cNvPr id="4" name="TextBox 3">
            <a:extLst>
              <a:ext uri="{FF2B5EF4-FFF2-40B4-BE49-F238E27FC236}">
                <a16:creationId xmlns:a16="http://schemas.microsoft.com/office/drawing/2014/main" id="{3B1F7300-98F0-9A1F-5A6F-98E1B9647A9B}"/>
              </a:ext>
            </a:extLst>
          </p:cNvPr>
          <p:cNvSpPr txBox="1"/>
          <p:nvPr/>
        </p:nvSpPr>
        <p:spPr>
          <a:xfrm>
            <a:off x="911424" y="3429000"/>
            <a:ext cx="9793088" cy="400110"/>
          </a:xfrm>
          <a:prstGeom prst="rect">
            <a:avLst/>
          </a:prstGeom>
          <a:noFill/>
        </p:spPr>
        <p:txBody>
          <a:bodyPr wrap="square">
            <a:spAutoFit/>
          </a:bodyPr>
          <a:lstStyle/>
          <a:p>
            <a:r>
              <a:rPr kumimoji="0" lang="ru-RU" sz="2000" b="0" i="0" u="none" strike="noStrike" kern="1200" cap="none" spc="0" normalizeH="0" baseline="0" noProof="0" dirty="0">
                <a:ln>
                  <a:noFill/>
                </a:ln>
                <a:solidFill>
                  <a:srgbClr val="0070C0"/>
                </a:solidFill>
                <a:effectLst/>
                <a:uLnTx/>
                <a:uFillTx/>
                <a:latin typeface="Calibri Light"/>
                <a:ea typeface="+mj-ea"/>
                <a:cs typeface="+mj-cs"/>
              </a:rPr>
              <a:t>(</a:t>
            </a:r>
            <a:r>
              <a:rPr kumimoji="0" lang="ru-RU" sz="2000" b="0" i="0" u="none" strike="noStrike" kern="1200" cap="none" spc="0" normalizeH="0" baseline="0" noProof="0" dirty="0">
                <a:ln>
                  <a:noFill/>
                </a:ln>
                <a:solidFill>
                  <a:srgbClr val="FF0000"/>
                </a:solidFill>
                <a:effectLst/>
                <a:uLnTx/>
                <a:uFillTx/>
                <a:latin typeface="Calibri Light"/>
                <a:ea typeface="+mj-ea"/>
                <a:cs typeface="+mj-cs"/>
              </a:rPr>
              <a:t>с 19.06.2025 </a:t>
            </a:r>
            <a:r>
              <a:rPr kumimoji="0" lang="ru-RU" sz="2000" b="0" i="0" u="none" strike="noStrike" kern="1200" cap="none" spc="0" normalizeH="0" baseline="0" noProof="0" dirty="0">
                <a:ln>
                  <a:noFill/>
                </a:ln>
                <a:solidFill>
                  <a:srgbClr val="0070C0"/>
                </a:solidFill>
                <a:effectLst/>
                <a:uLnTx/>
                <a:uFillTx/>
                <a:latin typeface="Calibri Light"/>
                <a:ea typeface="+mj-ea"/>
                <a:cs typeface="+mj-cs"/>
              </a:rPr>
              <a:t>–Постановление Правительства от 10 июня 2025 г. N 879)</a:t>
            </a:r>
            <a:endParaRPr lang="ru-RU" dirty="0"/>
          </a:p>
        </p:txBody>
      </p:sp>
    </p:spTree>
    <p:extLst>
      <p:ext uri="{BB962C8B-B14F-4D97-AF65-F5344CB8AC3E}">
        <p14:creationId xmlns:p14="http://schemas.microsoft.com/office/powerpoint/2010/main" val="4142695872"/>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E2CD3C-1E6F-5146-80F4-DBD6C6F33A1A}"/>
            </a:ext>
          </a:extLst>
        </p:cNvPr>
        <p:cNvGrpSpPr/>
        <p:nvPr/>
      </p:nvGrpSpPr>
      <p:grpSpPr>
        <a:xfrm>
          <a:off x="0" y="0"/>
          <a:ext cx="0" cy="0"/>
          <a:chOff x="0" y="0"/>
          <a:chExt cx="0" cy="0"/>
        </a:xfrm>
      </p:grpSpPr>
      <p:sp>
        <p:nvSpPr>
          <p:cNvPr id="2" name="Прямоугольник 1">
            <a:extLst>
              <a:ext uri="{FF2B5EF4-FFF2-40B4-BE49-F238E27FC236}">
                <a16:creationId xmlns:a16="http://schemas.microsoft.com/office/drawing/2014/main" id="{E123E8A5-849E-FB76-27E1-D7B2ECF45935}"/>
              </a:ext>
            </a:extLst>
          </p:cNvPr>
          <p:cNvSpPr/>
          <p:nvPr/>
        </p:nvSpPr>
        <p:spPr>
          <a:xfrm>
            <a:off x="736847" y="541539"/>
            <a:ext cx="11194741" cy="1663325"/>
          </a:xfrm>
          <a:prstGeom prst="rect">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srgbClr val="F19D19">
                  <a:lumMod val="20000"/>
                  <a:lumOff val="80000"/>
                </a:srgbClr>
              </a:solidFill>
              <a:effectLst/>
              <a:uLnTx/>
              <a:uFillTx/>
              <a:latin typeface="Calibri"/>
              <a:ea typeface="+mn-ea"/>
              <a:cs typeface="+mn-cs"/>
            </a:endParaRPr>
          </a:p>
        </p:txBody>
      </p:sp>
      <p:sp>
        <p:nvSpPr>
          <p:cNvPr id="3" name="Объект 2">
            <a:extLst>
              <a:ext uri="{FF2B5EF4-FFF2-40B4-BE49-F238E27FC236}">
                <a16:creationId xmlns:a16="http://schemas.microsoft.com/office/drawing/2014/main" id="{BC11AE20-28CC-A9EE-F379-FE62A5E14452}"/>
              </a:ext>
            </a:extLst>
          </p:cNvPr>
          <p:cNvSpPr>
            <a:spLocks noGrp="1"/>
          </p:cNvSpPr>
          <p:nvPr>
            <p:ph idx="1"/>
          </p:nvPr>
        </p:nvSpPr>
        <p:spPr>
          <a:xfrm>
            <a:off x="350416" y="292964"/>
            <a:ext cx="11421373" cy="1911900"/>
          </a:xfrm>
        </p:spPr>
        <p:txBody>
          <a:bodyPr>
            <a:normAutofit fontScale="47500" lnSpcReduction="20000"/>
          </a:bodyPr>
          <a:lstStyle/>
          <a:p>
            <a:pPr marL="0" indent="0">
              <a:lnSpc>
                <a:spcPct val="100000"/>
              </a:lnSpc>
              <a:spcBef>
                <a:spcPts val="600"/>
              </a:spcBef>
              <a:buNone/>
            </a:pPr>
            <a:endParaRPr lang="ru-RU" sz="4600" dirty="0">
              <a:latin typeface="Times New Roman" panose="02020603050405020304" pitchFamily="18" charset="0"/>
              <a:cs typeface="Times New Roman" panose="02020603050405020304" pitchFamily="18" charset="0"/>
            </a:endParaRPr>
          </a:p>
          <a:p>
            <a:pPr marL="457200" lvl="1" indent="0" algn="just">
              <a:lnSpc>
                <a:spcPct val="100000"/>
              </a:lnSpc>
              <a:spcBef>
                <a:spcPts val="600"/>
              </a:spcBef>
              <a:buNone/>
              <a:defRPr/>
            </a:pPr>
            <a:r>
              <a:rPr lang="ru-RU" sz="4600" strike="sngStrike" dirty="0">
                <a:solidFill>
                  <a:srgbClr val="000000"/>
                </a:solidFill>
                <a:latin typeface="Times New Roman" panose="02020603050405020304" pitchFamily="18" charset="0"/>
                <a:ea typeface="Times New Roman" panose="02020603050405020304" pitchFamily="18" charset="0"/>
              </a:rPr>
              <a:t>и) предусмотренные пунктом 1 </a:t>
            </a:r>
            <a:r>
              <a:rPr lang="ru-RU" sz="4600" b="1" strike="sngStrike" dirty="0">
                <a:solidFill>
                  <a:srgbClr val="000000"/>
                </a:solidFill>
                <a:latin typeface="Times New Roman" panose="02020603050405020304" pitchFamily="18" charset="0"/>
                <a:ea typeface="Times New Roman" panose="02020603050405020304" pitchFamily="18" charset="0"/>
              </a:rPr>
              <a:t>запрет, ограничение, преимущество </a:t>
            </a:r>
            <a:r>
              <a:rPr lang="ru-RU" sz="4600" b="1" strike="sngStrike" dirty="0">
                <a:solidFill>
                  <a:srgbClr val="FF0000"/>
                </a:solidFill>
                <a:latin typeface="Times New Roman" panose="02020603050405020304" pitchFamily="18" charset="0"/>
                <a:ea typeface="Times New Roman" panose="02020603050405020304" pitchFamily="18" charset="0"/>
              </a:rPr>
              <a:t>не применяются</a:t>
            </a:r>
            <a:r>
              <a:rPr lang="ru-RU" sz="4600" b="1" strike="sngStrike" dirty="0">
                <a:solidFill>
                  <a:srgbClr val="000000"/>
                </a:solidFill>
                <a:latin typeface="Times New Roman" panose="02020603050405020304" pitchFamily="18" charset="0"/>
                <a:ea typeface="Times New Roman" panose="02020603050405020304" pitchFamily="18" charset="0"/>
              </a:rPr>
              <a:t> </a:t>
            </a:r>
            <a:r>
              <a:rPr lang="ru-RU" sz="4600" strike="sngStrike" dirty="0">
                <a:solidFill>
                  <a:srgbClr val="000000"/>
                </a:solidFill>
                <a:latin typeface="Times New Roman" panose="02020603050405020304" pitchFamily="18" charset="0"/>
                <a:ea typeface="Times New Roman" panose="02020603050405020304" pitchFamily="18" charset="0"/>
              </a:rPr>
              <a:t>при осуществлении закупки, при которой </a:t>
            </a:r>
            <a:r>
              <a:rPr lang="ru-RU" sz="4600" b="1" strike="sngStrike" dirty="0">
                <a:solidFill>
                  <a:srgbClr val="000000"/>
                </a:solidFill>
                <a:latin typeface="Times New Roman" panose="02020603050405020304" pitchFamily="18" charset="0"/>
                <a:ea typeface="Times New Roman" panose="02020603050405020304" pitchFamily="18" charset="0"/>
              </a:rPr>
              <a:t>заключается контракт (договор) со встречными инвестиционными обязательствами, предусматривающий поставку товара, произведенного исключительно на создаваемом, модернизируемом, осваиваемом в соответствии с таким контрактом (договором) производстве</a:t>
            </a:r>
            <a:r>
              <a:rPr lang="ru-RU" sz="4600" strike="sngStrike" dirty="0">
                <a:solidFill>
                  <a:srgbClr val="000000"/>
                </a:solidFill>
                <a:latin typeface="Times New Roman" panose="02020603050405020304" pitchFamily="18" charset="0"/>
                <a:ea typeface="Times New Roman" panose="02020603050405020304" pitchFamily="18" charset="0"/>
              </a:rPr>
              <a:t>;</a:t>
            </a:r>
          </a:p>
          <a:p>
            <a:pPr marL="457200" lvl="1" indent="0" algn="just">
              <a:lnSpc>
                <a:spcPct val="100000"/>
              </a:lnSpc>
              <a:spcBef>
                <a:spcPts val="600"/>
              </a:spcBef>
              <a:buNone/>
              <a:defRPr/>
            </a:pPr>
            <a:endParaRPr lang="ru-RU" sz="4600" dirty="0">
              <a:solidFill>
                <a:srgbClr val="000000"/>
              </a:solidFill>
              <a:latin typeface="Times New Roman" panose="02020603050405020304" pitchFamily="18" charset="0"/>
              <a:ea typeface="Times New Roman" panose="02020603050405020304" pitchFamily="18" charset="0"/>
            </a:endParaRPr>
          </a:p>
          <a:p>
            <a:pPr marL="0" indent="0">
              <a:lnSpc>
                <a:spcPct val="100000"/>
              </a:lnSpc>
              <a:spcBef>
                <a:spcPts val="600"/>
              </a:spcBef>
              <a:buNone/>
            </a:pPr>
            <a:endParaRPr lang="ru-RU" sz="2600" dirty="0">
              <a:latin typeface="Times New Roman" panose="02020603050405020304" pitchFamily="18" charset="0"/>
              <a:cs typeface="Times New Roman" panose="02020603050405020304" pitchFamily="18" charset="0"/>
            </a:endParaRPr>
          </a:p>
          <a:p>
            <a:pPr marL="0" indent="0">
              <a:lnSpc>
                <a:spcPct val="100000"/>
              </a:lnSpc>
              <a:spcBef>
                <a:spcPts val="600"/>
              </a:spcBef>
              <a:buNone/>
            </a:pPr>
            <a:endParaRPr lang="ru-RU" sz="1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02608833"/>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a:extLst>
              <a:ext uri="{FF2B5EF4-FFF2-40B4-BE49-F238E27FC236}">
                <a16:creationId xmlns:a16="http://schemas.microsoft.com/office/drawing/2014/main" id="{810C3D1A-94A3-F7B2-73F0-3BF9E7BE4DA8}"/>
              </a:ext>
            </a:extLst>
          </p:cNvPr>
          <p:cNvSpPr/>
          <p:nvPr/>
        </p:nvSpPr>
        <p:spPr>
          <a:xfrm>
            <a:off x="195309" y="248575"/>
            <a:ext cx="11354540" cy="6485138"/>
          </a:xfrm>
          <a:prstGeom prst="rect">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a:ea typeface="+mn-ea"/>
              <a:cs typeface="+mn-cs"/>
            </a:endParaRPr>
          </a:p>
        </p:txBody>
      </p:sp>
      <p:sp>
        <p:nvSpPr>
          <p:cNvPr id="3" name="Объект 2">
            <a:extLst>
              <a:ext uri="{FF2B5EF4-FFF2-40B4-BE49-F238E27FC236}">
                <a16:creationId xmlns:a16="http://schemas.microsoft.com/office/drawing/2014/main" id="{80696CEC-E407-49E7-2EC8-A6C4231B1DF5}"/>
              </a:ext>
            </a:extLst>
          </p:cNvPr>
          <p:cNvSpPr>
            <a:spLocks noGrp="1"/>
          </p:cNvSpPr>
          <p:nvPr>
            <p:ph idx="1"/>
          </p:nvPr>
        </p:nvSpPr>
        <p:spPr>
          <a:xfrm>
            <a:off x="337351" y="372862"/>
            <a:ext cx="11016449" cy="6485138"/>
          </a:xfrm>
        </p:spPr>
        <p:txBody>
          <a:bodyPr>
            <a:normAutofit fontScale="25000" lnSpcReduction="20000"/>
          </a:bodyPr>
          <a:lstStyle/>
          <a:p>
            <a:pPr algn="just">
              <a:buNone/>
            </a:pPr>
            <a:r>
              <a:rPr lang="ru-RU" sz="6400" b="1" i="0" dirty="0">
                <a:effectLst/>
                <a:latin typeface="Times New Roman" panose="02020603050405020304" pitchFamily="18" charset="0"/>
                <a:cs typeface="Times New Roman" panose="02020603050405020304" pitchFamily="18" charset="0"/>
              </a:rPr>
              <a:t>4. Установить, что:</a:t>
            </a:r>
          </a:p>
          <a:p>
            <a:pPr algn="just">
              <a:buNone/>
            </a:pPr>
            <a:r>
              <a:rPr lang="ru-RU" sz="6400" b="0" i="0" dirty="0">
                <a:solidFill>
                  <a:srgbClr val="FF0000"/>
                </a:solidFill>
                <a:effectLst/>
                <a:latin typeface="Times New Roman" panose="02020603050405020304" pitchFamily="18" charset="0"/>
                <a:cs typeface="Times New Roman" panose="02020603050405020304" pitchFamily="18" charset="0"/>
              </a:rPr>
              <a:t>Новая редакция и) </a:t>
            </a:r>
            <a:r>
              <a:rPr lang="ru-RU" sz="6400" b="0" i="0" dirty="0">
                <a:effectLst/>
                <a:latin typeface="Times New Roman" panose="02020603050405020304" pitchFamily="18" charset="0"/>
                <a:cs typeface="Times New Roman" panose="02020603050405020304" pitchFamily="18" charset="0"/>
              </a:rPr>
              <a:t>предусмотренные </a:t>
            </a:r>
            <a:r>
              <a:rPr lang="ru-RU" sz="6400" b="0" i="0" u="none" strike="noStrike" dirty="0">
                <a:effectLst/>
                <a:latin typeface="Times New Roman" panose="02020603050405020304" pitchFamily="18" charset="0"/>
                <a:cs typeface="Times New Roman" panose="02020603050405020304" pitchFamily="18" charset="0"/>
              </a:rPr>
              <a:t>абзацем вторым пункта 1</a:t>
            </a:r>
            <a:r>
              <a:rPr lang="ru-RU" sz="6400" b="0" i="0" dirty="0">
                <a:effectLst/>
                <a:latin typeface="Times New Roman" panose="02020603050405020304" pitchFamily="18" charset="0"/>
                <a:cs typeface="Times New Roman" panose="02020603050405020304" pitchFamily="18" charset="0"/>
              </a:rPr>
              <a:t> настоящего постановления и </a:t>
            </a:r>
            <a:r>
              <a:rPr lang="ru-RU" sz="6400" b="0" i="0" u="none" strike="noStrike" dirty="0">
                <a:effectLst/>
                <a:latin typeface="Times New Roman" panose="02020603050405020304" pitchFamily="18" charset="0"/>
                <a:cs typeface="Times New Roman" panose="02020603050405020304" pitchFamily="18" charset="0"/>
              </a:rPr>
              <a:t>подпунктом "ж"</a:t>
            </a:r>
            <a:r>
              <a:rPr lang="ru-RU" sz="6400" b="0" i="0" dirty="0">
                <a:effectLst/>
                <a:latin typeface="Times New Roman" panose="02020603050405020304" pitchFamily="18" charset="0"/>
                <a:cs typeface="Times New Roman" panose="02020603050405020304" pitchFamily="18" charset="0"/>
              </a:rPr>
              <a:t> настоящего пункта </a:t>
            </a:r>
            <a:r>
              <a:rPr lang="ru-RU" sz="6400" b="1" i="0" dirty="0">
                <a:effectLst/>
                <a:latin typeface="Times New Roman" panose="02020603050405020304" pitchFamily="18" charset="0"/>
                <a:cs typeface="Times New Roman" panose="02020603050405020304" pitchFamily="18" charset="0"/>
              </a:rPr>
              <a:t>запреты,</a:t>
            </a:r>
            <a:r>
              <a:rPr lang="ru-RU" sz="6400" b="0" i="0" dirty="0">
                <a:effectLst/>
                <a:latin typeface="Times New Roman" panose="02020603050405020304" pitchFamily="18" charset="0"/>
                <a:cs typeface="Times New Roman" panose="02020603050405020304" pitchFamily="18" charset="0"/>
              </a:rPr>
              <a:t> а также предусмотренные </a:t>
            </a:r>
            <a:r>
              <a:rPr lang="ru-RU" sz="6400" b="0" i="0" u="none" strike="noStrike" dirty="0">
                <a:effectLst/>
                <a:latin typeface="Times New Roman" panose="02020603050405020304" pitchFamily="18" charset="0"/>
                <a:cs typeface="Times New Roman" panose="02020603050405020304" pitchFamily="18" charset="0"/>
              </a:rPr>
              <a:t>абзацами третьим</a:t>
            </a:r>
            <a:r>
              <a:rPr lang="ru-RU" sz="6400" b="0" i="0" dirty="0">
                <a:effectLst/>
                <a:latin typeface="Times New Roman" panose="02020603050405020304" pitchFamily="18" charset="0"/>
                <a:cs typeface="Times New Roman" panose="02020603050405020304" pitchFamily="18" charset="0"/>
              </a:rPr>
              <a:t> и </a:t>
            </a:r>
            <a:r>
              <a:rPr lang="ru-RU" sz="6400" b="0" i="0" u="none" strike="noStrike" dirty="0">
                <a:effectLst/>
                <a:latin typeface="Times New Roman" panose="02020603050405020304" pitchFamily="18" charset="0"/>
                <a:cs typeface="Times New Roman" panose="02020603050405020304" pitchFamily="18" charset="0"/>
              </a:rPr>
              <a:t>четвертым пункта 1</a:t>
            </a:r>
            <a:r>
              <a:rPr lang="ru-RU" sz="6400" b="0" i="0" dirty="0">
                <a:effectLst/>
                <a:latin typeface="Times New Roman" panose="02020603050405020304" pitchFamily="18" charset="0"/>
                <a:cs typeface="Times New Roman" panose="02020603050405020304" pitchFamily="18" charset="0"/>
              </a:rPr>
              <a:t> настоящего постановления </a:t>
            </a:r>
            <a:r>
              <a:rPr lang="ru-RU" sz="6400" b="1" i="0" dirty="0">
                <a:effectLst/>
                <a:latin typeface="Times New Roman" panose="02020603050405020304" pitchFamily="18" charset="0"/>
                <a:cs typeface="Times New Roman" panose="02020603050405020304" pitchFamily="18" charset="0"/>
              </a:rPr>
              <a:t>ограничение и преимущество </a:t>
            </a:r>
            <a:r>
              <a:rPr lang="ru-RU" sz="6400" b="1" i="0" u="sng" dirty="0">
                <a:solidFill>
                  <a:srgbClr val="FF0000"/>
                </a:solidFill>
                <a:effectLst/>
                <a:latin typeface="Times New Roman" panose="02020603050405020304" pitchFamily="18" charset="0"/>
                <a:cs typeface="Times New Roman" panose="02020603050405020304" pitchFamily="18" charset="0"/>
              </a:rPr>
              <a:t>не применяются </a:t>
            </a:r>
            <a:r>
              <a:rPr lang="ru-RU" sz="6400" b="0" i="0" dirty="0">
                <a:effectLst/>
                <a:latin typeface="Times New Roman" panose="02020603050405020304" pitchFamily="18" charset="0"/>
                <a:cs typeface="Times New Roman" panose="02020603050405020304" pitchFamily="18" charset="0"/>
              </a:rPr>
              <a:t>при осуществлении:</a:t>
            </a:r>
          </a:p>
          <a:p>
            <a:pPr algn="just">
              <a:buNone/>
            </a:pPr>
            <a:r>
              <a:rPr lang="ru-RU" sz="6400" b="1" i="0" dirty="0">
                <a:solidFill>
                  <a:srgbClr val="FF0000"/>
                </a:solidFill>
                <a:effectLst/>
                <a:latin typeface="Times New Roman" panose="02020603050405020304" pitchFamily="18" charset="0"/>
                <a:cs typeface="Times New Roman" panose="02020603050405020304" pitchFamily="18" charset="0"/>
              </a:rPr>
              <a:t>закупки товара </a:t>
            </a:r>
            <a:r>
              <a:rPr lang="ru-RU" sz="6400" b="0" i="0" dirty="0">
                <a:effectLst/>
                <a:latin typeface="Times New Roman" panose="02020603050405020304" pitchFamily="18" charset="0"/>
                <a:cs typeface="Times New Roman" panose="02020603050405020304" pitchFamily="18" charset="0"/>
              </a:rPr>
              <a:t>(в том числе поставляемого при выполнении закупаемых работ, оказании закупаемых услуг) </a:t>
            </a:r>
            <a:r>
              <a:rPr lang="ru-RU" sz="6400" b="1" i="0" dirty="0">
                <a:effectLst/>
                <a:latin typeface="Times New Roman" panose="02020603050405020304" pitchFamily="18" charset="0"/>
                <a:cs typeface="Times New Roman" panose="02020603050405020304" pitchFamily="18" charset="0"/>
              </a:rPr>
              <a:t>в целях исполнения контракта</a:t>
            </a:r>
            <a:r>
              <a:rPr lang="ru-RU" sz="6400" b="0" i="0" dirty="0">
                <a:effectLst/>
                <a:latin typeface="Times New Roman" panose="02020603050405020304" pitchFamily="18" charset="0"/>
                <a:cs typeface="Times New Roman" panose="02020603050405020304" pitchFamily="18" charset="0"/>
              </a:rPr>
              <a:t> (договора), </a:t>
            </a:r>
            <a:r>
              <a:rPr lang="ru-RU" sz="6400" b="0" i="0" u="sng" dirty="0">
                <a:effectLst/>
                <a:latin typeface="Times New Roman" panose="02020603050405020304" pitchFamily="18" charset="0"/>
                <a:cs typeface="Times New Roman" panose="02020603050405020304" pitchFamily="18" charset="0"/>
              </a:rPr>
              <a:t>содержащего условие о поставке или использовании такого товара и заключенного с лицом, которое не является заказчиком </a:t>
            </a:r>
            <a:r>
              <a:rPr lang="ru-RU" sz="6400" b="0" i="0" dirty="0">
                <a:effectLst/>
                <a:latin typeface="Times New Roman" panose="02020603050405020304" pitchFamily="18" charset="0"/>
                <a:cs typeface="Times New Roman" panose="02020603050405020304" pitchFamily="18" charset="0"/>
              </a:rPr>
              <a:t>в соответствии с </a:t>
            </a:r>
            <a:r>
              <a:rPr lang="ru-RU" sz="6400" b="0" i="0" u="none" strike="noStrike" dirty="0">
                <a:effectLst/>
                <a:latin typeface="Times New Roman" panose="02020603050405020304" pitchFamily="18" charset="0"/>
                <a:cs typeface="Times New Roman" panose="02020603050405020304" pitchFamily="18" charset="0"/>
              </a:rPr>
              <a:t>Федеральным законом</a:t>
            </a:r>
            <a:r>
              <a:rPr lang="ru-RU" sz="6400" b="0" i="0" dirty="0">
                <a:effectLst/>
                <a:latin typeface="Times New Roman" panose="02020603050405020304" pitchFamily="18" charset="0"/>
                <a:cs typeface="Times New Roman" panose="02020603050405020304" pitchFamily="18" charset="0"/>
              </a:rPr>
              <a:t> "О контрактной системе в сфере закупок товаров, работ, услуг для обеспечения государственных и муниципальных нужд" и </a:t>
            </a:r>
            <a:r>
              <a:rPr lang="ru-RU" sz="6400" b="0" i="0" u="none" strike="noStrike" dirty="0">
                <a:effectLst/>
                <a:latin typeface="Times New Roman" panose="02020603050405020304" pitchFamily="18" charset="0"/>
                <a:cs typeface="Times New Roman" panose="02020603050405020304" pitchFamily="18" charset="0"/>
              </a:rPr>
              <a:t>Федеральным законом</a:t>
            </a:r>
            <a:r>
              <a:rPr lang="ru-RU" sz="6400" b="0" i="0" dirty="0">
                <a:effectLst/>
                <a:latin typeface="Times New Roman" panose="02020603050405020304" pitchFamily="18" charset="0"/>
                <a:cs typeface="Times New Roman" panose="02020603050405020304" pitchFamily="18" charset="0"/>
              </a:rPr>
              <a:t> "О закупках товаров, работ, услуг отдельными видами юридических лиц", </a:t>
            </a:r>
            <a:r>
              <a:rPr lang="ru-RU" sz="6400" b="0" i="1" dirty="0">
                <a:solidFill>
                  <a:srgbClr val="7030A0"/>
                </a:solidFill>
                <a:effectLst/>
                <a:latin typeface="Times New Roman" panose="02020603050405020304" pitchFamily="18" charset="0"/>
                <a:cs typeface="Times New Roman" panose="02020603050405020304" pitchFamily="18" charset="0"/>
              </a:rPr>
              <a:t>(Например договор с коммерческим заказчиком) </a:t>
            </a:r>
          </a:p>
          <a:p>
            <a:pPr algn="just">
              <a:buNone/>
            </a:pPr>
            <a:r>
              <a:rPr lang="ru-RU" sz="6400" b="0" i="0" dirty="0">
                <a:effectLst/>
                <a:latin typeface="Times New Roman" panose="02020603050405020304" pitchFamily="18" charset="0"/>
                <a:cs typeface="Times New Roman" panose="02020603050405020304" pitchFamily="18" charset="0"/>
              </a:rPr>
              <a:t>либо заключенного </a:t>
            </a:r>
            <a:r>
              <a:rPr lang="ru-RU" sz="6400" b="0" i="0" u="sng" dirty="0">
                <a:effectLst/>
                <a:latin typeface="Times New Roman" panose="02020603050405020304" pitchFamily="18" charset="0"/>
                <a:cs typeface="Times New Roman" panose="02020603050405020304" pitchFamily="18" charset="0"/>
              </a:rPr>
              <a:t>с лицом, которое относится к числу таких заказчиков </a:t>
            </a:r>
            <a:r>
              <a:rPr lang="ru-RU" sz="6400" b="0" i="0" dirty="0">
                <a:effectLst/>
                <a:latin typeface="Times New Roman" panose="02020603050405020304" pitchFamily="18" charset="0"/>
                <a:cs typeface="Times New Roman" panose="02020603050405020304" pitchFamily="18" charset="0"/>
              </a:rPr>
              <a:t>и при осуществлении закупки </a:t>
            </a:r>
            <a:r>
              <a:rPr lang="ru-RU" sz="6400" b="1" i="0" dirty="0">
                <a:effectLst/>
                <a:latin typeface="Times New Roman" panose="02020603050405020304" pitchFamily="18" charset="0"/>
                <a:cs typeface="Times New Roman" panose="02020603050405020304" pitchFamily="18" charset="0"/>
              </a:rPr>
              <a:t>которым не применены </a:t>
            </a:r>
            <a:r>
              <a:rPr lang="ru-RU" sz="6400" i="0" dirty="0">
                <a:effectLst/>
                <a:latin typeface="Times New Roman" panose="02020603050405020304" pitchFamily="18" charset="0"/>
                <a:cs typeface="Times New Roman" panose="02020603050405020304" pitchFamily="18" charset="0"/>
              </a:rPr>
              <a:t>в случаях, предусмотренных указанными федеральными законами и настоящим постановлением, такие </a:t>
            </a:r>
            <a:r>
              <a:rPr lang="ru-RU" sz="6400" b="1" i="0" dirty="0">
                <a:effectLst/>
                <a:latin typeface="Times New Roman" panose="02020603050405020304" pitchFamily="18" charset="0"/>
                <a:cs typeface="Times New Roman" panose="02020603050405020304" pitchFamily="18" charset="0"/>
              </a:rPr>
              <a:t>запрет, ограничение или преимущество, </a:t>
            </a:r>
            <a:r>
              <a:rPr lang="ru-RU" sz="6400" i="1" dirty="0">
                <a:solidFill>
                  <a:srgbClr val="7030A0"/>
                </a:solidFill>
                <a:effectLst/>
                <a:latin typeface="Times New Roman" panose="02020603050405020304" pitchFamily="18" charset="0"/>
                <a:cs typeface="Times New Roman" panose="02020603050405020304" pitchFamily="18" charset="0"/>
              </a:rPr>
              <a:t>(Например, заказчик получил разрешение Минпромторга на закупку иностранного товара)</a:t>
            </a:r>
          </a:p>
          <a:p>
            <a:pPr algn="just">
              <a:buNone/>
            </a:pPr>
            <a:r>
              <a:rPr lang="ru-RU" sz="6400" b="0" i="0" dirty="0">
                <a:effectLst/>
                <a:latin typeface="Times New Roman" panose="02020603050405020304" pitchFamily="18" charset="0"/>
                <a:cs typeface="Times New Roman" panose="02020603050405020304" pitchFamily="18" charset="0"/>
              </a:rPr>
              <a:t>либо </a:t>
            </a:r>
            <a:r>
              <a:rPr lang="ru-RU" sz="6400" b="0" i="0" u="sng" dirty="0">
                <a:effectLst/>
                <a:latin typeface="Times New Roman" panose="02020603050405020304" pitchFamily="18" charset="0"/>
                <a:cs typeface="Times New Roman" panose="02020603050405020304" pitchFamily="18" charset="0"/>
              </a:rPr>
              <a:t>заключенного </a:t>
            </a:r>
            <a:r>
              <a:rPr lang="ru-RU" sz="6400" b="1" i="0" u="sng" dirty="0">
                <a:effectLst/>
                <a:latin typeface="Times New Roman" panose="02020603050405020304" pitchFamily="18" charset="0"/>
                <a:cs typeface="Times New Roman" panose="02020603050405020304" pitchFamily="18" charset="0"/>
              </a:rPr>
              <a:t>до 1 января 2025 г</a:t>
            </a:r>
            <a:r>
              <a:rPr lang="ru-RU" sz="6400" b="0" i="0" u="sng" dirty="0">
                <a:effectLst/>
                <a:latin typeface="Times New Roman" panose="02020603050405020304" pitchFamily="18" charset="0"/>
                <a:cs typeface="Times New Roman" panose="02020603050405020304" pitchFamily="18" charset="0"/>
              </a:rPr>
              <a:t>. с лицом, которое относится к числу таких заказчиков; </a:t>
            </a:r>
            <a:r>
              <a:rPr lang="ru-RU" sz="6400" b="0" i="1" dirty="0">
                <a:solidFill>
                  <a:srgbClr val="7030A0"/>
                </a:solidFill>
                <a:effectLst/>
                <a:latin typeface="Times New Roman" panose="02020603050405020304" pitchFamily="18" charset="0"/>
                <a:cs typeface="Times New Roman" panose="02020603050405020304" pitchFamily="18" charset="0"/>
              </a:rPr>
              <a:t>(т.е. </a:t>
            </a:r>
            <a:r>
              <a:rPr lang="ru-RU" sz="6400" i="1" dirty="0">
                <a:solidFill>
                  <a:srgbClr val="7030A0"/>
                </a:solidFill>
                <a:latin typeface="Times New Roman" panose="02020603050405020304" pitchFamily="18" charset="0"/>
                <a:cs typeface="Times New Roman" panose="02020603050405020304" pitchFamily="18" charset="0"/>
              </a:rPr>
              <a:t>Закон обратной силы не имеет. Если у заказчика № 1, работающего по 1875, есть договор, заключенный до 01.01.2025 с заказчиком № 2, который также работает по 1875 и применяет «защитные» меры, заказчик № 1 не применяет запреты, ограничения, преимущество</a:t>
            </a:r>
            <a:r>
              <a:rPr lang="ru-RU" sz="6400" b="0" i="1" dirty="0">
                <a:solidFill>
                  <a:srgbClr val="7030A0"/>
                </a:solidFill>
                <a:effectLst/>
                <a:latin typeface="Times New Roman" panose="02020603050405020304" pitchFamily="18" charset="0"/>
                <a:cs typeface="Times New Roman" panose="02020603050405020304" pitchFamily="18" charset="0"/>
              </a:rPr>
              <a:t>)</a:t>
            </a:r>
          </a:p>
          <a:p>
            <a:pPr algn="just">
              <a:buNone/>
            </a:pPr>
            <a:endParaRPr lang="ru-RU" sz="6400" b="0" i="1" dirty="0">
              <a:solidFill>
                <a:srgbClr val="7030A0"/>
              </a:solidFill>
              <a:effectLst/>
              <a:latin typeface="Times New Roman" panose="02020603050405020304" pitchFamily="18" charset="0"/>
              <a:cs typeface="Times New Roman" panose="02020603050405020304" pitchFamily="18" charset="0"/>
            </a:endParaRPr>
          </a:p>
          <a:p>
            <a:pPr algn="just">
              <a:buNone/>
            </a:pPr>
            <a:r>
              <a:rPr lang="ru-RU" sz="6400" b="1" i="0" dirty="0">
                <a:solidFill>
                  <a:srgbClr val="FF0000"/>
                </a:solidFill>
                <a:effectLst/>
                <a:latin typeface="Times New Roman" panose="02020603050405020304" pitchFamily="18" charset="0"/>
                <a:cs typeface="Times New Roman" panose="02020603050405020304" pitchFamily="18" charset="0"/>
              </a:rPr>
              <a:t>закупки товара </a:t>
            </a:r>
            <a:r>
              <a:rPr lang="ru-RU" sz="6400" b="0" i="0" dirty="0">
                <a:effectLst/>
                <a:latin typeface="Times New Roman" panose="02020603050405020304" pitchFamily="18" charset="0"/>
                <a:cs typeface="Times New Roman" panose="02020603050405020304" pitchFamily="18" charset="0"/>
              </a:rPr>
              <a:t>(в том числе поставляемого при выполнении закупаемых работ, оказании закупаемых услуг) в целях изготовления, ремонта, модернизации, технического и сервисного обслуживания вооружения, военной и специальной техники (их составных частей), изготавливаемых по нормативно-технической документации (или указанных в такой документации), утвержденной (согласованной) в установленном порядке (государственным заказчиком государственного оборонного заказа либо военным представительством Министерства обороны Российской Федерации </a:t>
            </a:r>
          </a:p>
          <a:p>
            <a:pPr algn="just">
              <a:buNone/>
            </a:pPr>
            <a:r>
              <a:rPr lang="ru-RU" sz="6400" b="0" i="0" dirty="0">
                <a:effectLst/>
                <a:latin typeface="Times New Roman" panose="02020603050405020304" pitchFamily="18" charset="0"/>
                <a:cs typeface="Times New Roman" panose="02020603050405020304" pitchFamily="18" charset="0"/>
              </a:rPr>
              <a:t>или иного государственного заказчика, уполномоченным осуществлять деятельность в организации, осуществляющей закупку такого товара) и (или) передаваемой заказчику, осуществляющему закупку такого товара, государственным заказчиком государственного оборонного заказа, головным исполнителем поставок продукции по государственному оборонному заказу, исполнителем, участвующим в поставках продукции по государственному оборонному заказу (в том числе для целей выполнения закупаемых работ, оказания закупаемых услуг) – </a:t>
            </a:r>
            <a:r>
              <a:rPr lang="ru-RU" sz="6400" b="1" i="1" dirty="0">
                <a:solidFill>
                  <a:srgbClr val="7030A0"/>
                </a:solidFill>
                <a:effectLst/>
                <a:latin typeface="Times New Roman" panose="02020603050405020304" pitchFamily="18" charset="0"/>
                <a:cs typeface="Times New Roman" panose="02020603050405020304" pitchFamily="18" charset="0"/>
              </a:rPr>
              <a:t>Уже рассмотрели в рамках ГОЗ;</a:t>
            </a:r>
          </a:p>
          <a:p>
            <a:pPr algn="just">
              <a:buNone/>
            </a:pPr>
            <a:r>
              <a:rPr lang="ru-RU" sz="6400" b="0" i="0" dirty="0">
                <a:effectLst/>
                <a:latin typeface="Times New Roman" panose="02020603050405020304" pitchFamily="18" charset="0"/>
                <a:cs typeface="Times New Roman" panose="02020603050405020304" pitchFamily="18" charset="0"/>
              </a:rPr>
              <a:t>для служебного пользования;</a:t>
            </a:r>
          </a:p>
          <a:p>
            <a:pPr algn="just">
              <a:buNone/>
            </a:pPr>
            <a:r>
              <a:rPr lang="ru-RU" sz="6400" b="0" i="0" dirty="0">
                <a:effectLst/>
                <a:latin typeface="Times New Roman" panose="02020603050405020304" pitchFamily="18" charset="0"/>
                <a:cs typeface="Times New Roman" panose="02020603050405020304" pitchFamily="18" charset="0"/>
              </a:rPr>
              <a:t>для служебного пользования;</a:t>
            </a:r>
          </a:p>
          <a:p>
            <a:endParaRPr lang="ru-RU" dirty="0"/>
          </a:p>
        </p:txBody>
      </p:sp>
    </p:spTree>
    <p:extLst>
      <p:ext uri="{BB962C8B-B14F-4D97-AF65-F5344CB8AC3E}">
        <p14:creationId xmlns:p14="http://schemas.microsoft.com/office/powerpoint/2010/main" val="2361856460"/>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5B3665-8D37-A729-021B-DEDEE644A058}"/>
            </a:ext>
          </a:extLst>
        </p:cNvPr>
        <p:cNvGrpSpPr/>
        <p:nvPr/>
      </p:nvGrpSpPr>
      <p:grpSpPr>
        <a:xfrm>
          <a:off x="0" y="0"/>
          <a:ext cx="0" cy="0"/>
          <a:chOff x="0" y="0"/>
          <a:chExt cx="0" cy="0"/>
        </a:xfrm>
      </p:grpSpPr>
      <p:sp>
        <p:nvSpPr>
          <p:cNvPr id="2" name="Прямоугольник 1">
            <a:extLst>
              <a:ext uri="{FF2B5EF4-FFF2-40B4-BE49-F238E27FC236}">
                <a16:creationId xmlns:a16="http://schemas.microsoft.com/office/drawing/2014/main" id="{2AC809E0-767E-DDDE-F5BE-72A57DB1B61C}"/>
              </a:ext>
            </a:extLst>
          </p:cNvPr>
          <p:cNvSpPr/>
          <p:nvPr/>
        </p:nvSpPr>
        <p:spPr>
          <a:xfrm>
            <a:off x="150920" y="159798"/>
            <a:ext cx="11230253" cy="6436311"/>
          </a:xfrm>
          <a:prstGeom prst="rect">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a:ea typeface="+mn-ea"/>
              <a:cs typeface="+mn-cs"/>
            </a:endParaRPr>
          </a:p>
        </p:txBody>
      </p:sp>
      <p:sp>
        <p:nvSpPr>
          <p:cNvPr id="3" name="Объект 2">
            <a:extLst>
              <a:ext uri="{FF2B5EF4-FFF2-40B4-BE49-F238E27FC236}">
                <a16:creationId xmlns:a16="http://schemas.microsoft.com/office/drawing/2014/main" id="{05F2E74C-9243-A7CA-8AE3-74BE23856E19}"/>
              </a:ext>
            </a:extLst>
          </p:cNvPr>
          <p:cNvSpPr>
            <a:spLocks noGrp="1"/>
          </p:cNvSpPr>
          <p:nvPr>
            <p:ph idx="1"/>
          </p:nvPr>
        </p:nvSpPr>
        <p:spPr>
          <a:xfrm>
            <a:off x="195308" y="186430"/>
            <a:ext cx="11016449" cy="6143349"/>
          </a:xfrm>
        </p:spPr>
        <p:txBody>
          <a:bodyPr>
            <a:normAutofit fontScale="25000" lnSpcReduction="20000"/>
          </a:bodyPr>
          <a:lstStyle/>
          <a:p>
            <a:pPr algn="just">
              <a:buNone/>
            </a:pPr>
            <a:r>
              <a:rPr lang="ru-RU" sz="7200" b="0" i="0" dirty="0">
                <a:solidFill>
                  <a:srgbClr val="FF0000"/>
                </a:solidFill>
                <a:effectLst/>
                <a:latin typeface="Times New Roman" panose="02020603050405020304" pitchFamily="18" charset="0"/>
                <a:cs typeface="Times New Roman" panose="02020603050405020304" pitchFamily="18" charset="0"/>
              </a:rPr>
              <a:t>Новая редакция и) </a:t>
            </a:r>
            <a:r>
              <a:rPr lang="ru-RU" sz="7200" b="0" i="0" dirty="0">
                <a:effectLst/>
                <a:latin typeface="Times New Roman" panose="02020603050405020304" pitchFamily="18" charset="0"/>
                <a:cs typeface="Times New Roman" panose="02020603050405020304" pitchFamily="18" charset="0"/>
              </a:rPr>
              <a:t>предусмотренные </a:t>
            </a:r>
            <a:r>
              <a:rPr lang="ru-RU" sz="7200" b="0" i="0" u="none" strike="noStrike" dirty="0">
                <a:effectLst/>
                <a:latin typeface="Times New Roman" panose="02020603050405020304" pitchFamily="18" charset="0"/>
                <a:cs typeface="Times New Roman" panose="02020603050405020304" pitchFamily="18" charset="0"/>
              </a:rPr>
              <a:t>абзацем вторым пункта 1</a:t>
            </a:r>
            <a:r>
              <a:rPr lang="ru-RU" sz="7200" b="0" i="0" dirty="0">
                <a:effectLst/>
                <a:latin typeface="Times New Roman" panose="02020603050405020304" pitchFamily="18" charset="0"/>
                <a:cs typeface="Times New Roman" panose="02020603050405020304" pitchFamily="18" charset="0"/>
              </a:rPr>
              <a:t> настоящего постановления и </a:t>
            </a:r>
            <a:r>
              <a:rPr lang="ru-RU" sz="7200" b="0" i="0" u="none" strike="noStrike" dirty="0">
                <a:effectLst/>
                <a:latin typeface="Times New Roman" panose="02020603050405020304" pitchFamily="18" charset="0"/>
                <a:cs typeface="Times New Roman" panose="02020603050405020304" pitchFamily="18" charset="0"/>
              </a:rPr>
              <a:t>подпунктом "ж"</a:t>
            </a:r>
            <a:r>
              <a:rPr lang="ru-RU" sz="7200" b="0" i="0" dirty="0">
                <a:effectLst/>
                <a:latin typeface="Times New Roman" panose="02020603050405020304" pitchFamily="18" charset="0"/>
                <a:cs typeface="Times New Roman" panose="02020603050405020304" pitchFamily="18" charset="0"/>
              </a:rPr>
              <a:t> настоящего пункта </a:t>
            </a:r>
            <a:r>
              <a:rPr lang="ru-RU" sz="7200" b="1" i="0" dirty="0">
                <a:effectLst/>
                <a:latin typeface="Times New Roman" panose="02020603050405020304" pitchFamily="18" charset="0"/>
                <a:cs typeface="Times New Roman" panose="02020603050405020304" pitchFamily="18" charset="0"/>
              </a:rPr>
              <a:t>запреты,</a:t>
            </a:r>
            <a:r>
              <a:rPr lang="ru-RU" sz="7200" b="0" i="0" dirty="0">
                <a:effectLst/>
                <a:latin typeface="Times New Roman" panose="02020603050405020304" pitchFamily="18" charset="0"/>
                <a:cs typeface="Times New Roman" panose="02020603050405020304" pitchFamily="18" charset="0"/>
              </a:rPr>
              <a:t> а также предусмотренные </a:t>
            </a:r>
            <a:r>
              <a:rPr lang="ru-RU" sz="7200" b="0" i="0" u="none" strike="noStrike" dirty="0">
                <a:effectLst/>
                <a:latin typeface="Times New Roman" panose="02020603050405020304" pitchFamily="18" charset="0"/>
                <a:cs typeface="Times New Roman" panose="02020603050405020304" pitchFamily="18" charset="0"/>
              </a:rPr>
              <a:t>абзацами третьим</a:t>
            </a:r>
            <a:r>
              <a:rPr lang="ru-RU" sz="7200" b="0" i="0" dirty="0">
                <a:effectLst/>
                <a:latin typeface="Times New Roman" panose="02020603050405020304" pitchFamily="18" charset="0"/>
                <a:cs typeface="Times New Roman" panose="02020603050405020304" pitchFamily="18" charset="0"/>
              </a:rPr>
              <a:t> и </a:t>
            </a:r>
            <a:r>
              <a:rPr lang="ru-RU" sz="7200" b="0" i="0" u="none" strike="noStrike" dirty="0">
                <a:effectLst/>
                <a:latin typeface="Times New Roman" panose="02020603050405020304" pitchFamily="18" charset="0"/>
                <a:cs typeface="Times New Roman" panose="02020603050405020304" pitchFamily="18" charset="0"/>
              </a:rPr>
              <a:t>четвертым пункта 1</a:t>
            </a:r>
            <a:r>
              <a:rPr lang="ru-RU" sz="7200" b="0" i="0" dirty="0">
                <a:effectLst/>
                <a:latin typeface="Times New Roman" panose="02020603050405020304" pitchFamily="18" charset="0"/>
                <a:cs typeface="Times New Roman" panose="02020603050405020304" pitchFamily="18" charset="0"/>
              </a:rPr>
              <a:t> настоящего постановления </a:t>
            </a:r>
            <a:r>
              <a:rPr lang="ru-RU" sz="7200" b="1" i="0" dirty="0">
                <a:effectLst/>
                <a:latin typeface="Times New Roman" panose="02020603050405020304" pitchFamily="18" charset="0"/>
                <a:cs typeface="Times New Roman" panose="02020603050405020304" pitchFamily="18" charset="0"/>
              </a:rPr>
              <a:t>ограничение и преимущество </a:t>
            </a:r>
            <a:r>
              <a:rPr lang="ru-RU" sz="7200" b="1" i="0" u="sng" dirty="0">
                <a:solidFill>
                  <a:srgbClr val="FF0000"/>
                </a:solidFill>
                <a:effectLst/>
                <a:latin typeface="Times New Roman" panose="02020603050405020304" pitchFamily="18" charset="0"/>
                <a:cs typeface="Times New Roman" panose="02020603050405020304" pitchFamily="18" charset="0"/>
              </a:rPr>
              <a:t>не применяются </a:t>
            </a:r>
            <a:r>
              <a:rPr lang="ru-RU" sz="7200" b="0" i="0" dirty="0">
                <a:effectLst/>
                <a:latin typeface="Times New Roman" panose="02020603050405020304" pitchFamily="18" charset="0"/>
                <a:cs typeface="Times New Roman" panose="02020603050405020304" pitchFamily="18" charset="0"/>
              </a:rPr>
              <a:t>при осуществлении:</a:t>
            </a:r>
          </a:p>
          <a:p>
            <a:pPr algn="just">
              <a:buNone/>
            </a:pPr>
            <a:r>
              <a:rPr lang="ru-RU" sz="7200" b="1" i="0" dirty="0">
                <a:solidFill>
                  <a:srgbClr val="FF0000"/>
                </a:solidFill>
                <a:effectLst/>
                <a:latin typeface="Times New Roman" panose="02020603050405020304" pitchFamily="18" charset="0"/>
                <a:cs typeface="Times New Roman" panose="02020603050405020304" pitchFamily="18" charset="0"/>
              </a:rPr>
              <a:t>закупки товара </a:t>
            </a:r>
            <a:r>
              <a:rPr lang="ru-RU" sz="7200" b="0" i="0" dirty="0">
                <a:effectLst/>
                <a:latin typeface="Times New Roman" panose="02020603050405020304" pitchFamily="18" charset="0"/>
                <a:cs typeface="Times New Roman" panose="02020603050405020304" pitchFamily="18" charset="0"/>
              </a:rPr>
              <a:t>(в том числе поставляемого при выполнении закупаемых работ, оказании закупаемых услуг), </a:t>
            </a:r>
            <a:r>
              <a:rPr lang="ru-RU" sz="7200" b="1" i="0" dirty="0">
                <a:solidFill>
                  <a:srgbClr val="FF0000"/>
                </a:solidFill>
                <a:effectLst/>
                <a:latin typeface="Times New Roman" panose="02020603050405020304" pitchFamily="18" charset="0"/>
                <a:cs typeface="Times New Roman" panose="02020603050405020304" pitchFamily="18" charset="0"/>
              </a:rPr>
              <a:t>не относящегося к товарам</a:t>
            </a:r>
            <a:r>
              <a:rPr lang="ru-RU" sz="7200" b="0" i="0" dirty="0">
                <a:effectLst/>
                <a:latin typeface="Times New Roman" panose="02020603050405020304" pitchFamily="18" charset="0"/>
                <a:cs typeface="Times New Roman" panose="02020603050405020304" pitchFamily="18" charset="0"/>
              </a:rPr>
              <a:t>, </a:t>
            </a:r>
            <a:r>
              <a:rPr lang="ru-RU" sz="7200" b="1" i="0" dirty="0">
                <a:effectLst/>
                <a:latin typeface="Times New Roman" panose="02020603050405020304" pitchFamily="18" charset="0"/>
                <a:cs typeface="Times New Roman" panose="02020603050405020304" pitchFamily="18" charset="0"/>
              </a:rPr>
              <a:t>указанным </a:t>
            </a:r>
          </a:p>
          <a:p>
            <a:pPr algn="just">
              <a:buNone/>
            </a:pPr>
            <a:r>
              <a:rPr lang="ru-RU" sz="7200" b="0" i="0" dirty="0">
                <a:effectLst/>
                <a:latin typeface="Times New Roman" panose="02020603050405020304" pitchFamily="18" charset="0"/>
                <a:cs typeface="Times New Roman" panose="02020603050405020304" pitchFamily="18" charset="0"/>
              </a:rPr>
              <a:t>в </a:t>
            </a:r>
            <a:r>
              <a:rPr lang="ru-RU" sz="7200" b="0" i="0" u="none" strike="noStrike" dirty="0">
                <a:effectLst/>
                <a:latin typeface="Times New Roman" panose="02020603050405020304" pitchFamily="18" charset="0"/>
                <a:cs typeface="Times New Roman" panose="02020603050405020304" pitchFamily="18" charset="0"/>
              </a:rPr>
              <a:t>позициях 1 - 3</a:t>
            </a:r>
            <a:r>
              <a:rPr lang="ru-RU" sz="7200" b="0" i="0" dirty="0">
                <a:effectLst/>
                <a:latin typeface="Times New Roman" panose="02020603050405020304" pitchFamily="18" charset="0"/>
                <a:cs typeface="Times New Roman" panose="02020603050405020304" pitchFamily="18" charset="0"/>
              </a:rPr>
              <a:t>, </a:t>
            </a:r>
            <a:r>
              <a:rPr lang="ru-RU" sz="7200" b="0" i="0" u="none" strike="noStrike" dirty="0">
                <a:effectLst/>
                <a:latin typeface="Times New Roman" panose="02020603050405020304" pitchFamily="18" charset="0"/>
                <a:cs typeface="Times New Roman" panose="02020603050405020304" pitchFamily="18" charset="0"/>
              </a:rPr>
              <a:t>5</a:t>
            </a:r>
            <a:r>
              <a:rPr lang="ru-RU" sz="7200" b="0" i="0" dirty="0">
                <a:effectLst/>
                <a:latin typeface="Times New Roman" panose="02020603050405020304" pitchFamily="18" charset="0"/>
                <a:cs typeface="Times New Roman" panose="02020603050405020304" pitchFamily="18" charset="0"/>
              </a:rPr>
              <a:t>, </a:t>
            </a:r>
            <a:r>
              <a:rPr lang="ru-RU" sz="7200" b="0" i="0" u="none" strike="noStrike" dirty="0">
                <a:effectLst/>
                <a:latin typeface="Times New Roman" panose="02020603050405020304" pitchFamily="18" charset="0"/>
                <a:cs typeface="Times New Roman" panose="02020603050405020304" pitchFamily="18" charset="0"/>
              </a:rPr>
              <a:t>7</a:t>
            </a:r>
            <a:r>
              <a:rPr lang="ru-RU" sz="7200" b="0" i="0" dirty="0">
                <a:effectLst/>
                <a:latin typeface="Times New Roman" panose="02020603050405020304" pitchFamily="18" charset="0"/>
                <a:cs typeface="Times New Roman" panose="02020603050405020304" pitchFamily="18" charset="0"/>
              </a:rPr>
              <a:t>, </a:t>
            </a:r>
            <a:r>
              <a:rPr lang="ru-RU" sz="7200" b="0" i="0" u="none" strike="noStrike" dirty="0">
                <a:effectLst/>
                <a:latin typeface="Times New Roman" panose="02020603050405020304" pitchFamily="18" charset="0"/>
                <a:cs typeface="Times New Roman" panose="02020603050405020304" pitchFamily="18" charset="0"/>
              </a:rPr>
              <a:t>10</a:t>
            </a:r>
            <a:r>
              <a:rPr lang="ru-RU" sz="7200" b="0" i="0" dirty="0">
                <a:effectLst/>
                <a:latin typeface="Times New Roman" panose="02020603050405020304" pitchFamily="18" charset="0"/>
                <a:cs typeface="Times New Roman" panose="02020603050405020304" pitchFamily="18" charset="0"/>
              </a:rPr>
              <a:t>, </a:t>
            </a:r>
            <a:r>
              <a:rPr lang="ru-RU" sz="7200" b="0" i="0" u="none" strike="noStrike" dirty="0">
                <a:effectLst/>
                <a:latin typeface="Times New Roman" panose="02020603050405020304" pitchFamily="18" charset="0"/>
                <a:cs typeface="Times New Roman" panose="02020603050405020304" pitchFamily="18" charset="0"/>
              </a:rPr>
              <a:t>13</a:t>
            </a:r>
            <a:r>
              <a:rPr lang="ru-RU" sz="7200" b="0" i="0" dirty="0">
                <a:effectLst/>
                <a:latin typeface="Times New Roman" panose="02020603050405020304" pitchFamily="18" charset="0"/>
                <a:cs typeface="Times New Roman" panose="02020603050405020304" pitchFamily="18" charset="0"/>
              </a:rPr>
              <a:t>, </a:t>
            </a:r>
            <a:r>
              <a:rPr lang="ru-RU" sz="7200" b="0" i="0" u="none" strike="noStrike" dirty="0">
                <a:effectLst/>
                <a:latin typeface="Times New Roman" panose="02020603050405020304" pitchFamily="18" charset="0"/>
                <a:cs typeface="Times New Roman" panose="02020603050405020304" pitchFamily="18" charset="0"/>
              </a:rPr>
              <a:t>16 - 17</a:t>
            </a:r>
            <a:r>
              <a:rPr lang="ru-RU" sz="7200" b="0" i="0" dirty="0">
                <a:effectLst/>
                <a:latin typeface="Times New Roman" panose="02020603050405020304" pitchFamily="18" charset="0"/>
                <a:cs typeface="Times New Roman" panose="02020603050405020304" pitchFamily="18" charset="0"/>
              </a:rPr>
              <a:t>, </a:t>
            </a:r>
            <a:r>
              <a:rPr lang="ru-RU" sz="7200" b="0" i="0" u="none" strike="noStrike" dirty="0">
                <a:effectLst/>
                <a:latin typeface="Times New Roman" panose="02020603050405020304" pitchFamily="18" charset="0"/>
                <a:cs typeface="Times New Roman" panose="02020603050405020304" pitchFamily="18" charset="0"/>
              </a:rPr>
              <a:t>137</a:t>
            </a:r>
            <a:r>
              <a:rPr lang="ru-RU" sz="7200" b="0" i="0" dirty="0">
                <a:effectLst/>
                <a:latin typeface="Times New Roman" panose="02020603050405020304" pitchFamily="18" charset="0"/>
                <a:cs typeface="Times New Roman" panose="02020603050405020304" pitchFamily="18" charset="0"/>
              </a:rPr>
              <a:t>, </a:t>
            </a:r>
            <a:r>
              <a:rPr lang="ru-RU" sz="7200" b="0" i="0" u="none" strike="noStrike" dirty="0">
                <a:effectLst/>
                <a:latin typeface="Times New Roman" panose="02020603050405020304" pitchFamily="18" charset="0"/>
                <a:cs typeface="Times New Roman" panose="02020603050405020304" pitchFamily="18" charset="0"/>
              </a:rPr>
              <a:t>140 - 141</a:t>
            </a:r>
            <a:r>
              <a:rPr lang="ru-RU" sz="7200" b="0" i="0" dirty="0">
                <a:effectLst/>
                <a:latin typeface="Times New Roman" panose="02020603050405020304" pitchFamily="18" charset="0"/>
                <a:cs typeface="Times New Roman" panose="02020603050405020304" pitchFamily="18" charset="0"/>
              </a:rPr>
              <a:t> и </a:t>
            </a:r>
            <a:r>
              <a:rPr lang="ru-RU" sz="7200" b="0" i="0" u="none" strike="noStrike" dirty="0">
                <a:effectLst/>
                <a:latin typeface="Times New Roman" panose="02020603050405020304" pitchFamily="18" charset="0"/>
                <a:cs typeface="Times New Roman" panose="02020603050405020304" pitchFamily="18" charset="0"/>
              </a:rPr>
              <a:t>144</a:t>
            </a:r>
            <a:r>
              <a:rPr lang="ru-RU" sz="7200" b="0" i="0" dirty="0">
                <a:effectLst/>
                <a:latin typeface="Times New Roman" panose="02020603050405020304" pitchFamily="18" charset="0"/>
                <a:cs typeface="Times New Roman" panose="02020603050405020304" pitchFamily="18" charset="0"/>
              </a:rPr>
              <a:t> приложения N 1 к настоящему постановлению, </a:t>
            </a:r>
            <a:r>
              <a:rPr lang="ru-RU" sz="7200" b="0" i="0" u="none" strike="noStrike" dirty="0">
                <a:effectLst/>
                <a:latin typeface="Times New Roman" panose="02020603050405020304" pitchFamily="18" charset="0"/>
                <a:cs typeface="Times New Roman" panose="02020603050405020304" pitchFamily="18" charset="0"/>
              </a:rPr>
              <a:t>позициях 172 - 179</a:t>
            </a:r>
            <a:r>
              <a:rPr lang="ru-RU" sz="7200" b="0" i="0" dirty="0">
                <a:effectLst/>
                <a:latin typeface="Times New Roman" panose="02020603050405020304" pitchFamily="18" charset="0"/>
                <a:cs typeface="Times New Roman" panose="02020603050405020304" pitchFamily="18" charset="0"/>
              </a:rPr>
              <a:t>, </a:t>
            </a:r>
            <a:r>
              <a:rPr lang="ru-RU" sz="7200" b="0" i="0" u="none" strike="noStrike" dirty="0">
                <a:effectLst/>
                <a:latin typeface="Times New Roman" panose="02020603050405020304" pitchFamily="18" charset="0"/>
                <a:cs typeface="Times New Roman" panose="02020603050405020304" pitchFamily="18" charset="0"/>
              </a:rPr>
              <a:t>189</a:t>
            </a:r>
            <a:r>
              <a:rPr lang="ru-RU" sz="7200" b="0" i="0" dirty="0">
                <a:effectLst/>
                <a:latin typeface="Times New Roman" panose="02020603050405020304" pitchFamily="18" charset="0"/>
                <a:cs typeface="Times New Roman" panose="02020603050405020304" pitchFamily="18" charset="0"/>
              </a:rPr>
              <a:t>, </a:t>
            </a:r>
            <a:r>
              <a:rPr lang="ru-RU" sz="7200" b="0" i="0" u="none" strike="noStrike" dirty="0">
                <a:effectLst/>
                <a:latin typeface="Times New Roman" panose="02020603050405020304" pitchFamily="18" charset="0"/>
                <a:cs typeface="Times New Roman" panose="02020603050405020304" pitchFamily="18" charset="0"/>
              </a:rPr>
              <a:t>362 - 378</a:t>
            </a:r>
            <a:r>
              <a:rPr lang="ru-RU" sz="7200" b="0" i="0" dirty="0">
                <a:effectLst/>
                <a:latin typeface="Times New Roman" panose="02020603050405020304" pitchFamily="18" charset="0"/>
                <a:cs typeface="Times New Roman" panose="02020603050405020304" pitchFamily="18" charset="0"/>
              </a:rPr>
              <a:t>, </a:t>
            </a:r>
            <a:r>
              <a:rPr lang="ru-RU" sz="7200" b="0" i="0" u="none" strike="noStrike" dirty="0">
                <a:effectLst/>
                <a:latin typeface="Times New Roman" panose="02020603050405020304" pitchFamily="18" charset="0"/>
                <a:cs typeface="Times New Roman" panose="02020603050405020304" pitchFamily="18" charset="0"/>
              </a:rPr>
              <a:t>383 - 388</a:t>
            </a:r>
            <a:r>
              <a:rPr lang="ru-RU" sz="7200" b="0" i="0" dirty="0">
                <a:effectLst/>
                <a:latin typeface="Times New Roman" panose="02020603050405020304" pitchFamily="18" charset="0"/>
                <a:cs typeface="Times New Roman" panose="02020603050405020304" pitchFamily="18" charset="0"/>
              </a:rPr>
              <a:t>, </a:t>
            </a:r>
            <a:r>
              <a:rPr lang="ru-RU" sz="7200" b="0" i="0" u="none" strike="noStrike" dirty="0">
                <a:effectLst/>
                <a:latin typeface="Times New Roman" panose="02020603050405020304" pitchFamily="18" charset="0"/>
                <a:cs typeface="Times New Roman" panose="02020603050405020304" pitchFamily="18" charset="0"/>
              </a:rPr>
              <a:t>390 - 415</a:t>
            </a:r>
            <a:r>
              <a:rPr lang="ru-RU" sz="7200" b="0" i="0" dirty="0">
                <a:effectLst/>
                <a:latin typeface="Times New Roman" panose="02020603050405020304" pitchFamily="18" charset="0"/>
                <a:cs typeface="Times New Roman" panose="02020603050405020304" pitchFamily="18" charset="0"/>
              </a:rPr>
              <a:t>, </a:t>
            </a:r>
            <a:r>
              <a:rPr lang="ru-RU" sz="7200" b="0" i="0" u="none" strike="noStrike" dirty="0">
                <a:effectLst/>
                <a:latin typeface="Times New Roman" panose="02020603050405020304" pitchFamily="18" charset="0"/>
                <a:cs typeface="Times New Roman" panose="02020603050405020304" pitchFamily="18" charset="0"/>
              </a:rPr>
              <a:t>429 - 433</a:t>
            </a:r>
            <a:r>
              <a:rPr lang="ru-RU" sz="7200" b="0" i="0" dirty="0">
                <a:effectLst/>
                <a:latin typeface="Times New Roman" panose="02020603050405020304" pitchFamily="18" charset="0"/>
                <a:cs typeface="Times New Roman" panose="02020603050405020304" pitchFamily="18" charset="0"/>
              </a:rPr>
              <a:t> приложения N 2 к настоящему постановлению, </a:t>
            </a:r>
            <a:r>
              <a:rPr lang="ru-RU" sz="7200" b="1" i="0" dirty="0">
                <a:effectLst/>
                <a:latin typeface="Times New Roman" panose="02020603050405020304" pitchFamily="18" charset="0"/>
                <a:cs typeface="Times New Roman" panose="02020603050405020304" pitchFamily="18" charset="0"/>
              </a:rPr>
              <a:t>в целях исполнения заказчиком </a:t>
            </a:r>
            <a:r>
              <a:rPr lang="ru-RU" sz="7200" b="0" i="0" dirty="0">
                <a:effectLst/>
                <a:latin typeface="Times New Roman" panose="02020603050405020304" pitchFamily="18" charset="0"/>
                <a:cs typeface="Times New Roman" panose="02020603050405020304" pitchFamily="18" charset="0"/>
              </a:rPr>
              <a:t>в соответствии с </a:t>
            </a:r>
            <a:r>
              <a:rPr lang="ru-RU" sz="7200" b="0" i="0" u="none" strike="noStrike" dirty="0">
                <a:effectLst/>
                <a:latin typeface="Times New Roman" panose="02020603050405020304" pitchFamily="18" charset="0"/>
                <a:cs typeface="Times New Roman" panose="02020603050405020304" pitchFamily="18" charset="0"/>
              </a:rPr>
              <a:t>Федеральным законом</a:t>
            </a:r>
            <a:r>
              <a:rPr lang="ru-RU" sz="7200" b="0" i="0" dirty="0">
                <a:effectLst/>
                <a:latin typeface="Times New Roman" panose="02020603050405020304" pitchFamily="18" charset="0"/>
                <a:cs typeface="Times New Roman" panose="02020603050405020304" pitchFamily="18" charset="0"/>
              </a:rPr>
              <a:t> "О контрактной системе в сфере закупок товаров, работ, услуг для обеспечения государственных и муниципальных нужд" и </a:t>
            </a:r>
            <a:r>
              <a:rPr lang="ru-RU" sz="7200" b="0" i="0" u="none" strike="noStrike" dirty="0">
                <a:effectLst/>
                <a:latin typeface="Times New Roman" panose="02020603050405020304" pitchFamily="18" charset="0"/>
                <a:cs typeface="Times New Roman" panose="02020603050405020304" pitchFamily="18" charset="0"/>
              </a:rPr>
              <a:t>Федеральным законом</a:t>
            </a:r>
            <a:r>
              <a:rPr lang="ru-RU" sz="7200" b="0" i="0" dirty="0">
                <a:effectLst/>
                <a:latin typeface="Times New Roman" panose="02020603050405020304" pitchFamily="18" charset="0"/>
                <a:cs typeface="Times New Roman" panose="02020603050405020304" pitchFamily="18" charset="0"/>
              </a:rPr>
              <a:t> "О закупках товаров, работ, услуг отдельными видами юридических лиц" </a:t>
            </a:r>
            <a:r>
              <a:rPr lang="ru-RU" sz="7200" b="1" i="0" dirty="0">
                <a:effectLst/>
                <a:latin typeface="Times New Roman" panose="02020603050405020304" pitchFamily="18" charset="0"/>
                <a:cs typeface="Times New Roman" panose="02020603050405020304" pitchFamily="18" charset="0"/>
              </a:rPr>
              <a:t>обязательств, предусмотренных специальным инвестиционным контрактом, стороной которого является такой заказчик;</a:t>
            </a:r>
          </a:p>
          <a:p>
            <a:pPr algn="just">
              <a:buNone/>
            </a:pPr>
            <a:endParaRPr lang="ru-RU" sz="7200" b="0" i="0" dirty="0">
              <a:effectLst/>
              <a:latin typeface="Times New Roman" panose="02020603050405020304" pitchFamily="18" charset="0"/>
              <a:cs typeface="Times New Roman" panose="02020603050405020304" pitchFamily="18" charset="0"/>
            </a:endParaRPr>
          </a:p>
          <a:p>
            <a:pPr algn="just">
              <a:buNone/>
            </a:pPr>
            <a:r>
              <a:rPr lang="ru-RU" sz="7200" b="1" i="0" dirty="0">
                <a:solidFill>
                  <a:srgbClr val="FF0000"/>
                </a:solidFill>
                <a:effectLst/>
                <a:latin typeface="Times New Roman" panose="02020603050405020304" pitchFamily="18" charset="0"/>
                <a:cs typeface="Times New Roman" panose="02020603050405020304" pitchFamily="18" charset="0"/>
              </a:rPr>
              <a:t>закупки товара, поставляемого при выполнении закупаемых работ, оказании закупаемых услуг </a:t>
            </a:r>
            <a:r>
              <a:rPr lang="ru-RU" sz="7200" b="1" i="0" u="sng" dirty="0">
                <a:effectLst/>
                <a:latin typeface="Times New Roman" panose="02020603050405020304" pitchFamily="18" charset="0"/>
                <a:cs typeface="Times New Roman" panose="02020603050405020304" pitchFamily="18" charset="0"/>
              </a:rPr>
              <a:t>по изготовлению</a:t>
            </a:r>
            <a:r>
              <a:rPr lang="ru-RU" sz="7200" b="1" i="0" dirty="0">
                <a:effectLst/>
                <a:latin typeface="Times New Roman" panose="02020603050405020304" pitchFamily="18" charset="0"/>
                <a:cs typeface="Times New Roman" panose="02020603050405020304" pitchFamily="18" charset="0"/>
              </a:rPr>
              <a:t> такого товара по индивидуальному заказу заказчика, </a:t>
            </a:r>
            <a:r>
              <a:rPr lang="ru-RU" sz="7200" b="0" i="0" dirty="0">
                <a:effectLst/>
                <a:latin typeface="Times New Roman" panose="02020603050405020304" pitchFamily="18" charset="0"/>
                <a:cs typeface="Times New Roman" panose="02020603050405020304" pitchFamily="18" charset="0"/>
              </a:rPr>
              <a:t>осуществляющего закупку </a:t>
            </a:r>
            <a:r>
              <a:rPr lang="ru-RU" sz="7200" b="0" i="1" dirty="0">
                <a:solidFill>
                  <a:srgbClr val="7030A0"/>
                </a:solidFill>
                <a:effectLst/>
                <a:latin typeface="Times New Roman" panose="02020603050405020304" pitchFamily="18" charset="0"/>
                <a:cs typeface="Times New Roman" panose="02020603050405020304" pitchFamily="18" charset="0"/>
              </a:rPr>
              <a:t>(Например, индивидуальный заказ по мебели, одежде);</a:t>
            </a:r>
          </a:p>
          <a:p>
            <a:pPr algn="just">
              <a:buNone/>
            </a:pPr>
            <a:endParaRPr lang="ru-RU" sz="7200" b="0" i="0" dirty="0">
              <a:effectLst/>
              <a:latin typeface="Times New Roman" panose="02020603050405020304" pitchFamily="18" charset="0"/>
              <a:cs typeface="Times New Roman" panose="02020603050405020304" pitchFamily="18" charset="0"/>
            </a:endParaRPr>
          </a:p>
          <a:p>
            <a:pPr marL="0" indent="0" algn="just">
              <a:buNone/>
            </a:pPr>
            <a:r>
              <a:rPr lang="ru-RU" sz="7200" b="1" i="0" dirty="0">
                <a:effectLst/>
                <a:latin typeface="Times New Roman" panose="02020603050405020304" pitchFamily="18" charset="0"/>
                <a:cs typeface="Times New Roman" panose="02020603050405020304" pitchFamily="18" charset="0"/>
              </a:rPr>
              <a:t>закупки, при которой заключается контракт (договор) со встречными инвестиционными обязательствами,</a:t>
            </a:r>
            <a:r>
              <a:rPr lang="ru-RU" sz="7200" b="0" i="0" dirty="0">
                <a:effectLst/>
                <a:latin typeface="Times New Roman" panose="02020603050405020304" pitchFamily="18" charset="0"/>
                <a:cs typeface="Times New Roman" panose="02020603050405020304" pitchFamily="18" charset="0"/>
              </a:rPr>
              <a:t> предусматривающий поставку товара, произведенного исключительно на создаваемом, модернизируемом, осваиваемом в  соответствии с таким контрактом (договором) производстве </a:t>
            </a:r>
            <a:r>
              <a:rPr lang="ru-RU" sz="7200" b="0" i="1" dirty="0">
                <a:solidFill>
                  <a:srgbClr val="7030A0"/>
                </a:solidFill>
                <a:effectLst/>
                <a:latin typeface="Times New Roman" panose="02020603050405020304" pitchFamily="18" charset="0"/>
                <a:cs typeface="Times New Roman" panose="02020603050405020304" pitchFamily="18" charset="0"/>
              </a:rPr>
              <a:t>(было и раньше);</a:t>
            </a:r>
          </a:p>
          <a:p>
            <a:pPr marL="0" indent="0" algn="just">
              <a:buNone/>
            </a:pPr>
            <a:endParaRPr lang="ru-RU" sz="7200" i="1" dirty="0">
              <a:solidFill>
                <a:srgbClr val="7030A0"/>
              </a:solidFill>
              <a:latin typeface="Times New Roman" panose="02020603050405020304" pitchFamily="18" charset="0"/>
              <a:cs typeface="Times New Roman" panose="02020603050405020304" pitchFamily="18" charset="0"/>
            </a:endParaRPr>
          </a:p>
          <a:p>
            <a:pPr marL="0" indent="0" algn="just">
              <a:buNone/>
            </a:pPr>
            <a:r>
              <a:rPr lang="ru-RU" sz="7200" b="0" dirty="0">
                <a:solidFill>
                  <a:schemeClr val="accent1">
                    <a:lumMod val="50000"/>
                  </a:schemeClr>
                </a:solidFill>
                <a:effectLst/>
                <a:latin typeface="Times New Roman" panose="02020603050405020304" pitchFamily="18" charset="0"/>
                <a:cs typeface="Times New Roman" panose="02020603050405020304" pitchFamily="18" charset="0"/>
              </a:rPr>
              <a:t>закупки товара, осуществляемой за пределами Российской Федерации у иностранного лица для обеспечения деятельности заказчика за пределами Российской Федерации, права владения, пользования и распоряжения которым будут реализовываться таким заказчиком за пределами Российской Федерации (с 01.09.2025 – ПП от 29.08.2025 № 1326);</a:t>
            </a:r>
          </a:p>
          <a:p>
            <a:endParaRPr lang="ru-RU" dirty="0"/>
          </a:p>
        </p:txBody>
      </p:sp>
    </p:spTree>
    <p:extLst>
      <p:ext uri="{BB962C8B-B14F-4D97-AF65-F5344CB8AC3E}">
        <p14:creationId xmlns:p14="http://schemas.microsoft.com/office/powerpoint/2010/main" val="3553976649"/>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0B4557-1107-BD49-D861-89BEB0830FD1}"/>
            </a:ext>
          </a:extLst>
        </p:cNvPr>
        <p:cNvGrpSpPr/>
        <p:nvPr/>
      </p:nvGrpSpPr>
      <p:grpSpPr>
        <a:xfrm>
          <a:off x="0" y="0"/>
          <a:ext cx="0" cy="0"/>
          <a:chOff x="0" y="0"/>
          <a:chExt cx="0" cy="0"/>
        </a:xfrm>
      </p:grpSpPr>
      <p:graphicFrame>
        <p:nvGraphicFramePr>
          <p:cNvPr id="4" name="Объект 3">
            <a:extLst>
              <a:ext uri="{FF2B5EF4-FFF2-40B4-BE49-F238E27FC236}">
                <a16:creationId xmlns:a16="http://schemas.microsoft.com/office/drawing/2014/main" id="{06AB4561-E49B-A0FF-9B21-D8F5FE867AFF}"/>
              </a:ext>
            </a:extLst>
          </p:cNvPr>
          <p:cNvGraphicFramePr>
            <a:graphicFrameLocks noGrp="1"/>
          </p:cNvGraphicFramePr>
          <p:nvPr>
            <p:ph idx="1"/>
          </p:nvPr>
        </p:nvGraphicFramePr>
        <p:xfrm>
          <a:off x="267809" y="228600"/>
          <a:ext cx="11656381" cy="6370320"/>
        </p:xfrm>
        <a:graphic>
          <a:graphicData uri="http://schemas.openxmlformats.org/drawingml/2006/table">
            <a:tbl>
              <a:tblPr firstRow="1" bandRow="1">
                <a:tableStyleId>{F5AB1C69-6EDB-4FF4-983F-18BD219EF322}</a:tableStyleId>
              </a:tblPr>
              <a:tblGrid>
                <a:gridCol w="2404370">
                  <a:extLst>
                    <a:ext uri="{9D8B030D-6E8A-4147-A177-3AD203B41FA5}">
                      <a16:colId xmlns:a16="http://schemas.microsoft.com/office/drawing/2014/main" val="1491232873"/>
                    </a:ext>
                  </a:extLst>
                </a:gridCol>
                <a:gridCol w="2050741">
                  <a:extLst>
                    <a:ext uri="{9D8B030D-6E8A-4147-A177-3AD203B41FA5}">
                      <a16:colId xmlns:a16="http://schemas.microsoft.com/office/drawing/2014/main" val="676634286"/>
                    </a:ext>
                  </a:extLst>
                </a:gridCol>
                <a:gridCol w="7201270">
                  <a:extLst>
                    <a:ext uri="{9D8B030D-6E8A-4147-A177-3AD203B41FA5}">
                      <a16:colId xmlns:a16="http://schemas.microsoft.com/office/drawing/2014/main" val="336027265"/>
                    </a:ext>
                  </a:extLst>
                </a:gridCol>
              </a:tblGrid>
              <a:tr h="140341">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ru-RU" sz="1600" dirty="0"/>
                        <a:t>Предмет закупки </a:t>
                      </a:r>
                    </a:p>
                  </a:txBody>
                  <a:tcPr/>
                </a:tc>
                <a:tc>
                  <a:txBody>
                    <a:bodyPr/>
                    <a:lstStyle/>
                    <a:p>
                      <a:pPr algn="ctr"/>
                      <a:r>
                        <a:rPr lang="ru-RU" sz="1600" dirty="0"/>
                        <a:t>Суть жалобы</a:t>
                      </a:r>
                    </a:p>
                  </a:txBody>
                  <a:tcPr/>
                </a:tc>
                <a:tc>
                  <a:txBody>
                    <a:bodyPr/>
                    <a:lstStyle/>
                    <a:p>
                      <a:pPr algn="ctr"/>
                      <a:r>
                        <a:rPr lang="ru-RU" sz="1600" dirty="0"/>
                        <a:t>Суть решения</a:t>
                      </a:r>
                    </a:p>
                  </a:txBody>
                  <a:tcPr/>
                </a:tc>
                <a:extLst>
                  <a:ext uri="{0D108BD9-81ED-4DB2-BD59-A6C34878D82A}">
                    <a16:rowId xmlns:a16="http://schemas.microsoft.com/office/drawing/2014/main" val="4122470066"/>
                  </a:ext>
                </a:extLst>
              </a:tr>
              <a:tr h="370840">
                <a:tc gridSpan="3">
                  <a:txBody>
                    <a:bodyPr/>
                    <a:lstStyle/>
                    <a:p>
                      <a:pPr algn="ctr"/>
                      <a:r>
                        <a:rPr lang="ru-RU" sz="1600" b="0" dirty="0"/>
                        <a:t>РЕШЕНИЕ Московского УФАС  по делу №077/06/106-1451/2025 </a:t>
                      </a:r>
                      <a:br>
                        <a:rPr lang="ru-RU" sz="1600" b="0" dirty="0"/>
                      </a:br>
                      <a:r>
                        <a:rPr lang="ru-RU" sz="1600" b="0" dirty="0"/>
                        <a:t>о нарушении законодательства о контрактной системе </a:t>
                      </a:r>
                      <a:r>
                        <a:rPr lang="ru-RU" sz="1600" b="1" dirty="0"/>
                        <a:t>от 10.02.2025</a:t>
                      </a:r>
                    </a:p>
                  </a:txBody>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val="3501106614"/>
                  </a:ext>
                </a:extLst>
              </a:tr>
              <a:tr h="370840">
                <a:tc>
                  <a:txBody>
                    <a:bodyPr/>
                    <a:lstStyle/>
                    <a:p>
                      <a:r>
                        <a:rPr lang="ru-RU" sz="1600" dirty="0"/>
                        <a:t>Выполнение работ по</a:t>
                      </a:r>
                    </a:p>
                    <a:p>
                      <a:r>
                        <a:rPr lang="ru-RU" sz="1600" dirty="0"/>
                        <a:t>изготовлению и поставке сувенирной продукции для проведения научно-практической конференции «Ассамблея молодых экспертов» (Нагрудный знак)</a:t>
                      </a:r>
                    </a:p>
                    <a:p>
                      <a:endParaRPr lang="ru-RU" sz="1600" dirty="0"/>
                    </a:p>
                    <a:p>
                      <a:r>
                        <a:rPr lang="ru-RU" sz="1600" dirty="0"/>
                        <a:t>Закупка №0373200632325000002</a:t>
                      </a:r>
                    </a:p>
                  </a:txBody>
                  <a:tcPr/>
                </a:tc>
                <a:tc>
                  <a:txBody>
                    <a:bodyPr/>
                    <a:lstStyle/>
                    <a:p>
                      <a:r>
                        <a:rPr lang="ru-RU" sz="1600" dirty="0"/>
                        <a:t>Комиссия Заказчика</a:t>
                      </a:r>
                    </a:p>
                    <a:p>
                      <a:r>
                        <a:rPr lang="ru-RU" sz="1600" dirty="0"/>
                        <a:t>неправомерно применила преимущества к заявке участника признанного</a:t>
                      </a:r>
                    </a:p>
                    <a:p>
                      <a:r>
                        <a:rPr lang="ru-RU" sz="1600" dirty="0"/>
                        <a:t>победителем </a:t>
                      </a:r>
                    </a:p>
                  </a:txBody>
                  <a:tcPr/>
                </a:tc>
                <a:tc>
                  <a:txBody>
                    <a:bodyPr/>
                    <a:lstStyle/>
                    <a:p>
                      <a:pPr marL="285750" indent="-285750">
                        <a:buFont typeface="Arial" panose="020B0604020202020204" pitchFamily="34" charset="0"/>
                        <a:buChar char="•"/>
                      </a:pPr>
                      <a:r>
                        <a:rPr lang="ru-RU" sz="1600" b="0" dirty="0">
                          <a:solidFill>
                            <a:schemeClr val="tx1"/>
                          </a:solidFill>
                        </a:rPr>
                        <a:t>В составе заявки участника, признанного по результатам подведения итогов победителем, продекларировано, что при выполнении работ будут использоваться товары со страной происхождения РФ, при этом в составе заявке Заявителя представлена информация о стране происхождения необходимых к использованию товаров КНР.</a:t>
                      </a:r>
                    </a:p>
                    <a:p>
                      <a:pPr marL="285750" indent="-285750">
                        <a:buFont typeface="Arial" panose="020B0604020202020204" pitchFamily="34" charset="0"/>
                        <a:buChar char="•"/>
                      </a:pPr>
                      <a:r>
                        <a:rPr lang="ru-RU" sz="1600" b="0" dirty="0">
                          <a:solidFill>
                            <a:schemeClr val="tx1"/>
                          </a:solidFill>
                        </a:rPr>
                        <a:t>Так как в извещении было установлено преимущество, комиссия заказчика правильно предоставила преимущество в виде снижения на 15% от поданного ценового предложения.</a:t>
                      </a:r>
                    </a:p>
                    <a:p>
                      <a:pPr marL="285750" indent="-285750">
                        <a:buFont typeface="Arial" panose="020B0604020202020204" pitchFamily="34" charset="0"/>
                        <a:buChar char="•"/>
                      </a:pPr>
                      <a:r>
                        <a:rPr lang="ru-RU" sz="1600" b="1" dirty="0">
                          <a:solidFill>
                            <a:srgbClr val="00B050"/>
                          </a:solidFill>
                        </a:rPr>
                        <a:t>Жалоба не обоснована</a:t>
                      </a:r>
                      <a:r>
                        <a:rPr lang="ru-RU" sz="1600" b="0" dirty="0">
                          <a:solidFill>
                            <a:schemeClr val="tx1"/>
                          </a:solidFill>
                        </a:rPr>
                        <a:t>, </a:t>
                      </a:r>
                      <a:r>
                        <a:rPr lang="ru-RU" sz="1600" b="0" dirty="0">
                          <a:solidFill>
                            <a:srgbClr val="FF0000"/>
                          </a:solidFill>
                        </a:rPr>
                        <a:t>но заказчик признан нарушившим статью 14, так как объектом закупочной процедуры является не поставка товаров, а выполнение работ по изготовлению и поставке сувенирной продукции.</a:t>
                      </a:r>
                    </a:p>
                    <a:p>
                      <a:pPr marL="285750" indent="-285750">
                        <a:buFont typeface="Arial" panose="020B0604020202020204" pitchFamily="34" charset="0"/>
                        <a:buChar char="•"/>
                      </a:pPr>
                      <a:endParaRPr lang="ru-RU" sz="1600" b="0" dirty="0">
                        <a:solidFill>
                          <a:schemeClr val="tx1"/>
                        </a:solidFill>
                      </a:endParaRPr>
                    </a:p>
                    <a:p>
                      <a:pPr marL="285750" indent="-285750">
                        <a:buFont typeface="Arial" panose="020B0604020202020204" pitchFamily="34" charset="0"/>
                        <a:buChar char="•"/>
                      </a:pPr>
                      <a:r>
                        <a:rPr lang="ru-RU" sz="1600" b="0" dirty="0">
                          <a:solidFill>
                            <a:schemeClr val="tx1"/>
                          </a:solidFill>
                        </a:rPr>
                        <a:t>Заказчиком выбран код ОКПД2 32.13.99.100 «Услуги по производству бижутерии и подобных изделий отдельные, выполняемые субподрядчиком».</a:t>
                      </a:r>
                    </a:p>
                    <a:p>
                      <a:pPr marL="285750" indent="-285750">
                        <a:buFont typeface="Arial" panose="020B0604020202020204" pitchFamily="34" charset="0"/>
                        <a:buChar char="•"/>
                      </a:pPr>
                      <a:r>
                        <a:rPr lang="ru-RU" sz="1600" b="0" dirty="0">
                          <a:solidFill>
                            <a:schemeClr val="tx1"/>
                          </a:solidFill>
                        </a:rPr>
                        <a:t>Требования по указанию участниками характеристик Нагрудного знака не установлено, следовательно Нагрудной знак не является поставляемым товаром и под национальный режим не попадает. </a:t>
                      </a:r>
                    </a:p>
                    <a:p>
                      <a:pPr marL="285750" indent="-285750">
                        <a:buFont typeface="Arial" panose="020B0604020202020204" pitchFamily="34" charset="0"/>
                        <a:buChar char="•"/>
                      </a:pPr>
                      <a:r>
                        <a:rPr lang="ru-RU" sz="1600" b="0" dirty="0">
                          <a:solidFill>
                            <a:schemeClr val="tx1"/>
                          </a:solidFill>
                        </a:rPr>
                        <a:t>Преимущества не применяются, если объектом закупки (предметом закупки) являются исключительно работы, услуги, при выполнении, оказании которых поставка товара заказчику не осуществляется</a:t>
                      </a:r>
                    </a:p>
                    <a:p>
                      <a:pPr marL="285750" indent="-285750">
                        <a:buFont typeface="Arial" panose="020B0604020202020204" pitchFamily="34" charset="0"/>
                        <a:buChar char="•"/>
                      </a:pPr>
                      <a:endParaRPr lang="ru-RU" sz="1600" b="0" dirty="0">
                        <a:solidFill>
                          <a:schemeClr val="tx1"/>
                        </a:solidFill>
                      </a:endParaRPr>
                    </a:p>
                  </a:txBody>
                  <a:tcPr/>
                </a:tc>
                <a:extLst>
                  <a:ext uri="{0D108BD9-81ED-4DB2-BD59-A6C34878D82A}">
                    <a16:rowId xmlns:a16="http://schemas.microsoft.com/office/drawing/2014/main" val="3429371164"/>
                  </a:ext>
                </a:extLst>
              </a:tr>
            </a:tbl>
          </a:graphicData>
        </a:graphic>
      </p:graphicFrame>
    </p:spTree>
    <p:extLst>
      <p:ext uri="{BB962C8B-B14F-4D97-AF65-F5344CB8AC3E}">
        <p14:creationId xmlns:p14="http://schemas.microsoft.com/office/powerpoint/2010/main" val="1366525562"/>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a:extLst>
              <a:ext uri="{FF2B5EF4-FFF2-40B4-BE49-F238E27FC236}">
                <a16:creationId xmlns:a16="http://schemas.microsoft.com/office/drawing/2014/main" id="{15817049-23C6-509D-4A9A-FF81E03299A0}"/>
              </a:ext>
            </a:extLst>
          </p:cNvPr>
          <p:cNvSpPr>
            <a:spLocks noGrp="1"/>
          </p:cNvSpPr>
          <p:nvPr>
            <p:ph idx="1"/>
          </p:nvPr>
        </p:nvSpPr>
        <p:spPr>
          <a:xfrm>
            <a:off x="407368" y="260648"/>
            <a:ext cx="10515600" cy="6336704"/>
          </a:xfrm>
        </p:spPr>
        <p:txBody>
          <a:bodyPr>
            <a:normAutofit fontScale="85000" lnSpcReduction="20000"/>
          </a:bodyPr>
          <a:lstStyle/>
          <a:p>
            <a:r>
              <a:rPr lang="ru-RU" sz="2300" dirty="0">
                <a:solidFill>
                  <a:srgbClr val="FF0000"/>
                </a:solidFill>
              </a:rPr>
              <a:t>Есть экспертная позиция</a:t>
            </a:r>
            <a:r>
              <a:rPr lang="ru-RU" sz="2300" dirty="0"/>
              <a:t> (</a:t>
            </a:r>
            <a:r>
              <a:rPr lang="en-US" sz="2300" dirty="0"/>
              <a:t>https://223-expert.ru/analytics/vazhno-s-19-06-2025-goda-razresheny-zakupki-rabot-uslug-po-sborke-radioelektronnoy-produktsii-v-tom-/</a:t>
            </a:r>
            <a:r>
              <a:rPr lang="ru-RU" sz="2300" dirty="0"/>
              <a:t>), что сборка радиоэлектронной продукции (например, компьютера) по индивидуальному заказу заказчика является изготовлением сложной вещи, и что такую сборку можно заказывать без применения </a:t>
            </a:r>
            <a:r>
              <a:rPr lang="ru-RU" sz="2300" dirty="0" err="1"/>
              <a:t>нацрежима</a:t>
            </a:r>
            <a:r>
              <a:rPr lang="ru-RU" sz="2300" dirty="0"/>
              <a:t>, потому что:</a:t>
            </a:r>
          </a:p>
          <a:p>
            <a:r>
              <a:rPr lang="ru-RU" sz="2300" dirty="0"/>
              <a:t> 1) в соответствии с Соглашением от 20.11.2009 г. о правилах определения страны происхождения товаров в Содружестве Независимых Государств:</a:t>
            </a:r>
          </a:p>
          <a:p>
            <a:r>
              <a:rPr lang="ru-RU" sz="2300" dirty="0"/>
              <a:t>«изготовление/производство - выполнение любых видов производственных или технологических операций, включая сборку или какие-либо особые операции, целью которых является получение продукта»</a:t>
            </a:r>
          </a:p>
          <a:p>
            <a:r>
              <a:rPr lang="ru-RU" sz="2300" dirty="0"/>
              <a:t>Таким образом, изготовление товара может состоять только из одной технологической операции по его сборке.</a:t>
            </a:r>
          </a:p>
          <a:p>
            <a:r>
              <a:rPr lang="ru-RU" sz="2300" dirty="0"/>
              <a:t>2) Сборка компьютера по индивидуальному заказу – это определение конкретной конфигурации, то есть требуемого заказчику набора компонентов и их характеристик, а также процесс сборки этих выбранных компонентов </a:t>
            </a:r>
            <a:r>
              <a:rPr lang="ru-RU" sz="2300" b="1" dirty="0"/>
              <a:t>в сложную вещь.</a:t>
            </a:r>
          </a:p>
          <a:p>
            <a:r>
              <a:rPr lang="ru-RU" sz="2300" dirty="0"/>
              <a:t>Сам процесс по сборке компьютера по заказу включает в себя соединение и настройку различных компонентов (процессор, материнская плата, оперативная память, видеокарта, накопители, блок питания, корпус и др.). которые в совокупности образуют сложную вещь.</a:t>
            </a:r>
          </a:p>
          <a:p>
            <a:endParaRPr lang="ru-RU" sz="2300" dirty="0"/>
          </a:p>
          <a:p>
            <a:r>
              <a:rPr lang="ru-RU" sz="2300" dirty="0">
                <a:solidFill>
                  <a:srgbClr val="FF0000"/>
                </a:solidFill>
              </a:rPr>
              <a:t>Моя позиция иная: </a:t>
            </a:r>
            <a:r>
              <a:rPr lang="ru-RU" sz="2300" dirty="0"/>
              <a:t>даже АРМ имеет единый код ОКПД2  </a:t>
            </a:r>
            <a:r>
              <a:rPr lang="ru-RU" sz="2300" i="1" dirty="0">
                <a:solidFill>
                  <a:srgbClr val="7030A0"/>
                </a:solidFill>
              </a:rPr>
              <a:t>- рассматривали ранее  </a:t>
            </a:r>
            <a:r>
              <a:rPr lang="ru-RU" sz="2300" dirty="0">
                <a:solidFill>
                  <a:srgbClr val="FF0000"/>
                </a:solidFill>
              </a:rPr>
              <a:t>- </a:t>
            </a:r>
            <a:r>
              <a:rPr lang="ru-RU" sz="2300" dirty="0"/>
              <a:t>26.20.15.150 «Автоматизированное рабочее место», поэтому считать системный блок «сложной вещью» рискованно.</a:t>
            </a:r>
          </a:p>
          <a:p>
            <a:r>
              <a:rPr lang="ru-RU" sz="2300" dirty="0"/>
              <a:t>Сборку без каких-либо еще операций подводить под «изготовление» рискованно, так как – </a:t>
            </a:r>
            <a:r>
              <a:rPr lang="ru-RU" sz="2300" i="1" dirty="0">
                <a:solidFill>
                  <a:srgbClr val="7030A0"/>
                </a:solidFill>
              </a:rPr>
              <a:t>см. следующий слайд</a:t>
            </a:r>
          </a:p>
          <a:p>
            <a:endParaRPr lang="ru-RU" dirty="0"/>
          </a:p>
          <a:p>
            <a:endParaRPr lang="ru-RU" dirty="0"/>
          </a:p>
        </p:txBody>
      </p:sp>
    </p:spTree>
    <p:extLst>
      <p:ext uri="{BB962C8B-B14F-4D97-AF65-F5344CB8AC3E}">
        <p14:creationId xmlns:p14="http://schemas.microsoft.com/office/powerpoint/2010/main" val="23457715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5D32E1E4-5658-C111-7A40-5F1FFC008492}"/>
              </a:ext>
            </a:extLst>
          </p:cNvPr>
          <p:cNvSpPr>
            <a:spLocks noGrp="1"/>
          </p:cNvSpPr>
          <p:nvPr>
            <p:ph type="title"/>
          </p:nvPr>
        </p:nvSpPr>
        <p:spPr>
          <a:xfrm>
            <a:off x="821430" y="51861"/>
            <a:ext cx="10515600" cy="615603"/>
          </a:xfrm>
        </p:spPr>
        <p:txBody>
          <a:bodyPr>
            <a:normAutofit/>
          </a:bodyPr>
          <a:lstStyle/>
          <a:p>
            <a:pPr algn="ctr"/>
            <a:r>
              <a:rPr lang="ru-RU" sz="2400" b="1" dirty="0">
                <a:solidFill>
                  <a:srgbClr val="C00000"/>
                </a:solidFill>
              </a:rPr>
              <a:t>Письмо Минфина России от 22 мая 2025 г. N 24-06-09/50188</a:t>
            </a:r>
          </a:p>
        </p:txBody>
      </p:sp>
      <p:sp>
        <p:nvSpPr>
          <p:cNvPr id="3" name="Объект 2">
            <a:extLst>
              <a:ext uri="{FF2B5EF4-FFF2-40B4-BE49-F238E27FC236}">
                <a16:creationId xmlns:a16="http://schemas.microsoft.com/office/drawing/2014/main" id="{2311583F-9128-5D94-9DCF-C91E5E1E9C0A}"/>
              </a:ext>
            </a:extLst>
          </p:cNvPr>
          <p:cNvSpPr>
            <a:spLocks noGrp="1"/>
          </p:cNvSpPr>
          <p:nvPr>
            <p:ph idx="1"/>
          </p:nvPr>
        </p:nvSpPr>
        <p:spPr>
          <a:xfrm>
            <a:off x="838200" y="764704"/>
            <a:ext cx="10515600" cy="5412259"/>
          </a:xfrm>
        </p:spPr>
        <p:txBody>
          <a:bodyPr>
            <a:normAutofit lnSpcReduction="10000"/>
          </a:bodyPr>
          <a:lstStyle/>
          <a:p>
            <a:r>
              <a:rPr lang="ru-RU" sz="1800" dirty="0"/>
              <a:t>Принимая во внимание требования к содержанию заявок на участие в закупках, положения части 1 статьи 34 Закона N 44-ФЗ о заключении контракта на условиях, предусмотренных извещением об осуществлении закупки и заявкой участника закупки, а также невозможность изменения существенных условий заключенного контракта (за исключением исчерпывающего перечня случаев), в заключаемый контракт включается информация о конкретном товаре, предлагаемом участником закупки.</a:t>
            </a:r>
          </a:p>
          <a:p>
            <a:endParaRPr lang="ru-RU" sz="1800" dirty="0"/>
          </a:p>
          <a:p>
            <a:r>
              <a:rPr lang="ru-RU" sz="1800" dirty="0"/>
              <a:t>Учитывая отсутствие возможности подачи в составе заявки на участие в закупке альтернативных предложений, указываемый участником закупки в такой заявке </a:t>
            </a:r>
            <a:r>
              <a:rPr lang="ru-RU" sz="1800" b="1" dirty="0"/>
              <a:t>номер реестровой записи из реестра российской промышленной продукции (как и иная информация о товаре, указываемая в заявке на участие в закупке) не может носить вариативного характера.</a:t>
            </a:r>
          </a:p>
          <a:p>
            <a:endParaRPr lang="ru-RU" sz="1800" b="1" dirty="0"/>
          </a:p>
          <a:p>
            <a:endParaRPr lang="ru-RU" sz="1800" b="1" dirty="0"/>
          </a:p>
          <a:p>
            <a:r>
              <a:rPr lang="ru-RU" sz="1800" u="sng" dirty="0"/>
              <a:t>Ранее в Письме Минфина России от 13 марта 2025 г. N 24-03-09/24756:  </a:t>
            </a:r>
            <a:r>
              <a:rPr lang="ru-RU" sz="1800" dirty="0"/>
              <a:t>Страна происхождения товара является основополагающим условием для предоставления национального режима в сфере закупок и применения предусмотренных постановлением Правительства Российской Федерации от 23 декабря 2024 г. N 1875 "О мерах по предоставлению национального режима при осуществлении закупок товаров, работ, услуг для обеспечения государственных и муниципальных нужд, закупок товаров, работ, услуг отдельными видами юридических лиц" "защитных" мер, которые </a:t>
            </a:r>
            <a:r>
              <a:rPr lang="ru-RU" sz="1800" u="sng" dirty="0"/>
              <a:t>не предусматривают множественности по вопросу о стране происхождения товара</a:t>
            </a:r>
            <a:r>
              <a:rPr lang="ru-RU" sz="1800" dirty="0"/>
              <a:t>, а введение такой множественности повлекло бы риск невозможности надлежащей реализации соответствующей "защитной" меры.</a:t>
            </a:r>
          </a:p>
        </p:txBody>
      </p:sp>
    </p:spTree>
    <p:extLst>
      <p:ext uri="{BB962C8B-B14F-4D97-AF65-F5344CB8AC3E}">
        <p14:creationId xmlns:p14="http://schemas.microsoft.com/office/powerpoint/2010/main" val="2097166096"/>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Объект 4">
            <a:extLst>
              <a:ext uri="{FF2B5EF4-FFF2-40B4-BE49-F238E27FC236}">
                <a16:creationId xmlns:a16="http://schemas.microsoft.com/office/drawing/2014/main" id="{BEC95588-C061-6B62-3E29-D29D5D07A7D2}"/>
              </a:ext>
            </a:extLst>
          </p:cNvPr>
          <p:cNvPicPr>
            <a:picLocks noGrp="1" noChangeAspect="1"/>
          </p:cNvPicPr>
          <p:nvPr>
            <p:ph idx="1"/>
          </p:nvPr>
        </p:nvPicPr>
        <p:blipFill>
          <a:blip r:embed="rId2"/>
          <a:stretch>
            <a:fillRect/>
          </a:stretch>
        </p:blipFill>
        <p:spPr>
          <a:xfrm>
            <a:off x="911424" y="332656"/>
            <a:ext cx="10297144" cy="5844307"/>
          </a:xfrm>
        </p:spPr>
      </p:pic>
    </p:spTree>
    <p:extLst>
      <p:ext uri="{BB962C8B-B14F-4D97-AF65-F5344CB8AC3E}">
        <p14:creationId xmlns:p14="http://schemas.microsoft.com/office/powerpoint/2010/main" val="1232191362"/>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79A3F1-B9C1-E2C5-B232-DFCF820EAC34}"/>
            </a:ext>
          </a:extLst>
        </p:cNvPr>
        <p:cNvGrpSpPr/>
        <p:nvPr/>
      </p:nvGrpSpPr>
      <p:grpSpPr>
        <a:xfrm>
          <a:off x="0" y="0"/>
          <a:ext cx="0" cy="0"/>
          <a:chOff x="0" y="0"/>
          <a:chExt cx="0" cy="0"/>
        </a:xfrm>
      </p:grpSpPr>
      <p:sp>
        <p:nvSpPr>
          <p:cNvPr id="2" name="Прямоугольник 1">
            <a:extLst>
              <a:ext uri="{FF2B5EF4-FFF2-40B4-BE49-F238E27FC236}">
                <a16:creationId xmlns:a16="http://schemas.microsoft.com/office/drawing/2014/main" id="{228FF73F-995A-1D07-33EA-AD8477408D85}"/>
              </a:ext>
            </a:extLst>
          </p:cNvPr>
          <p:cNvSpPr/>
          <p:nvPr/>
        </p:nvSpPr>
        <p:spPr>
          <a:xfrm>
            <a:off x="394316" y="289788"/>
            <a:ext cx="11174292" cy="2563148"/>
          </a:xfrm>
          <a:prstGeom prst="rect">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a:ea typeface="+mn-ea"/>
              <a:cs typeface="+mn-cs"/>
            </a:endParaRPr>
          </a:p>
        </p:txBody>
      </p:sp>
      <p:sp>
        <p:nvSpPr>
          <p:cNvPr id="3" name="Объект 2">
            <a:extLst>
              <a:ext uri="{FF2B5EF4-FFF2-40B4-BE49-F238E27FC236}">
                <a16:creationId xmlns:a16="http://schemas.microsoft.com/office/drawing/2014/main" id="{97627496-8E3F-3B6D-F8C5-242861CF8BD4}"/>
              </a:ext>
            </a:extLst>
          </p:cNvPr>
          <p:cNvSpPr>
            <a:spLocks noGrp="1"/>
          </p:cNvSpPr>
          <p:nvPr>
            <p:ph idx="1"/>
          </p:nvPr>
        </p:nvSpPr>
        <p:spPr>
          <a:xfrm>
            <a:off x="394316" y="289788"/>
            <a:ext cx="10886260" cy="2707164"/>
          </a:xfrm>
        </p:spPr>
        <p:txBody>
          <a:bodyPr>
            <a:normAutofit/>
          </a:bodyPr>
          <a:lstStyle/>
          <a:p>
            <a:pPr marL="0" lvl="0" indent="0" algn="just">
              <a:lnSpc>
                <a:spcPts val="1800"/>
              </a:lnSpc>
              <a:buNone/>
            </a:pPr>
            <a:r>
              <a:rPr lang="ru-RU" sz="1800" spc="-10" dirty="0">
                <a:solidFill>
                  <a:srgbClr val="000000"/>
                </a:solidFill>
                <a:effectLst/>
                <a:latin typeface="Times New Roman" panose="02020603050405020304" pitchFamily="18" charset="0"/>
                <a:ea typeface="Times New Roman" panose="02020603050405020304" pitchFamily="18" charset="0"/>
              </a:rPr>
              <a:t>5. </a:t>
            </a:r>
            <a:r>
              <a:rPr lang="ru-RU" sz="1800" b="1" spc="-10" dirty="0">
                <a:solidFill>
                  <a:srgbClr val="000000"/>
                </a:solidFill>
                <a:effectLst/>
                <a:latin typeface="Times New Roman" panose="02020603050405020304" pitchFamily="18" charset="0"/>
                <a:ea typeface="Times New Roman" panose="02020603050405020304" pitchFamily="18" charset="0"/>
              </a:rPr>
              <a:t>Запрет,</a:t>
            </a:r>
            <a:r>
              <a:rPr lang="ru-RU" sz="1800" spc="-10" dirty="0">
                <a:solidFill>
                  <a:srgbClr val="000000"/>
                </a:solidFill>
                <a:effectLst/>
                <a:latin typeface="Times New Roman" panose="02020603050405020304" pitchFamily="18" charset="0"/>
                <a:ea typeface="Times New Roman" panose="02020603050405020304" pitchFamily="18" charset="0"/>
              </a:rPr>
              <a:t> предусмотренный пунктом 1 настоящего постановления, </a:t>
            </a:r>
            <a:r>
              <a:rPr lang="ru-RU" sz="1800" b="1" spc="-10" dirty="0">
                <a:effectLst/>
                <a:latin typeface="Times New Roman" panose="02020603050405020304" pitchFamily="18" charset="0"/>
                <a:ea typeface="Times New Roman" panose="02020603050405020304" pitchFamily="18" charset="0"/>
              </a:rPr>
              <a:t>может не применяться </a:t>
            </a:r>
            <a:r>
              <a:rPr lang="ru-RU" sz="1800" spc="-10" dirty="0">
                <a:effectLst/>
                <a:latin typeface="Times New Roman" panose="02020603050405020304" pitchFamily="18" charset="0"/>
                <a:ea typeface="Times New Roman" panose="02020603050405020304" pitchFamily="18" charset="0"/>
              </a:rPr>
              <a:t>заказчиками при наступлении одного </a:t>
            </a:r>
            <a:r>
              <a:rPr lang="ru-RU" sz="1800" spc="-10" dirty="0">
                <a:latin typeface="Times New Roman" panose="02020603050405020304" pitchFamily="18" charset="0"/>
                <a:ea typeface="Times New Roman" panose="02020603050405020304" pitchFamily="18" charset="0"/>
              </a:rPr>
              <a:t> </a:t>
            </a:r>
            <a:r>
              <a:rPr lang="ru-RU" sz="1800" spc="-10" dirty="0">
                <a:effectLst/>
                <a:latin typeface="Times New Roman" panose="02020603050405020304" pitchFamily="18" charset="0"/>
                <a:ea typeface="Times New Roman" panose="02020603050405020304" pitchFamily="18" charset="0"/>
              </a:rPr>
              <a:t>из следующих случаев:</a:t>
            </a:r>
            <a:endParaRPr lang="ru-RU" sz="1800" dirty="0">
              <a:effectLst/>
              <a:latin typeface="Times New Roman" panose="02020603050405020304" pitchFamily="18" charset="0"/>
              <a:ea typeface="Times New Roman" panose="02020603050405020304" pitchFamily="18" charset="0"/>
            </a:endParaRPr>
          </a:p>
          <a:p>
            <a:pPr marL="457200" lvl="1" indent="0" algn="just">
              <a:lnSpc>
                <a:spcPts val="1800"/>
              </a:lnSpc>
              <a:buNone/>
            </a:pPr>
            <a:r>
              <a:rPr lang="ru-RU" sz="1800" spc="-10" dirty="0">
                <a:latin typeface="Times New Roman" panose="02020603050405020304" pitchFamily="18" charset="0"/>
                <a:ea typeface="Times New Roman" panose="02020603050405020304" pitchFamily="18" charset="0"/>
              </a:rPr>
              <a:t>д</a:t>
            </a:r>
            <a:r>
              <a:rPr lang="ru-RU" sz="1800" spc="-10" dirty="0">
                <a:effectLst/>
                <a:latin typeface="Times New Roman" panose="02020603050405020304" pitchFamily="18" charset="0"/>
                <a:ea typeface="Times New Roman" panose="02020603050405020304" pitchFamily="18" charset="0"/>
              </a:rPr>
              <a:t>) лизингодателем, осуществляется  закупка предмета лизинга, происходящего из иностранного  государства, </a:t>
            </a:r>
            <a:r>
              <a:rPr lang="ru-RU" sz="1800" b="1" spc="-10" dirty="0">
                <a:effectLst/>
                <a:latin typeface="Times New Roman" panose="02020603050405020304" pitchFamily="18" charset="0"/>
                <a:ea typeface="Times New Roman" panose="02020603050405020304" pitchFamily="18" charset="0"/>
              </a:rPr>
              <a:t>если такой предмет лизинга определен в соответствии  с договором лизинга</a:t>
            </a:r>
          </a:p>
          <a:p>
            <a:pPr marL="457200" lvl="1" indent="0" algn="just">
              <a:lnSpc>
                <a:spcPts val="1800"/>
              </a:lnSpc>
              <a:buNone/>
            </a:pPr>
            <a:r>
              <a:rPr lang="ru-RU" sz="1800" b="1" spc="-10" dirty="0">
                <a:effectLst/>
                <a:latin typeface="Times New Roman" panose="02020603050405020304" pitchFamily="18" charset="0"/>
                <a:ea typeface="Times New Roman" panose="02020603050405020304" pitchFamily="18" charset="0"/>
              </a:rPr>
              <a:t>лизингополучателем, который не является заказчиком  </a:t>
            </a:r>
            <a:r>
              <a:rPr lang="ru-RU" sz="1800" spc="-10" dirty="0">
                <a:effectLst/>
                <a:latin typeface="Times New Roman" panose="02020603050405020304" pitchFamily="18" charset="0"/>
                <a:ea typeface="Times New Roman" panose="02020603050405020304" pitchFamily="18" charset="0"/>
              </a:rPr>
              <a:t>в соответствии с Федеральным законом "О контрактной системе…" и Федеральным законом "О закупках  товаров, работ, услуг отдельными видами юридических лиц", </a:t>
            </a:r>
          </a:p>
          <a:p>
            <a:pPr marL="457200" lvl="1" indent="0" algn="just">
              <a:lnSpc>
                <a:spcPts val="1800"/>
              </a:lnSpc>
              <a:buNone/>
            </a:pPr>
            <a:r>
              <a:rPr lang="ru-RU" sz="1800" b="1" spc="-10" dirty="0">
                <a:effectLst/>
                <a:latin typeface="Times New Roman" panose="02020603050405020304" pitchFamily="18" charset="0"/>
                <a:ea typeface="Times New Roman" panose="02020603050405020304" pitchFamily="18" charset="0"/>
              </a:rPr>
              <a:t>либо лизингополучателем, который относится к числу таких заказчиков и при осуществлении закупки которым </a:t>
            </a:r>
            <a:r>
              <a:rPr lang="ru-RU" sz="1800" b="1" strike="sngStrike" spc="-10" dirty="0">
                <a:effectLst/>
                <a:latin typeface="Times New Roman" panose="02020603050405020304" pitchFamily="18" charset="0"/>
                <a:ea typeface="Times New Roman" panose="02020603050405020304" pitchFamily="18" charset="0"/>
              </a:rPr>
              <a:t>может </a:t>
            </a:r>
            <a:r>
              <a:rPr lang="ru-RU" sz="1800" strike="sngStrike" spc="-10" dirty="0">
                <a:effectLst/>
                <a:latin typeface="Times New Roman" panose="02020603050405020304" pitchFamily="18" charset="0"/>
                <a:ea typeface="Times New Roman" panose="02020603050405020304" pitchFamily="18" charset="0"/>
              </a:rPr>
              <a:t>в случаях, предусмотренных настоящим постановлением, </a:t>
            </a:r>
            <a:r>
              <a:rPr lang="ru-RU" sz="1800" b="1" strike="sngStrike" spc="-10" dirty="0">
                <a:effectLst/>
                <a:latin typeface="Times New Roman" panose="02020603050405020304" pitchFamily="18" charset="0"/>
                <a:ea typeface="Times New Roman" panose="02020603050405020304" pitchFamily="18" charset="0"/>
              </a:rPr>
              <a:t>не применяться такой запрет; </a:t>
            </a:r>
            <a:r>
              <a:rPr lang="ru-RU" sz="1800" b="1" spc="-10" dirty="0">
                <a:solidFill>
                  <a:srgbClr val="FF0000"/>
                </a:solidFill>
                <a:effectLst/>
                <a:latin typeface="Times New Roman" panose="02020603050405020304" pitchFamily="18" charset="0"/>
                <a:ea typeface="Times New Roman" panose="02020603050405020304" pitchFamily="18" charset="0"/>
              </a:rPr>
              <a:t>не применен в случаях, предусмотренных настоящим постановлением, такой запрет;</a:t>
            </a:r>
            <a:endParaRPr lang="ru-RU" sz="1600" dirty="0">
              <a:solidFill>
                <a:srgbClr val="FF0000"/>
              </a:solidFill>
              <a:effectLst/>
              <a:latin typeface="Times New Roman" panose="02020603050405020304" pitchFamily="18" charset="0"/>
              <a:ea typeface="Times New Roman" panose="02020603050405020304" pitchFamily="18" charset="0"/>
            </a:endParaRPr>
          </a:p>
          <a:p>
            <a:pPr marL="0" indent="0">
              <a:buNone/>
            </a:pPr>
            <a:endParaRPr lang="ru-RU" sz="1800" dirty="0"/>
          </a:p>
        </p:txBody>
      </p:sp>
    </p:spTree>
    <p:extLst>
      <p:ext uri="{BB962C8B-B14F-4D97-AF65-F5344CB8AC3E}">
        <p14:creationId xmlns:p14="http://schemas.microsoft.com/office/powerpoint/2010/main" val="2408618055"/>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33F664-31B8-782B-A99C-58C31E111C37}"/>
            </a:ext>
          </a:extLst>
        </p:cNvPr>
        <p:cNvGrpSpPr/>
        <p:nvPr/>
      </p:nvGrpSpPr>
      <p:grpSpPr>
        <a:xfrm>
          <a:off x="0" y="0"/>
          <a:ext cx="0" cy="0"/>
          <a:chOff x="0" y="0"/>
          <a:chExt cx="0" cy="0"/>
        </a:xfrm>
      </p:grpSpPr>
      <p:sp>
        <p:nvSpPr>
          <p:cNvPr id="4" name="Прямоугольник 3">
            <a:extLst>
              <a:ext uri="{FF2B5EF4-FFF2-40B4-BE49-F238E27FC236}">
                <a16:creationId xmlns:a16="http://schemas.microsoft.com/office/drawing/2014/main" id="{A249BF8B-8612-D0A0-C2D1-DB7612990781}"/>
              </a:ext>
            </a:extLst>
          </p:cNvPr>
          <p:cNvSpPr/>
          <p:nvPr/>
        </p:nvSpPr>
        <p:spPr>
          <a:xfrm>
            <a:off x="257452" y="133165"/>
            <a:ext cx="11718525" cy="6332954"/>
          </a:xfrm>
          <a:prstGeom prst="rect">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a:ea typeface="+mn-ea"/>
              <a:cs typeface="+mn-cs"/>
            </a:endParaRPr>
          </a:p>
        </p:txBody>
      </p:sp>
      <p:sp>
        <p:nvSpPr>
          <p:cNvPr id="3" name="Объект 2">
            <a:extLst>
              <a:ext uri="{FF2B5EF4-FFF2-40B4-BE49-F238E27FC236}">
                <a16:creationId xmlns:a16="http://schemas.microsoft.com/office/drawing/2014/main" id="{12A436E8-B728-716F-4AAC-B26F50A9043B}"/>
              </a:ext>
            </a:extLst>
          </p:cNvPr>
          <p:cNvSpPr>
            <a:spLocks noGrp="1"/>
          </p:cNvSpPr>
          <p:nvPr>
            <p:ph idx="1"/>
          </p:nvPr>
        </p:nvSpPr>
        <p:spPr>
          <a:xfrm>
            <a:off x="323295" y="67846"/>
            <a:ext cx="11173288" cy="6332954"/>
          </a:xfrm>
        </p:spPr>
        <p:txBody>
          <a:bodyPr>
            <a:normAutofit/>
          </a:bodyPr>
          <a:lstStyle/>
          <a:p>
            <a:pPr marL="0" lvl="0" indent="0" algn="just">
              <a:lnSpc>
                <a:spcPct val="120000"/>
              </a:lnSpc>
              <a:spcBef>
                <a:spcPts val="600"/>
              </a:spcBef>
              <a:buNone/>
            </a:pPr>
            <a:r>
              <a:rPr lang="ru-RU" sz="1600" spc="-10" dirty="0">
                <a:solidFill>
                  <a:srgbClr val="000000"/>
                </a:solidFill>
                <a:effectLst/>
                <a:latin typeface="Times New Roman" panose="02020603050405020304" pitchFamily="18" charset="0"/>
                <a:ea typeface="Times New Roman" panose="02020603050405020304" pitchFamily="18" charset="0"/>
              </a:rPr>
              <a:t>5. </a:t>
            </a:r>
            <a:r>
              <a:rPr lang="ru-RU" sz="1600" b="1" spc="-10" dirty="0">
                <a:solidFill>
                  <a:srgbClr val="000000"/>
                </a:solidFill>
                <a:effectLst/>
                <a:latin typeface="Times New Roman" panose="02020603050405020304" pitchFamily="18" charset="0"/>
                <a:ea typeface="Times New Roman" panose="02020603050405020304" pitchFamily="18" charset="0"/>
              </a:rPr>
              <a:t>Запрет,</a:t>
            </a:r>
            <a:r>
              <a:rPr lang="ru-RU" sz="1600" spc="-10" dirty="0">
                <a:solidFill>
                  <a:srgbClr val="000000"/>
                </a:solidFill>
                <a:effectLst/>
                <a:latin typeface="Times New Roman" panose="02020603050405020304" pitchFamily="18" charset="0"/>
                <a:ea typeface="Times New Roman" panose="02020603050405020304" pitchFamily="18" charset="0"/>
              </a:rPr>
              <a:t> предусмотренный пунктом 1 настоящего постановления, </a:t>
            </a:r>
            <a:r>
              <a:rPr lang="ru-RU" sz="1600" b="1" spc="-10" dirty="0">
                <a:solidFill>
                  <a:srgbClr val="FF0000"/>
                </a:solidFill>
                <a:effectLst/>
                <a:latin typeface="Times New Roman" panose="02020603050405020304" pitchFamily="18" charset="0"/>
                <a:ea typeface="Times New Roman" panose="02020603050405020304" pitchFamily="18" charset="0"/>
              </a:rPr>
              <a:t>может не применяться </a:t>
            </a:r>
            <a:r>
              <a:rPr lang="ru-RU" sz="1600" spc="-10" dirty="0">
                <a:solidFill>
                  <a:srgbClr val="000000"/>
                </a:solidFill>
                <a:effectLst/>
                <a:latin typeface="Times New Roman" panose="02020603050405020304" pitchFamily="18" charset="0"/>
                <a:ea typeface="Times New Roman" panose="02020603050405020304" pitchFamily="18" charset="0"/>
              </a:rPr>
              <a:t>заказчиками при наступлении одного </a:t>
            </a:r>
            <a:r>
              <a:rPr lang="ru-RU" sz="1600" spc="-10" dirty="0">
                <a:solidFill>
                  <a:srgbClr val="000000"/>
                </a:solidFill>
                <a:latin typeface="Times New Roman" panose="02020603050405020304" pitchFamily="18" charset="0"/>
                <a:ea typeface="Times New Roman" panose="02020603050405020304" pitchFamily="18" charset="0"/>
              </a:rPr>
              <a:t> </a:t>
            </a:r>
            <a:r>
              <a:rPr lang="ru-RU" sz="1600" spc="-10" dirty="0">
                <a:solidFill>
                  <a:srgbClr val="000000"/>
                </a:solidFill>
                <a:effectLst/>
                <a:latin typeface="Times New Roman" panose="02020603050405020304" pitchFamily="18" charset="0"/>
                <a:ea typeface="Times New Roman" panose="02020603050405020304" pitchFamily="18" charset="0"/>
              </a:rPr>
              <a:t>из следующих случаев:</a:t>
            </a:r>
            <a:endParaRPr lang="ru-RU" sz="1600" dirty="0">
              <a:solidFill>
                <a:srgbClr val="000000"/>
              </a:solidFill>
              <a:effectLst/>
              <a:latin typeface="Times New Roman" panose="02020603050405020304" pitchFamily="18" charset="0"/>
              <a:ea typeface="Times New Roman" panose="02020603050405020304" pitchFamily="18" charset="0"/>
            </a:endParaRPr>
          </a:p>
          <a:p>
            <a:pPr marL="457200" lvl="1" indent="0" algn="just">
              <a:lnSpc>
                <a:spcPct val="100000"/>
              </a:lnSpc>
              <a:spcBef>
                <a:spcPts val="0"/>
              </a:spcBef>
              <a:buNone/>
            </a:pPr>
            <a:r>
              <a:rPr lang="ru-RU" sz="1600" spc="-10" dirty="0">
                <a:solidFill>
                  <a:srgbClr val="000000"/>
                </a:solidFill>
                <a:latin typeface="Times New Roman" panose="02020603050405020304" pitchFamily="18" charset="0"/>
                <a:ea typeface="Times New Roman" panose="02020603050405020304" pitchFamily="18" charset="0"/>
              </a:rPr>
              <a:t>з)	</a:t>
            </a:r>
            <a:r>
              <a:rPr lang="ru-RU" sz="1600" b="1" spc="-10" dirty="0">
                <a:solidFill>
                  <a:srgbClr val="000000"/>
                </a:solidFill>
                <a:latin typeface="Times New Roman" panose="02020603050405020304" pitchFamily="18" charset="0"/>
                <a:ea typeface="Times New Roman" panose="02020603050405020304" pitchFamily="18" charset="0"/>
              </a:rPr>
              <a:t>осуществляется закупка товара</a:t>
            </a:r>
            <a:r>
              <a:rPr lang="ru-RU" sz="1600" spc="-10" dirty="0">
                <a:solidFill>
                  <a:srgbClr val="000000"/>
                </a:solidFill>
                <a:latin typeface="Times New Roman" panose="02020603050405020304" pitchFamily="18" charset="0"/>
                <a:ea typeface="Times New Roman" panose="02020603050405020304" pitchFamily="18" charset="0"/>
              </a:rPr>
              <a:t>, </a:t>
            </a:r>
            <a:r>
              <a:rPr lang="ru-RU" sz="1600" b="1" u="sng" spc="-10" dirty="0">
                <a:latin typeface="Times New Roman" panose="02020603050405020304" pitchFamily="18" charset="0"/>
                <a:ea typeface="Times New Roman" panose="02020603050405020304" pitchFamily="18" charset="0"/>
              </a:rPr>
              <a:t>не относящегося к товарам и программному обеспечению</a:t>
            </a:r>
            <a:r>
              <a:rPr lang="ru-RU" sz="1600" u="sng" spc="-10" dirty="0">
                <a:latin typeface="Times New Roman" panose="02020603050405020304" pitchFamily="18" charset="0"/>
                <a:ea typeface="Times New Roman" panose="02020603050405020304" pitchFamily="18" charset="0"/>
              </a:rPr>
              <a:t>, </a:t>
            </a:r>
            <a:r>
              <a:rPr lang="ru-RU" sz="1600" spc="-10" dirty="0">
                <a:solidFill>
                  <a:srgbClr val="000000"/>
                </a:solidFill>
                <a:latin typeface="Times New Roman" panose="02020603050405020304" pitchFamily="18" charset="0"/>
                <a:ea typeface="Times New Roman" panose="02020603050405020304" pitchFamily="18" charset="0"/>
              </a:rPr>
              <a:t>указанным в позициях 17, </a:t>
            </a:r>
            <a:r>
              <a:rPr lang="ru-RU" sz="1600" b="1" spc="-10" dirty="0">
                <a:solidFill>
                  <a:srgbClr val="FF0000"/>
                </a:solidFill>
                <a:latin typeface="Times New Roman" panose="02020603050405020304" pitchFamily="18" charset="0"/>
                <a:ea typeface="Times New Roman" panose="02020603050405020304" pitchFamily="18" charset="0"/>
              </a:rPr>
              <a:t>21, </a:t>
            </a:r>
            <a:r>
              <a:rPr lang="ru-RU" sz="1600" spc="-10" dirty="0">
                <a:solidFill>
                  <a:srgbClr val="000000"/>
                </a:solidFill>
                <a:latin typeface="Times New Roman" panose="02020603050405020304" pitchFamily="18" charset="0"/>
                <a:ea typeface="Times New Roman" panose="02020603050405020304" pitchFamily="18" charset="0"/>
              </a:rPr>
              <a:t>27, 35, </a:t>
            </a:r>
            <a:r>
              <a:rPr lang="ru-RU" sz="1600" strike="sngStrike" spc="-10" dirty="0">
                <a:solidFill>
                  <a:srgbClr val="000000"/>
                </a:solidFill>
                <a:latin typeface="Times New Roman" panose="02020603050405020304" pitchFamily="18" charset="0"/>
                <a:ea typeface="Times New Roman" panose="02020603050405020304" pitchFamily="18" charset="0"/>
              </a:rPr>
              <a:t>53,</a:t>
            </a:r>
            <a:r>
              <a:rPr lang="ru-RU" sz="1600" spc="-10" dirty="0">
                <a:solidFill>
                  <a:srgbClr val="000000"/>
                </a:solidFill>
                <a:latin typeface="Times New Roman" panose="02020603050405020304" pitchFamily="18" charset="0"/>
                <a:ea typeface="Times New Roman" panose="02020603050405020304" pitchFamily="18" charset="0"/>
              </a:rPr>
              <a:t> 140, 141, 144 и 146 перечня № 1, </a:t>
            </a:r>
            <a:r>
              <a:rPr lang="ru-RU" sz="1600" b="1" spc="-10" dirty="0">
                <a:solidFill>
                  <a:srgbClr val="000000"/>
                </a:solidFill>
                <a:latin typeface="Times New Roman" panose="02020603050405020304" pitchFamily="18" charset="0"/>
                <a:ea typeface="Times New Roman" panose="02020603050405020304" pitchFamily="18" charset="0"/>
              </a:rPr>
              <a:t>в количестве одной штуки </a:t>
            </a:r>
            <a:r>
              <a:rPr lang="ru-RU" sz="1600" spc="-10" dirty="0">
                <a:solidFill>
                  <a:srgbClr val="000000"/>
                </a:solidFill>
                <a:latin typeface="Times New Roman" panose="02020603050405020304" pitchFamily="18" charset="0"/>
                <a:ea typeface="Times New Roman" panose="02020603050405020304" pitchFamily="18" charset="0"/>
              </a:rPr>
              <a:t>и начальная (максимальная) цена контракта </a:t>
            </a:r>
            <a:r>
              <a:rPr lang="ru-RU" sz="1600" b="1" spc="-10" dirty="0">
                <a:solidFill>
                  <a:srgbClr val="000000"/>
                </a:solidFill>
                <a:latin typeface="Times New Roman" panose="02020603050405020304" pitchFamily="18" charset="0"/>
                <a:ea typeface="Times New Roman" panose="02020603050405020304" pitchFamily="18" charset="0"/>
              </a:rPr>
              <a:t>(начальная (максимальная) цена договора), </a:t>
            </a:r>
            <a:r>
              <a:rPr lang="ru-RU" sz="1600" spc="-10" dirty="0">
                <a:solidFill>
                  <a:srgbClr val="000000"/>
                </a:solidFill>
                <a:latin typeface="Times New Roman" panose="02020603050405020304" pitchFamily="18" charset="0"/>
                <a:ea typeface="Times New Roman" panose="02020603050405020304" pitchFamily="18" charset="0"/>
              </a:rPr>
              <a:t>цена контракта, заключаемого с единственным поставщиком (подрядчиком, исполнителем) </a:t>
            </a:r>
            <a:r>
              <a:rPr lang="ru-RU" sz="1600" b="1" spc="-10" dirty="0">
                <a:solidFill>
                  <a:srgbClr val="000000"/>
                </a:solidFill>
                <a:latin typeface="Times New Roman" panose="02020603050405020304" pitchFamily="18" charset="0"/>
                <a:ea typeface="Times New Roman" panose="02020603050405020304" pitchFamily="18" charset="0"/>
              </a:rPr>
              <a:t>(цена, заключаемого с единственным поставщиком (исполнителем, подрядчиком) договора),</a:t>
            </a:r>
            <a:r>
              <a:rPr lang="ru-RU" sz="1600" spc="-10" dirty="0">
                <a:solidFill>
                  <a:srgbClr val="000000"/>
                </a:solidFill>
                <a:latin typeface="Times New Roman" panose="02020603050405020304" pitchFamily="18" charset="0"/>
                <a:ea typeface="Times New Roman" panose="02020603050405020304" pitchFamily="18" charset="0"/>
              </a:rPr>
              <a:t> </a:t>
            </a:r>
            <a:r>
              <a:rPr lang="ru-RU" sz="1600" b="1" spc="-10" dirty="0">
                <a:solidFill>
                  <a:srgbClr val="000000"/>
                </a:solidFill>
                <a:latin typeface="Times New Roman" panose="02020603050405020304" pitchFamily="18" charset="0"/>
                <a:ea typeface="Times New Roman" panose="02020603050405020304" pitchFamily="18" charset="0"/>
              </a:rPr>
              <a:t>не превышает 300 тыс. рублей</a:t>
            </a:r>
            <a:r>
              <a:rPr lang="ru-RU" sz="1600" spc="-10" dirty="0">
                <a:solidFill>
                  <a:srgbClr val="000000"/>
                </a:solidFill>
                <a:latin typeface="Times New Roman" panose="02020603050405020304" pitchFamily="18" charset="0"/>
                <a:ea typeface="Times New Roman" panose="02020603050405020304" pitchFamily="18" charset="0"/>
              </a:rPr>
              <a:t>;</a:t>
            </a:r>
          </a:p>
          <a:p>
            <a:pPr marL="0" indent="0">
              <a:buNone/>
            </a:pPr>
            <a:endParaRPr lang="ru-RU" sz="1800" dirty="0"/>
          </a:p>
        </p:txBody>
      </p:sp>
      <p:graphicFrame>
        <p:nvGraphicFramePr>
          <p:cNvPr id="2" name="Таблица 1">
            <a:extLst>
              <a:ext uri="{FF2B5EF4-FFF2-40B4-BE49-F238E27FC236}">
                <a16:creationId xmlns:a16="http://schemas.microsoft.com/office/drawing/2014/main" id="{71AB3FB1-A28B-D580-3126-7855DACCC081}"/>
              </a:ext>
            </a:extLst>
          </p:cNvPr>
          <p:cNvGraphicFramePr>
            <a:graphicFrameLocks noGrp="1"/>
          </p:cNvGraphicFramePr>
          <p:nvPr/>
        </p:nvGraphicFramePr>
        <p:xfrm>
          <a:off x="323295" y="1990367"/>
          <a:ext cx="11173287" cy="902780"/>
        </p:xfrm>
        <a:graphic>
          <a:graphicData uri="http://schemas.openxmlformats.org/drawingml/2006/table">
            <a:tbl>
              <a:tblPr firstRow="1" firstCol="1" bandRow="1"/>
              <a:tblGrid>
                <a:gridCol w="766487">
                  <a:extLst>
                    <a:ext uri="{9D8B030D-6E8A-4147-A177-3AD203B41FA5}">
                      <a16:colId xmlns:a16="http://schemas.microsoft.com/office/drawing/2014/main" val="1329458515"/>
                    </a:ext>
                  </a:extLst>
                </a:gridCol>
                <a:gridCol w="9376992">
                  <a:extLst>
                    <a:ext uri="{9D8B030D-6E8A-4147-A177-3AD203B41FA5}">
                      <a16:colId xmlns:a16="http://schemas.microsoft.com/office/drawing/2014/main" val="1162605146"/>
                    </a:ext>
                  </a:extLst>
                </a:gridCol>
                <a:gridCol w="1029808">
                  <a:extLst>
                    <a:ext uri="{9D8B030D-6E8A-4147-A177-3AD203B41FA5}">
                      <a16:colId xmlns:a16="http://schemas.microsoft.com/office/drawing/2014/main" val="804757813"/>
                    </a:ext>
                  </a:extLst>
                </a:gridCol>
              </a:tblGrid>
              <a:tr h="0">
                <a:tc>
                  <a:txBody>
                    <a:bodyPr/>
                    <a:lstStyle/>
                    <a:p>
                      <a:pPr algn="ctr">
                        <a:lnSpc>
                          <a:spcPct val="107000"/>
                        </a:lnSpc>
                      </a:pPr>
                      <a:r>
                        <a:rPr lang="ru-RU" sz="1200" dirty="0">
                          <a:effectLst/>
                          <a:latin typeface="Times New Roman" panose="02020603050405020304" pitchFamily="18" charset="0"/>
                          <a:ea typeface="Times New Roman" panose="02020603050405020304" pitchFamily="18" charset="0"/>
                          <a:cs typeface="Times New Roman" panose="02020603050405020304" pitchFamily="18" charset="0"/>
                        </a:rPr>
                        <a:t>17.</a:t>
                      </a:r>
                      <a:endParaRPr lang="ru-RU"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39370" marR="39370" marT="64770" marB="64770">
                    <a:lnL>
                      <a:noFill/>
                    </a:lnL>
                    <a:lnR>
                      <a:noFill/>
                    </a:lnR>
                    <a:lnT>
                      <a:noFill/>
                    </a:lnT>
                    <a:lnB>
                      <a:noFill/>
                    </a:lnB>
                    <a:noFill/>
                  </a:tcPr>
                </a:tc>
                <a:tc>
                  <a:txBody>
                    <a:bodyPr/>
                    <a:lstStyle/>
                    <a:p>
                      <a:pPr>
                        <a:lnSpc>
                          <a:spcPct val="107000"/>
                        </a:lnSpc>
                      </a:pPr>
                      <a:r>
                        <a:rPr lang="ru-RU" sz="1200" dirty="0">
                          <a:effectLst/>
                          <a:latin typeface="Times New Roman" panose="02020603050405020304" pitchFamily="18" charset="0"/>
                          <a:ea typeface="Times New Roman" panose="02020603050405020304" pitchFamily="18" charset="0"/>
                          <a:cs typeface="Times New Roman" panose="02020603050405020304" pitchFamily="18" charset="0"/>
                        </a:rPr>
                        <a:t>Пробирки вакуумные для взятия образцов крови ИВД, соответствующие кодам 293370, 293400, 293420, 293480, 293500, 293540, 293570, 293630, 293640, 293660, 293700, 293760, 293780, 334330 вида медицинского изделия в соответствии с номенклатурной классификацией медицинских изделий, утвержденной Министерством здравоохранения Российской Федерации) (далее - НКМИ)</a:t>
                      </a:r>
                      <a:endParaRPr lang="ru-RU"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39370" marR="39370" marT="64770" marB="64770">
                    <a:lnL>
                      <a:noFill/>
                    </a:lnL>
                    <a:lnR>
                      <a:noFill/>
                    </a:lnR>
                    <a:lnT>
                      <a:noFill/>
                    </a:lnT>
                    <a:lnB>
                      <a:noFill/>
                    </a:lnB>
                    <a:noFill/>
                  </a:tcPr>
                </a:tc>
                <a:tc>
                  <a:txBody>
                    <a:bodyPr/>
                    <a:lstStyle/>
                    <a:p>
                      <a:pPr>
                        <a:lnSpc>
                          <a:spcPct val="107000"/>
                        </a:lnSpc>
                      </a:pPr>
                      <a:r>
                        <a:rPr lang="ru-RU" sz="1200" dirty="0">
                          <a:effectLst/>
                          <a:latin typeface="Times New Roman" panose="02020603050405020304" pitchFamily="18" charset="0"/>
                          <a:ea typeface="Times New Roman" panose="02020603050405020304" pitchFamily="18" charset="0"/>
                          <a:cs typeface="Times New Roman" panose="02020603050405020304" pitchFamily="18" charset="0"/>
                        </a:rPr>
                        <a:t>22.29.29.190</a:t>
                      </a:r>
                      <a:endParaRPr lang="ru-RU" sz="1100" dirty="0">
                        <a:effectLst/>
                        <a:latin typeface="Calibri" panose="020F0502020204030204" pitchFamily="34" charset="0"/>
                        <a:ea typeface="Times New Roman" panose="02020603050405020304" pitchFamily="18" charset="0"/>
                        <a:cs typeface="Times New Roman" panose="02020603050405020304" pitchFamily="18" charset="0"/>
                      </a:endParaRPr>
                    </a:p>
                    <a:p>
                      <a:pPr>
                        <a:lnSpc>
                          <a:spcPct val="107000"/>
                        </a:lnSpc>
                      </a:pPr>
                      <a:r>
                        <a:rPr lang="ru-RU" sz="1200" dirty="0">
                          <a:effectLst/>
                          <a:latin typeface="Times New Roman" panose="02020603050405020304" pitchFamily="18" charset="0"/>
                          <a:ea typeface="Times New Roman" panose="02020603050405020304" pitchFamily="18" charset="0"/>
                          <a:cs typeface="Times New Roman" panose="02020603050405020304" pitchFamily="18" charset="0"/>
                        </a:rPr>
                        <a:t>32.50.13.190</a:t>
                      </a:r>
                      <a:endParaRPr lang="ru-RU" sz="1100" dirty="0">
                        <a:effectLst/>
                        <a:latin typeface="Calibri" panose="020F0502020204030204" pitchFamily="34" charset="0"/>
                        <a:ea typeface="Times New Roman" panose="02020603050405020304" pitchFamily="18" charset="0"/>
                        <a:cs typeface="Times New Roman" panose="02020603050405020304" pitchFamily="18" charset="0"/>
                      </a:endParaRPr>
                    </a:p>
                    <a:p>
                      <a:pPr>
                        <a:lnSpc>
                          <a:spcPct val="107000"/>
                        </a:lnSpc>
                      </a:pPr>
                      <a:r>
                        <a:rPr lang="ru-RU" sz="1200" dirty="0">
                          <a:effectLst/>
                          <a:latin typeface="Times New Roman" panose="02020603050405020304" pitchFamily="18" charset="0"/>
                          <a:ea typeface="Times New Roman" panose="02020603050405020304" pitchFamily="18" charset="0"/>
                          <a:cs typeface="Times New Roman" panose="02020603050405020304" pitchFamily="18" charset="0"/>
                        </a:rPr>
                        <a:t>32.50.50.181</a:t>
                      </a:r>
                      <a:endParaRPr lang="ru-RU" sz="1100" dirty="0">
                        <a:effectLst/>
                        <a:latin typeface="Calibri" panose="020F0502020204030204" pitchFamily="34" charset="0"/>
                        <a:ea typeface="Times New Roman" panose="02020603050405020304" pitchFamily="18" charset="0"/>
                        <a:cs typeface="Times New Roman" panose="02020603050405020304" pitchFamily="18" charset="0"/>
                      </a:endParaRPr>
                    </a:p>
                    <a:p>
                      <a:pPr>
                        <a:lnSpc>
                          <a:spcPct val="107000"/>
                        </a:lnSpc>
                      </a:pPr>
                      <a:r>
                        <a:rPr lang="ru-RU" sz="1200" dirty="0">
                          <a:effectLst/>
                          <a:latin typeface="Times New Roman" panose="02020603050405020304" pitchFamily="18" charset="0"/>
                          <a:ea typeface="Times New Roman" panose="02020603050405020304" pitchFamily="18" charset="0"/>
                          <a:cs typeface="Times New Roman" panose="02020603050405020304" pitchFamily="18" charset="0"/>
                        </a:rPr>
                        <a:t>32.50.50.190</a:t>
                      </a:r>
                      <a:endParaRPr lang="ru-RU"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39370" marR="39370" marT="64770" marB="64770">
                    <a:lnL>
                      <a:noFill/>
                    </a:lnL>
                    <a:lnR>
                      <a:noFill/>
                    </a:lnR>
                    <a:lnT>
                      <a:noFill/>
                    </a:lnT>
                    <a:lnB>
                      <a:noFill/>
                    </a:lnB>
                    <a:noFill/>
                  </a:tcPr>
                </a:tc>
                <a:extLst>
                  <a:ext uri="{0D108BD9-81ED-4DB2-BD59-A6C34878D82A}">
                    <a16:rowId xmlns:a16="http://schemas.microsoft.com/office/drawing/2014/main" val="3261668129"/>
                  </a:ext>
                </a:extLst>
              </a:tr>
            </a:tbl>
          </a:graphicData>
        </a:graphic>
      </p:graphicFrame>
      <p:graphicFrame>
        <p:nvGraphicFramePr>
          <p:cNvPr id="5" name="Таблица 4">
            <a:extLst>
              <a:ext uri="{FF2B5EF4-FFF2-40B4-BE49-F238E27FC236}">
                <a16:creationId xmlns:a16="http://schemas.microsoft.com/office/drawing/2014/main" id="{26612BB0-AB97-2872-A09A-DE9444E569A8}"/>
              </a:ext>
            </a:extLst>
          </p:cNvPr>
          <p:cNvGraphicFramePr>
            <a:graphicFrameLocks noGrp="1"/>
          </p:cNvGraphicFramePr>
          <p:nvPr/>
        </p:nvGraphicFramePr>
        <p:xfrm>
          <a:off x="394315" y="3048386"/>
          <a:ext cx="11474390" cy="315659"/>
        </p:xfrm>
        <a:graphic>
          <a:graphicData uri="http://schemas.openxmlformats.org/drawingml/2006/table">
            <a:tbl>
              <a:tblPr firstRow="1" firstCol="1" bandRow="1"/>
              <a:tblGrid>
                <a:gridCol w="787143">
                  <a:extLst>
                    <a:ext uri="{9D8B030D-6E8A-4147-A177-3AD203B41FA5}">
                      <a16:colId xmlns:a16="http://schemas.microsoft.com/office/drawing/2014/main" val="3854363494"/>
                    </a:ext>
                  </a:extLst>
                </a:gridCol>
                <a:gridCol w="9320825">
                  <a:extLst>
                    <a:ext uri="{9D8B030D-6E8A-4147-A177-3AD203B41FA5}">
                      <a16:colId xmlns:a16="http://schemas.microsoft.com/office/drawing/2014/main" val="1514176672"/>
                    </a:ext>
                  </a:extLst>
                </a:gridCol>
                <a:gridCol w="1366422">
                  <a:extLst>
                    <a:ext uri="{9D8B030D-6E8A-4147-A177-3AD203B41FA5}">
                      <a16:colId xmlns:a16="http://schemas.microsoft.com/office/drawing/2014/main" val="858260853"/>
                    </a:ext>
                  </a:extLst>
                </a:gridCol>
              </a:tblGrid>
              <a:tr h="0">
                <a:tc>
                  <a:txBody>
                    <a:bodyPr/>
                    <a:lstStyle/>
                    <a:p>
                      <a:pPr algn="ctr">
                        <a:lnSpc>
                          <a:spcPct val="107000"/>
                        </a:lnSpc>
                      </a:pPr>
                      <a:r>
                        <a:rPr lang="ru-RU" sz="1100" dirty="0">
                          <a:effectLst/>
                          <a:latin typeface="Calibri" panose="020F0502020204030204" pitchFamily="34" charset="0"/>
                          <a:ea typeface="Times New Roman" panose="02020603050405020304" pitchFamily="18" charset="0"/>
                          <a:cs typeface="Times New Roman" panose="02020603050405020304" pitchFamily="18" charset="0"/>
                        </a:rPr>
                        <a:t>27.</a:t>
                      </a:r>
                    </a:p>
                  </a:txBody>
                  <a:tcPr marL="39370" marR="39370" marT="64770" marB="64770">
                    <a:lnL>
                      <a:noFill/>
                    </a:lnL>
                    <a:lnR>
                      <a:noFill/>
                    </a:lnR>
                    <a:lnT>
                      <a:noFill/>
                    </a:lnT>
                    <a:lnB>
                      <a:noFill/>
                    </a:lnB>
                    <a:noFill/>
                  </a:tcPr>
                </a:tc>
                <a:tc>
                  <a:txBody>
                    <a:bodyPr/>
                    <a:lstStyle/>
                    <a:p>
                      <a:pPr>
                        <a:lnSpc>
                          <a:spcPct val="107000"/>
                        </a:lnSpc>
                      </a:pPr>
                      <a:r>
                        <a:rPr lang="ru-RU" sz="1200" dirty="0">
                          <a:effectLst/>
                          <a:latin typeface="Times New Roman" panose="02020603050405020304" pitchFamily="18" charset="0"/>
                          <a:ea typeface="Times New Roman" panose="02020603050405020304" pitchFamily="18" charset="0"/>
                          <a:cs typeface="Times New Roman" panose="02020603050405020304" pitchFamily="18" charset="0"/>
                        </a:rPr>
                        <a:t>Устройства числового программного управления</a:t>
                      </a:r>
                      <a:endParaRPr lang="ru-RU"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39370" marR="39370" marT="64770" marB="64770">
                    <a:lnL>
                      <a:noFill/>
                    </a:lnL>
                    <a:lnR>
                      <a:noFill/>
                    </a:lnR>
                    <a:lnT>
                      <a:noFill/>
                    </a:lnT>
                    <a:lnB>
                      <a:noFill/>
                    </a:lnB>
                    <a:noFill/>
                  </a:tcPr>
                </a:tc>
                <a:tc>
                  <a:txBody>
                    <a:bodyPr/>
                    <a:lstStyle/>
                    <a:p>
                      <a:pPr>
                        <a:lnSpc>
                          <a:spcPct val="107000"/>
                        </a:lnSpc>
                      </a:pPr>
                      <a:r>
                        <a:rPr lang="ru-RU" sz="1200" dirty="0">
                          <a:effectLst/>
                          <a:latin typeface="Times New Roman" panose="02020603050405020304" pitchFamily="18" charset="0"/>
                          <a:ea typeface="Times New Roman" panose="02020603050405020304" pitchFamily="18" charset="0"/>
                          <a:cs typeface="Times New Roman" panose="02020603050405020304" pitchFamily="18" charset="0"/>
                        </a:rPr>
                        <a:t>26.20.40.150</a:t>
                      </a:r>
                      <a:endParaRPr lang="ru-RU"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39370" marR="39370" marT="64770" marB="64770">
                    <a:lnL>
                      <a:noFill/>
                    </a:lnL>
                    <a:lnR>
                      <a:noFill/>
                    </a:lnR>
                    <a:lnT>
                      <a:noFill/>
                    </a:lnT>
                    <a:lnB>
                      <a:noFill/>
                    </a:lnB>
                    <a:noFill/>
                  </a:tcPr>
                </a:tc>
                <a:extLst>
                  <a:ext uri="{0D108BD9-81ED-4DB2-BD59-A6C34878D82A}">
                    <a16:rowId xmlns:a16="http://schemas.microsoft.com/office/drawing/2014/main" val="2458458468"/>
                  </a:ext>
                </a:extLst>
              </a:tr>
            </a:tbl>
          </a:graphicData>
        </a:graphic>
      </p:graphicFrame>
      <p:graphicFrame>
        <p:nvGraphicFramePr>
          <p:cNvPr id="6" name="Таблица 5">
            <a:extLst>
              <a:ext uri="{FF2B5EF4-FFF2-40B4-BE49-F238E27FC236}">
                <a16:creationId xmlns:a16="http://schemas.microsoft.com/office/drawing/2014/main" id="{3187E0F2-A1BA-73CD-B1A8-B2577B1CAB50}"/>
              </a:ext>
            </a:extLst>
          </p:cNvPr>
          <p:cNvGraphicFramePr>
            <a:graphicFrameLocks noGrp="1"/>
          </p:cNvGraphicFramePr>
          <p:nvPr/>
        </p:nvGraphicFramePr>
        <p:xfrm>
          <a:off x="394315" y="3271170"/>
          <a:ext cx="11102266" cy="315659"/>
        </p:xfrm>
        <a:graphic>
          <a:graphicData uri="http://schemas.openxmlformats.org/drawingml/2006/table">
            <a:tbl>
              <a:tblPr firstRow="1" firstCol="1" bandRow="1"/>
              <a:tblGrid>
                <a:gridCol w="761615">
                  <a:extLst>
                    <a:ext uri="{9D8B030D-6E8A-4147-A177-3AD203B41FA5}">
                      <a16:colId xmlns:a16="http://schemas.microsoft.com/office/drawing/2014/main" val="3792500972"/>
                    </a:ext>
                  </a:extLst>
                </a:gridCol>
                <a:gridCol w="9364109">
                  <a:extLst>
                    <a:ext uri="{9D8B030D-6E8A-4147-A177-3AD203B41FA5}">
                      <a16:colId xmlns:a16="http://schemas.microsoft.com/office/drawing/2014/main" val="1903340529"/>
                    </a:ext>
                  </a:extLst>
                </a:gridCol>
                <a:gridCol w="976542">
                  <a:extLst>
                    <a:ext uri="{9D8B030D-6E8A-4147-A177-3AD203B41FA5}">
                      <a16:colId xmlns:a16="http://schemas.microsoft.com/office/drawing/2014/main" val="1966246278"/>
                    </a:ext>
                  </a:extLst>
                </a:gridCol>
              </a:tblGrid>
              <a:tr h="0">
                <a:tc>
                  <a:txBody>
                    <a:bodyPr/>
                    <a:lstStyle/>
                    <a:p>
                      <a:pPr algn="ctr">
                        <a:lnSpc>
                          <a:spcPct val="107000"/>
                        </a:lnSpc>
                      </a:pPr>
                      <a:r>
                        <a:rPr lang="ru-RU" sz="1200" dirty="0">
                          <a:effectLst/>
                          <a:latin typeface="Times New Roman" panose="02020603050405020304" pitchFamily="18" charset="0"/>
                          <a:ea typeface="Times New Roman" panose="02020603050405020304" pitchFamily="18" charset="0"/>
                          <a:cs typeface="Times New Roman" panose="02020603050405020304" pitchFamily="18" charset="0"/>
                        </a:rPr>
                        <a:t>35.</a:t>
                      </a:r>
                      <a:endParaRPr lang="ru-RU"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39370" marR="39370" marT="64770" marB="64770">
                    <a:lnL>
                      <a:noFill/>
                    </a:lnL>
                    <a:lnR>
                      <a:noFill/>
                    </a:lnR>
                    <a:lnT>
                      <a:noFill/>
                    </a:lnT>
                    <a:lnB>
                      <a:noFill/>
                    </a:lnB>
                    <a:noFill/>
                  </a:tcPr>
                </a:tc>
                <a:tc>
                  <a:txBody>
                    <a:bodyPr/>
                    <a:lstStyle/>
                    <a:p>
                      <a:pPr>
                        <a:lnSpc>
                          <a:spcPct val="107000"/>
                        </a:lnSpc>
                      </a:pPr>
                      <a:r>
                        <a:rPr lang="ru-RU" sz="1200" dirty="0">
                          <a:effectLst/>
                          <a:latin typeface="Times New Roman" panose="02020603050405020304" pitchFamily="18" charset="0"/>
                          <a:ea typeface="Times New Roman" panose="02020603050405020304" pitchFamily="18" charset="0"/>
                          <a:cs typeface="Times New Roman" panose="02020603050405020304" pitchFamily="18" charset="0"/>
                        </a:rPr>
                        <a:t>Подшипники шариковые или роликовые</a:t>
                      </a:r>
                      <a:endParaRPr lang="ru-RU"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39370" marR="39370" marT="64770" marB="64770">
                    <a:lnL>
                      <a:noFill/>
                    </a:lnL>
                    <a:lnR>
                      <a:noFill/>
                    </a:lnR>
                    <a:lnT>
                      <a:noFill/>
                    </a:lnT>
                    <a:lnB>
                      <a:noFill/>
                    </a:lnB>
                    <a:noFill/>
                  </a:tcPr>
                </a:tc>
                <a:tc>
                  <a:txBody>
                    <a:bodyPr/>
                    <a:lstStyle/>
                    <a:p>
                      <a:pPr>
                        <a:lnSpc>
                          <a:spcPct val="107000"/>
                        </a:lnSpc>
                      </a:pPr>
                      <a:r>
                        <a:rPr lang="ru-RU" sz="1200" dirty="0">
                          <a:effectLst/>
                          <a:latin typeface="Times New Roman" panose="02020603050405020304" pitchFamily="18" charset="0"/>
                          <a:ea typeface="Times New Roman" panose="02020603050405020304" pitchFamily="18" charset="0"/>
                          <a:cs typeface="Times New Roman" panose="02020603050405020304" pitchFamily="18" charset="0"/>
                        </a:rPr>
                        <a:t>28.15.10</a:t>
                      </a:r>
                      <a:endParaRPr lang="ru-RU"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39370" marR="39370" marT="64770" marB="64770">
                    <a:lnL>
                      <a:noFill/>
                    </a:lnL>
                    <a:lnR>
                      <a:noFill/>
                    </a:lnR>
                    <a:lnT>
                      <a:noFill/>
                    </a:lnT>
                    <a:lnB>
                      <a:noFill/>
                    </a:lnB>
                    <a:noFill/>
                  </a:tcPr>
                </a:tc>
                <a:extLst>
                  <a:ext uri="{0D108BD9-81ED-4DB2-BD59-A6C34878D82A}">
                    <a16:rowId xmlns:a16="http://schemas.microsoft.com/office/drawing/2014/main" val="3144997524"/>
                  </a:ext>
                </a:extLst>
              </a:tr>
            </a:tbl>
          </a:graphicData>
        </a:graphic>
      </p:graphicFrame>
      <p:graphicFrame>
        <p:nvGraphicFramePr>
          <p:cNvPr id="7" name="Таблица 6">
            <a:extLst>
              <a:ext uri="{FF2B5EF4-FFF2-40B4-BE49-F238E27FC236}">
                <a16:creationId xmlns:a16="http://schemas.microsoft.com/office/drawing/2014/main" id="{77E79596-1ABA-52AA-3EF7-6A61C2EDA810}"/>
              </a:ext>
            </a:extLst>
          </p:cNvPr>
          <p:cNvGraphicFramePr>
            <a:graphicFrameLocks noGrp="1"/>
          </p:cNvGraphicFramePr>
          <p:nvPr>
            <p:extLst>
              <p:ext uri="{D42A27DB-BD31-4B8C-83A1-F6EECF244321}">
                <p14:modId xmlns:p14="http://schemas.microsoft.com/office/powerpoint/2010/main" val="603116035"/>
              </p:ext>
            </p:extLst>
          </p:nvPr>
        </p:nvGraphicFramePr>
        <p:xfrm>
          <a:off x="394312" y="3543268"/>
          <a:ext cx="11173287" cy="315659"/>
        </p:xfrm>
        <a:graphic>
          <a:graphicData uri="http://schemas.openxmlformats.org/drawingml/2006/table">
            <a:tbl>
              <a:tblPr firstRow="1" firstCol="1" bandRow="1"/>
              <a:tblGrid>
                <a:gridCol w="766487">
                  <a:extLst>
                    <a:ext uri="{9D8B030D-6E8A-4147-A177-3AD203B41FA5}">
                      <a16:colId xmlns:a16="http://schemas.microsoft.com/office/drawing/2014/main" val="3153886809"/>
                    </a:ext>
                  </a:extLst>
                </a:gridCol>
                <a:gridCol w="9385873">
                  <a:extLst>
                    <a:ext uri="{9D8B030D-6E8A-4147-A177-3AD203B41FA5}">
                      <a16:colId xmlns:a16="http://schemas.microsoft.com/office/drawing/2014/main" val="3402970029"/>
                    </a:ext>
                  </a:extLst>
                </a:gridCol>
                <a:gridCol w="1020927">
                  <a:extLst>
                    <a:ext uri="{9D8B030D-6E8A-4147-A177-3AD203B41FA5}">
                      <a16:colId xmlns:a16="http://schemas.microsoft.com/office/drawing/2014/main" val="2710327614"/>
                    </a:ext>
                  </a:extLst>
                </a:gridCol>
              </a:tblGrid>
              <a:tr h="0">
                <a:tc>
                  <a:txBody>
                    <a:bodyPr/>
                    <a:lstStyle/>
                    <a:p>
                      <a:pPr algn="ctr">
                        <a:lnSpc>
                          <a:spcPct val="107000"/>
                        </a:lnSpc>
                      </a:pPr>
                      <a:r>
                        <a:rPr lang="ru-RU" sz="1200" strike="sngStrike" dirty="0">
                          <a:effectLst/>
                          <a:latin typeface="Times New Roman" panose="02020603050405020304" pitchFamily="18" charset="0"/>
                          <a:ea typeface="Times New Roman" panose="02020603050405020304" pitchFamily="18" charset="0"/>
                          <a:cs typeface="Times New Roman" panose="02020603050405020304" pitchFamily="18" charset="0"/>
                        </a:rPr>
                        <a:t>53.</a:t>
                      </a:r>
                      <a:endParaRPr lang="ru-RU" sz="1100" strike="sngStrike"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39370" marR="39370" marT="64770" marB="64770">
                    <a:lnL>
                      <a:noFill/>
                    </a:lnL>
                    <a:lnR>
                      <a:noFill/>
                    </a:lnR>
                    <a:lnT>
                      <a:noFill/>
                    </a:lnT>
                    <a:lnB>
                      <a:noFill/>
                    </a:lnB>
                    <a:noFill/>
                  </a:tcPr>
                </a:tc>
                <a:tc>
                  <a:txBody>
                    <a:bodyPr/>
                    <a:lstStyle/>
                    <a:p>
                      <a:pPr>
                        <a:lnSpc>
                          <a:spcPct val="107000"/>
                        </a:lnSpc>
                      </a:pPr>
                      <a:r>
                        <a:rPr lang="ru-RU" sz="1200" strike="sngStrike" dirty="0">
                          <a:effectLst/>
                          <a:latin typeface="Times New Roman" panose="02020603050405020304" pitchFamily="18" charset="0"/>
                          <a:ea typeface="Times New Roman" panose="02020603050405020304" pitchFamily="18" charset="0"/>
                          <a:cs typeface="Times New Roman" panose="02020603050405020304" pitchFamily="18" charset="0"/>
                        </a:rPr>
                        <a:t>Инструменты ручные электрические; инструменты ручные прочие с механизированным приводом</a:t>
                      </a:r>
                      <a:endParaRPr lang="ru-RU" sz="1100" strike="sngStrike"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39370" marR="39370" marT="64770" marB="64770">
                    <a:lnL>
                      <a:noFill/>
                    </a:lnL>
                    <a:lnR>
                      <a:noFill/>
                    </a:lnR>
                    <a:lnT>
                      <a:noFill/>
                    </a:lnT>
                    <a:lnB>
                      <a:noFill/>
                    </a:lnB>
                    <a:noFill/>
                  </a:tcPr>
                </a:tc>
                <a:tc>
                  <a:txBody>
                    <a:bodyPr/>
                    <a:lstStyle/>
                    <a:p>
                      <a:pPr>
                        <a:lnSpc>
                          <a:spcPct val="107000"/>
                        </a:lnSpc>
                      </a:pPr>
                      <a:r>
                        <a:rPr lang="ru-RU" sz="1200" strike="sngStrike" dirty="0">
                          <a:effectLst/>
                          <a:latin typeface="Times New Roman" panose="02020603050405020304" pitchFamily="18" charset="0"/>
                          <a:ea typeface="Times New Roman" panose="02020603050405020304" pitchFamily="18" charset="0"/>
                          <a:cs typeface="Times New Roman" panose="02020603050405020304" pitchFamily="18" charset="0"/>
                        </a:rPr>
                        <a:t>28.24.1</a:t>
                      </a:r>
                      <a:endParaRPr lang="ru-RU" sz="1100" strike="sngStrike"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39370" marR="39370" marT="64770" marB="64770">
                    <a:lnL>
                      <a:noFill/>
                    </a:lnL>
                    <a:lnR>
                      <a:noFill/>
                    </a:lnR>
                    <a:lnT>
                      <a:noFill/>
                    </a:lnT>
                    <a:lnB>
                      <a:noFill/>
                    </a:lnB>
                    <a:noFill/>
                  </a:tcPr>
                </a:tc>
                <a:extLst>
                  <a:ext uri="{0D108BD9-81ED-4DB2-BD59-A6C34878D82A}">
                    <a16:rowId xmlns:a16="http://schemas.microsoft.com/office/drawing/2014/main" val="338346306"/>
                  </a:ext>
                </a:extLst>
              </a:tr>
            </a:tbl>
          </a:graphicData>
        </a:graphic>
      </p:graphicFrame>
      <p:graphicFrame>
        <p:nvGraphicFramePr>
          <p:cNvPr id="8" name="Таблица 7">
            <a:extLst>
              <a:ext uri="{FF2B5EF4-FFF2-40B4-BE49-F238E27FC236}">
                <a16:creationId xmlns:a16="http://schemas.microsoft.com/office/drawing/2014/main" id="{DBF3C6CA-1CFA-6B1B-2C6E-72502A0AA29A}"/>
              </a:ext>
            </a:extLst>
          </p:cNvPr>
          <p:cNvGraphicFramePr>
            <a:graphicFrameLocks noGrp="1"/>
          </p:cNvGraphicFramePr>
          <p:nvPr/>
        </p:nvGraphicFramePr>
        <p:xfrm>
          <a:off x="394312" y="3823152"/>
          <a:ext cx="11253191" cy="1685608"/>
        </p:xfrm>
        <a:graphic>
          <a:graphicData uri="http://schemas.openxmlformats.org/drawingml/2006/table">
            <a:tbl>
              <a:tblPr firstRow="1" firstCol="1" bandRow="1"/>
              <a:tblGrid>
                <a:gridCol w="771969">
                  <a:extLst>
                    <a:ext uri="{9D8B030D-6E8A-4147-A177-3AD203B41FA5}">
                      <a16:colId xmlns:a16="http://schemas.microsoft.com/office/drawing/2014/main" val="1138158624"/>
                    </a:ext>
                  </a:extLst>
                </a:gridCol>
                <a:gridCol w="9353759">
                  <a:extLst>
                    <a:ext uri="{9D8B030D-6E8A-4147-A177-3AD203B41FA5}">
                      <a16:colId xmlns:a16="http://schemas.microsoft.com/office/drawing/2014/main" val="4199165438"/>
                    </a:ext>
                  </a:extLst>
                </a:gridCol>
                <a:gridCol w="1127463">
                  <a:extLst>
                    <a:ext uri="{9D8B030D-6E8A-4147-A177-3AD203B41FA5}">
                      <a16:colId xmlns:a16="http://schemas.microsoft.com/office/drawing/2014/main" val="990077410"/>
                    </a:ext>
                  </a:extLst>
                </a:gridCol>
              </a:tblGrid>
              <a:tr h="0">
                <a:tc>
                  <a:txBody>
                    <a:bodyPr/>
                    <a:lstStyle/>
                    <a:p>
                      <a:pPr algn="ctr">
                        <a:lnSpc>
                          <a:spcPct val="107000"/>
                        </a:lnSpc>
                      </a:pPr>
                      <a:r>
                        <a:rPr lang="ru-RU" sz="1100" dirty="0">
                          <a:effectLst/>
                          <a:latin typeface="Calibri" panose="020F0502020204030204" pitchFamily="34" charset="0"/>
                          <a:ea typeface="Times New Roman" panose="02020603050405020304" pitchFamily="18" charset="0"/>
                          <a:cs typeface="Times New Roman" panose="02020603050405020304" pitchFamily="18" charset="0"/>
                        </a:rPr>
                        <a:t>140.</a:t>
                      </a:r>
                    </a:p>
                  </a:txBody>
                  <a:tcPr marL="39370" marR="39370" marT="64770" marB="64770">
                    <a:lnL>
                      <a:noFill/>
                    </a:lnL>
                    <a:lnR>
                      <a:noFill/>
                    </a:lnR>
                    <a:lnT>
                      <a:noFill/>
                    </a:lnT>
                    <a:lnB>
                      <a:noFill/>
                    </a:lnB>
                    <a:noFill/>
                  </a:tcPr>
                </a:tc>
                <a:tc>
                  <a:txBody>
                    <a:bodyPr/>
                    <a:lstStyle/>
                    <a:p>
                      <a:pPr>
                        <a:lnSpc>
                          <a:spcPct val="107000"/>
                        </a:lnSpc>
                      </a:pPr>
                      <a:r>
                        <a:rPr lang="ru-RU" sz="1200" dirty="0">
                          <a:effectLst/>
                          <a:latin typeface="Times New Roman" panose="02020603050405020304" pitchFamily="18" charset="0"/>
                          <a:ea typeface="Times New Roman" panose="02020603050405020304" pitchFamily="18" charset="0"/>
                          <a:cs typeface="Times New Roman" panose="02020603050405020304" pitchFamily="18" charset="0"/>
                        </a:rPr>
                        <a:t>Мебель медицинская в части:</a:t>
                      </a:r>
                      <a:endParaRPr lang="ru-RU" sz="1100" dirty="0">
                        <a:effectLst/>
                        <a:latin typeface="Calibri" panose="020F0502020204030204" pitchFamily="34" charset="0"/>
                        <a:ea typeface="Times New Roman" panose="02020603050405020304" pitchFamily="18" charset="0"/>
                        <a:cs typeface="Times New Roman" panose="02020603050405020304" pitchFamily="18" charset="0"/>
                      </a:endParaRPr>
                    </a:p>
                    <a:p>
                      <a:pPr>
                        <a:lnSpc>
                          <a:spcPct val="107000"/>
                        </a:lnSpc>
                      </a:pPr>
                      <a:r>
                        <a:rPr lang="ru-RU" sz="1200" dirty="0">
                          <a:effectLst/>
                          <a:latin typeface="Times New Roman" panose="02020603050405020304" pitchFamily="18" charset="0"/>
                          <a:ea typeface="Times New Roman" panose="02020603050405020304" pitchFamily="18" charset="0"/>
                          <a:cs typeface="Times New Roman" panose="02020603050405020304" pitchFamily="18" charset="0"/>
                        </a:rPr>
                        <a:t>кровати больничной механической, соответствующей коду 120210 вида медицинского изделия в соответствии с НКМИ;</a:t>
                      </a:r>
                      <a:endParaRPr lang="ru-RU" sz="1100" dirty="0">
                        <a:effectLst/>
                        <a:latin typeface="Calibri" panose="020F0502020204030204" pitchFamily="34" charset="0"/>
                        <a:ea typeface="Times New Roman" panose="02020603050405020304" pitchFamily="18" charset="0"/>
                        <a:cs typeface="Times New Roman" panose="02020603050405020304" pitchFamily="18" charset="0"/>
                      </a:endParaRPr>
                    </a:p>
                    <a:p>
                      <a:pPr>
                        <a:lnSpc>
                          <a:spcPct val="107000"/>
                        </a:lnSpc>
                      </a:pPr>
                      <a:r>
                        <a:rPr lang="ru-RU" sz="1200" dirty="0">
                          <a:effectLst/>
                          <a:latin typeface="Times New Roman" panose="02020603050405020304" pitchFamily="18" charset="0"/>
                          <a:ea typeface="Times New Roman" panose="02020603050405020304" pitchFamily="18" charset="0"/>
                          <a:cs typeface="Times New Roman" panose="02020603050405020304" pitchFamily="18" charset="0"/>
                        </a:rPr>
                        <a:t>кровати больничной стандартной с электроприводом, соответствующей коду 136210 вида медицинского изделия в соответствии с НКМИ;</a:t>
                      </a:r>
                      <a:endParaRPr lang="ru-RU" sz="1100" dirty="0">
                        <a:effectLst/>
                        <a:latin typeface="Calibri" panose="020F0502020204030204" pitchFamily="34" charset="0"/>
                        <a:ea typeface="Times New Roman" panose="02020603050405020304" pitchFamily="18" charset="0"/>
                        <a:cs typeface="Times New Roman" panose="02020603050405020304" pitchFamily="18" charset="0"/>
                      </a:endParaRPr>
                    </a:p>
                    <a:p>
                      <a:pPr>
                        <a:lnSpc>
                          <a:spcPct val="107000"/>
                        </a:lnSpc>
                      </a:pPr>
                      <a:r>
                        <a:rPr lang="ru-RU" sz="1200" dirty="0">
                          <a:effectLst/>
                          <a:latin typeface="Times New Roman" panose="02020603050405020304" pitchFamily="18" charset="0"/>
                          <a:ea typeface="Times New Roman" panose="02020603050405020304" pitchFamily="18" charset="0"/>
                          <a:cs typeface="Times New Roman" panose="02020603050405020304" pitchFamily="18" charset="0"/>
                        </a:rPr>
                        <a:t>стеллажа для палаты пациента, соответствующего коду 156900 вида медицинского изделия в соответствии с НКМИ;</a:t>
                      </a:r>
                      <a:endParaRPr lang="ru-RU" sz="1100" dirty="0">
                        <a:effectLst/>
                        <a:latin typeface="Calibri" panose="020F0502020204030204" pitchFamily="34" charset="0"/>
                        <a:ea typeface="Times New Roman" panose="02020603050405020304" pitchFamily="18" charset="0"/>
                        <a:cs typeface="Times New Roman" panose="02020603050405020304" pitchFamily="18" charset="0"/>
                      </a:endParaRPr>
                    </a:p>
                    <a:p>
                      <a:pPr>
                        <a:lnSpc>
                          <a:spcPct val="107000"/>
                        </a:lnSpc>
                      </a:pPr>
                      <a:r>
                        <a:rPr lang="ru-RU" sz="1200" dirty="0">
                          <a:effectLst/>
                          <a:latin typeface="Times New Roman" panose="02020603050405020304" pitchFamily="18" charset="0"/>
                          <a:ea typeface="Times New Roman" panose="02020603050405020304" pitchFamily="18" charset="0"/>
                          <a:cs typeface="Times New Roman" panose="02020603050405020304" pitchFamily="18" charset="0"/>
                        </a:rPr>
                        <a:t>шкафа вытяжного, соответствующего коду 181470 вида медицинского изделия в соответствии с НКМИ;</a:t>
                      </a:r>
                      <a:endParaRPr lang="ru-RU" sz="1100" dirty="0">
                        <a:effectLst/>
                        <a:latin typeface="Calibri" panose="020F0502020204030204" pitchFamily="34" charset="0"/>
                        <a:ea typeface="Times New Roman" panose="02020603050405020304" pitchFamily="18" charset="0"/>
                        <a:cs typeface="Times New Roman" panose="02020603050405020304" pitchFamily="18" charset="0"/>
                      </a:endParaRPr>
                    </a:p>
                    <a:p>
                      <a:pPr>
                        <a:lnSpc>
                          <a:spcPct val="107000"/>
                        </a:lnSpc>
                      </a:pPr>
                      <a:r>
                        <a:rPr lang="ru-RU" sz="1200" dirty="0">
                          <a:effectLst/>
                          <a:latin typeface="Times New Roman" panose="02020603050405020304" pitchFamily="18" charset="0"/>
                          <a:ea typeface="Times New Roman" panose="02020603050405020304" pitchFamily="18" charset="0"/>
                          <a:cs typeface="Times New Roman" panose="02020603050405020304" pitchFamily="18" charset="0"/>
                        </a:rPr>
                        <a:t>ширмы прикроватной, соответствующей коду 184200 вида медицинского изделия в соответствии с НКМИ;</a:t>
                      </a:r>
                      <a:endParaRPr lang="ru-RU" sz="1100" dirty="0">
                        <a:effectLst/>
                        <a:latin typeface="Calibri" panose="020F0502020204030204" pitchFamily="34" charset="0"/>
                        <a:ea typeface="Times New Roman" panose="02020603050405020304" pitchFamily="18" charset="0"/>
                        <a:cs typeface="Times New Roman" panose="02020603050405020304" pitchFamily="18" charset="0"/>
                      </a:endParaRPr>
                    </a:p>
                    <a:p>
                      <a:pPr>
                        <a:lnSpc>
                          <a:spcPct val="107000"/>
                        </a:lnSpc>
                      </a:pPr>
                      <a:r>
                        <a:rPr lang="ru-RU" sz="1200" dirty="0">
                          <a:effectLst/>
                          <a:latin typeface="Times New Roman" panose="02020603050405020304" pitchFamily="18" charset="0"/>
                          <a:ea typeface="Times New Roman" panose="02020603050405020304" pitchFamily="18" charset="0"/>
                          <a:cs typeface="Times New Roman" panose="02020603050405020304" pitchFamily="18" charset="0"/>
                        </a:rPr>
                        <a:t>стеллажа общего назначения, соответствующего коду 260470 вида медицинского изделия в соответствии с НКМИ;</a:t>
                      </a:r>
                      <a:endParaRPr lang="ru-RU" sz="1100" dirty="0">
                        <a:effectLst/>
                        <a:latin typeface="Calibri" panose="020F0502020204030204" pitchFamily="34" charset="0"/>
                        <a:ea typeface="Times New Roman" panose="02020603050405020304" pitchFamily="18" charset="0"/>
                        <a:cs typeface="Times New Roman" panose="02020603050405020304" pitchFamily="18" charset="0"/>
                      </a:endParaRPr>
                    </a:p>
                    <a:p>
                      <a:pPr>
                        <a:lnSpc>
                          <a:spcPct val="107000"/>
                        </a:lnSpc>
                      </a:pPr>
                      <a:r>
                        <a:rPr lang="ru-RU" sz="1200" dirty="0">
                          <a:effectLst/>
                          <a:latin typeface="Times New Roman" panose="02020603050405020304" pitchFamily="18" charset="0"/>
                          <a:ea typeface="Times New Roman" panose="02020603050405020304" pitchFamily="18" charset="0"/>
                          <a:cs typeface="Times New Roman" panose="02020603050405020304" pitchFamily="18" charset="0"/>
                        </a:rPr>
                        <a:t>шкафа для сушки и хранения эндоскопов, соответствующего коду 271740 вида медицинского изделия в соответствии с НКМИ</a:t>
                      </a:r>
                      <a:endParaRPr lang="ru-RU"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39370" marR="39370" marT="64770" marB="64770">
                    <a:lnL>
                      <a:noFill/>
                    </a:lnL>
                    <a:lnR>
                      <a:noFill/>
                    </a:lnR>
                    <a:lnT>
                      <a:noFill/>
                    </a:lnT>
                    <a:lnB>
                      <a:noFill/>
                    </a:lnB>
                    <a:noFill/>
                  </a:tcPr>
                </a:tc>
                <a:tc>
                  <a:txBody>
                    <a:bodyPr/>
                    <a:lstStyle/>
                    <a:p>
                      <a:pPr>
                        <a:lnSpc>
                          <a:spcPct val="107000"/>
                        </a:lnSpc>
                      </a:pPr>
                      <a:r>
                        <a:rPr lang="ru-RU" sz="1200" dirty="0">
                          <a:effectLst/>
                          <a:latin typeface="Times New Roman" panose="02020603050405020304" pitchFamily="18" charset="0"/>
                          <a:ea typeface="Times New Roman" panose="02020603050405020304" pitchFamily="18" charset="0"/>
                          <a:cs typeface="Times New Roman" panose="02020603050405020304" pitchFamily="18" charset="0"/>
                        </a:rPr>
                        <a:t>32.50.30.119</a:t>
                      </a:r>
                      <a:endParaRPr lang="ru-RU" sz="1100" dirty="0">
                        <a:effectLst/>
                        <a:latin typeface="Calibri" panose="020F0502020204030204" pitchFamily="34" charset="0"/>
                        <a:ea typeface="Times New Roman" panose="02020603050405020304" pitchFamily="18" charset="0"/>
                        <a:cs typeface="Times New Roman" panose="02020603050405020304" pitchFamily="18" charset="0"/>
                      </a:endParaRPr>
                    </a:p>
                    <a:p>
                      <a:pPr>
                        <a:lnSpc>
                          <a:spcPct val="107000"/>
                        </a:lnSpc>
                      </a:pPr>
                      <a:r>
                        <a:rPr lang="ru-RU" sz="1200" dirty="0">
                          <a:effectLst/>
                          <a:latin typeface="Times New Roman" panose="02020603050405020304" pitchFamily="18" charset="0"/>
                          <a:ea typeface="Times New Roman" panose="02020603050405020304" pitchFamily="18" charset="0"/>
                          <a:cs typeface="Times New Roman" panose="02020603050405020304" pitchFamily="18" charset="0"/>
                        </a:rPr>
                        <a:t>32.50.30.111</a:t>
                      </a:r>
                      <a:endParaRPr lang="ru-RU" sz="1100" dirty="0">
                        <a:effectLst/>
                        <a:latin typeface="Calibri" panose="020F0502020204030204" pitchFamily="34" charset="0"/>
                        <a:ea typeface="Times New Roman" panose="02020603050405020304" pitchFamily="18" charset="0"/>
                        <a:cs typeface="Times New Roman" panose="02020603050405020304" pitchFamily="18" charset="0"/>
                      </a:endParaRPr>
                    </a:p>
                    <a:p>
                      <a:pPr>
                        <a:lnSpc>
                          <a:spcPct val="107000"/>
                        </a:lnSpc>
                      </a:pPr>
                      <a:r>
                        <a:rPr lang="ru-RU" sz="1200" dirty="0">
                          <a:effectLst/>
                          <a:latin typeface="Times New Roman" panose="02020603050405020304" pitchFamily="18" charset="0"/>
                          <a:ea typeface="Times New Roman" panose="02020603050405020304" pitchFamily="18" charset="0"/>
                          <a:cs typeface="Times New Roman" panose="02020603050405020304" pitchFamily="18" charset="0"/>
                        </a:rPr>
                        <a:t>32.50.30.110</a:t>
                      </a:r>
                      <a:endParaRPr lang="ru-RU" sz="1100" dirty="0">
                        <a:effectLst/>
                        <a:latin typeface="Calibri" panose="020F0502020204030204" pitchFamily="34" charset="0"/>
                        <a:ea typeface="Times New Roman" panose="02020603050405020304" pitchFamily="18" charset="0"/>
                        <a:cs typeface="Times New Roman" panose="02020603050405020304" pitchFamily="18" charset="0"/>
                      </a:endParaRPr>
                    </a:p>
                    <a:p>
                      <a:pPr>
                        <a:lnSpc>
                          <a:spcPct val="107000"/>
                        </a:lnSpc>
                      </a:pPr>
                      <a:r>
                        <a:rPr lang="ru-RU" sz="1200" dirty="0">
                          <a:effectLst/>
                          <a:latin typeface="Times New Roman" panose="02020603050405020304" pitchFamily="18" charset="0"/>
                          <a:ea typeface="Times New Roman" panose="02020603050405020304" pitchFamily="18" charset="0"/>
                          <a:cs typeface="Times New Roman" panose="02020603050405020304" pitchFamily="18" charset="0"/>
                        </a:rPr>
                        <a:t>32.50.50</a:t>
                      </a:r>
                      <a:endParaRPr lang="ru-RU" sz="1100" dirty="0">
                        <a:effectLst/>
                        <a:latin typeface="Calibri" panose="020F0502020204030204" pitchFamily="34" charset="0"/>
                        <a:ea typeface="Times New Roman" panose="02020603050405020304" pitchFamily="18" charset="0"/>
                        <a:cs typeface="Times New Roman" panose="02020603050405020304" pitchFamily="18" charset="0"/>
                      </a:endParaRPr>
                    </a:p>
                    <a:p>
                      <a:pPr>
                        <a:lnSpc>
                          <a:spcPct val="107000"/>
                        </a:lnSpc>
                      </a:pPr>
                      <a:r>
                        <a:rPr lang="ru-RU" sz="1200" dirty="0">
                          <a:effectLst/>
                          <a:latin typeface="Times New Roman" panose="02020603050405020304" pitchFamily="18" charset="0"/>
                          <a:ea typeface="Times New Roman" panose="02020603050405020304" pitchFamily="18" charset="0"/>
                          <a:cs typeface="Times New Roman" panose="02020603050405020304" pitchFamily="18" charset="0"/>
                        </a:rPr>
                        <a:t>32.50.50.190</a:t>
                      </a:r>
                      <a:endParaRPr lang="ru-RU"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39370" marR="39370" marT="64770" marB="64770">
                    <a:lnL>
                      <a:noFill/>
                    </a:lnL>
                    <a:lnR>
                      <a:noFill/>
                    </a:lnR>
                    <a:lnT>
                      <a:noFill/>
                    </a:lnT>
                    <a:lnB>
                      <a:noFill/>
                    </a:lnB>
                    <a:noFill/>
                  </a:tcPr>
                </a:tc>
                <a:extLst>
                  <a:ext uri="{0D108BD9-81ED-4DB2-BD59-A6C34878D82A}">
                    <a16:rowId xmlns:a16="http://schemas.microsoft.com/office/drawing/2014/main" val="2644764968"/>
                  </a:ext>
                </a:extLst>
              </a:tr>
            </a:tbl>
          </a:graphicData>
        </a:graphic>
      </p:graphicFrame>
      <p:graphicFrame>
        <p:nvGraphicFramePr>
          <p:cNvPr id="9" name="Таблица 8">
            <a:extLst>
              <a:ext uri="{FF2B5EF4-FFF2-40B4-BE49-F238E27FC236}">
                <a16:creationId xmlns:a16="http://schemas.microsoft.com/office/drawing/2014/main" id="{CD3CC934-0CDA-4214-A619-FF55D6A67CD8}"/>
              </a:ext>
            </a:extLst>
          </p:cNvPr>
          <p:cNvGraphicFramePr>
            <a:graphicFrameLocks noGrp="1"/>
          </p:cNvGraphicFramePr>
          <p:nvPr/>
        </p:nvGraphicFramePr>
        <p:xfrm>
          <a:off x="456461" y="5429423"/>
          <a:ext cx="11111139" cy="315659"/>
        </p:xfrm>
        <a:graphic>
          <a:graphicData uri="http://schemas.openxmlformats.org/drawingml/2006/table">
            <a:tbl>
              <a:tblPr firstRow="1" firstCol="1" bandRow="1"/>
              <a:tblGrid>
                <a:gridCol w="762224">
                  <a:extLst>
                    <a:ext uri="{9D8B030D-6E8A-4147-A177-3AD203B41FA5}">
                      <a16:colId xmlns:a16="http://schemas.microsoft.com/office/drawing/2014/main" val="4266038900"/>
                    </a:ext>
                  </a:extLst>
                </a:gridCol>
                <a:gridCol w="9372375">
                  <a:extLst>
                    <a:ext uri="{9D8B030D-6E8A-4147-A177-3AD203B41FA5}">
                      <a16:colId xmlns:a16="http://schemas.microsoft.com/office/drawing/2014/main" val="3178814727"/>
                    </a:ext>
                  </a:extLst>
                </a:gridCol>
                <a:gridCol w="976540">
                  <a:extLst>
                    <a:ext uri="{9D8B030D-6E8A-4147-A177-3AD203B41FA5}">
                      <a16:colId xmlns:a16="http://schemas.microsoft.com/office/drawing/2014/main" val="2996160911"/>
                    </a:ext>
                  </a:extLst>
                </a:gridCol>
              </a:tblGrid>
              <a:tr h="0">
                <a:tc>
                  <a:txBody>
                    <a:bodyPr/>
                    <a:lstStyle/>
                    <a:p>
                      <a:pPr algn="ctr">
                        <a:lnSpc>
                          <a:spcPct val="107000"/>
                        </a:lnSpc>
                      </a:pPr>
                      <a:r>
                        <a:rPr lang="ru-RU" sz="1200" dirty="0">
                          <a:effectLst/>
                          <a:latin typeface="Times New Roman" panose="02020603050405020304" pitchFamily="18" charset="0"/>
                          <a:ea typeface="Times New Roman" panose="02020603050405020304" pitchFamily="18" charset="0"/>
                          <a:cs typeface="Times New Roman" panose="02020603050405020304" pitchFamily="18" charset="0"/>
                        </a:rPr>
                        <a:t>141.</a:t>
                      </a:r>
                      <a:endParaRPr lang="ru-RU"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39370" marR="39370" marT="64770" marB="64770">
                    <a:lnL>
                      <a:noFill/>
                    </a:lnL>
                    <a:lnR>
                      <a:noFill/>
                    </a:lnR>
                    <a:lnT>
                      <a:noFill/>
                    </a:lnT>
                    <a:lnB>
                      <a:noFill/>
                    </a:lnB>
                    <a:noFill/>
                  </a:tcPr>
                </a:tc>
                <a:tc>
                  <a:txBody>
                    <a:bodyPr/>
                    <a:lstStyle/>
                    <a:p>
                      <a:pPr>
                        <a:lnSpc>
                          <a:spcPct val="107000"/>
                        </a:lnSpc>
                      </a:pPr>
                      <a:r>
                        <a:rPr lang="ru-RU" sz="1200" dirty="0">
                          <a:effectLst/>
                          <a:latin typeface="Times New Roman" panose="02020603050405020304" pitchFamily="18" charset="0"/>
                          <a:ea typeface="Times New Roman" panose="02020603050405020304" pitchFamily="18" charset="0"/>
                          <a:cs typeface="Times New Roman" panose="02020603050405020304" pitchFamily="18" charset="0"/>
                        </a:rPr>
                        <a:t>Изделия медицинские, в том числе хирургические, прочие, не включенные в другие группировки (только в отношении медицинских масок)</a:t>
                      </a:r>
                      <a:endParaRPr lang="ru-RU"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39370" marR="39370" marT="64770" marB="64770">
                    <a:lnL>
                      <a:noFill/>
                    </a:lnL>
                    <a:lnR>
                      <a:noFill/>
                    </a:lnR>
                    <a:lnT>
                      <a:noFill/>
                    </a:lnT>
                    <a:lnB>
                      <a:noFill/>
                    </a:lnB>
                    <a:noFill/>
                  </a:tcPr>
                </a:tc>
                <a:tc>
                  <a:txBody>
                    <a:bodyPr/>
                    <a:lstStyle/>
                    <a:p>
                      <a:pPr>
                        <a:lnSpc>
                          <a:spcPct val="107000"/>
                        </a:lnSpc>
                      </a:pPr>
                      <a:r>
                        <a:rPr lang="ru-RU" sz="1200" dirty="0">
                          <a:effectLst/>
                          <a:latin typeface="Times New Roman" panose="02020603050405020304" pitchFamily="18" charset="0"/>
                          <a:ea typeface="Times New Roman" panose="02020603050405020304" pitchFamily="18" charset="0"/>
                          <a:cs typeface="Times New Roman" panose="02020603050405020304" pitchFamily="18" charset="0"/>
                        </a:rPr>
                        <a:t>32.50.50.190</a:t>
                      </a:r>
                      <a:endParaRPr lang="ru-RU"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39370" marR="39370" marT="64770" marB="64770">
                    <a:lnL>
                      <a:noFill/>
                    </a:lnL>
                    <a:lnR>
                      <a:noFill/>
                    </a:lnR>
                    <a:lnT>
                      <a:noFill/>
                    </a:lnT>
                    <a:lnB>
                      <a:noFill/>
                    </a:lnB>
                    <a:noFill/>
                  </a:tcPr>
                </a:tc>
                <a:extLst>
                  <a:ext uri="{0D108BD9-81ED-4DB2-BD59-A6C34878D82A}">
                    <a16:rowId xmlns:a16="http://schemas.microsoft.com/office/drawing/2014/main" val="1724275418"/>
                  </a:ext>
                </a:extLst>
              </a:tr>
            </a:tbl>
          </a:graphicData>
        </a:graphic>
      </p:graphicFrame>
      <p:graphicFrame>
        <p:nvGraphicFramePr>
          <p:cNvPr id="10" name="Таблица 9">
            <a:extLst>
              <a:ext uri="{FF2B5EF4-FFF2-40B4-BE49-F238E27FC236}">
                <a16:creationId xmlns:a16="http://schemas.microsoft.com/office/drawing/2014/main" id="{9667866B-EADB-06A4-7053-A8985C92BC50}"/>
              </a:ext>
            </a:extLst>
          </p:cNvPr>
          <p:cNvGraphicFramePr>
            <a:graphicFrameLocks noGrp="1"/>
          </p:cNvGraphicFramePr>
          <p:nvPr/>
        </p:nvGraphicFramePr>
        <p:xfrm>
          <a:off x="456461" y="5737297"/>
          <a:ext cx="11279078" cy="315659"/>
        </p:xfrm>
        <a:graphic>
          <a:graphicData uri="http://schemas.openxmlformats.org/drawingml/2006/table">
            <a:tbl>
              <a:tblPr firstRow="1" firstCol="1" bandRow="1"/>
              <a:tblGrid>
                <a:gridCol w="773745">
                  <a:extLst>
                    <a:ext uri="{9D8B030D-6E8A-4147-A177-3AD203B41FA5}">
                      <a16:colId xmlns:a16="http://schemas.microsoft.com/office/drawing/2014/main" val="3763006963"/>
                    </a:ext>
                  </a:extLst>
                </a:gridCol>
                <a:gridCol w="9343099">
                  <a:extLst>
                    <a:ext uri="{9D8B030D-6E8A-4147-A177-3AD203B41FA5}">
                      <a16:colId xmlns:a16="http://schemas.microsoft.com/office/drawing/2014/main" val="4028422307"/>
                    </a:ext>
                  </a:extLst>
                </a:gridCol>
                <a:gridCol w="1162234">
                  <a:extLst>
                    <a:ext uri="{9D8B030D-6E8A-4147-A177-3AD203B41FA5}">
                      <a16:colId xmlns:a16="http://schemas.microsoft.com/office/drawing/2014/main" val="1488038821"/>
                    </a:ext>
                  </a:extLst>
                </a:gridCol>
              </a:tblGrid>
              <a:tr h="0">
                <a:tc>
                  <a:txBody>
                    <a:bodyPr/>
                    <a:lstStyle/>
                    <a:p>
                      <a:pPr algn="ctr">
                        <a:lnSpc>
                          <a:spcPct val="107000"/>
                        </a:lnSpc>
                      </a:pPr>
                      <a:r>
                        <a:rPr lang="ru-RU" sz="1100" dirty="0">
                          <a:effectLst/>
                          <a:latin typeface="Calibri" panose="020F0502020204030204" pitchFamily="34" charset="0"/>
                          <a:ea typeface="Times New Roman" panose="02020603050405020304" pitchFamily="18" charset="0"/>
                          <a:cs typeface="Times New Roman" panose="02020603050405020304" pitchFamily="18" charset="0"/>
                        </a:rPr>
                        <a:t>144.</a:t>
                      </a:r>
                    </a:p>
                  </a:txBody>
                  <a:tcPr marL="39370" marR="39370" marT="64770" marB="64770">
                    <a:lnL>
                      <a:noFill/>
                    </a:lnL>
                    <a:lnR>
                      <a:noFill/>
                    </a:lnR>
                    <a:lnT>
                      <a:noFill/>
                    </a:lnT>
                    <a:lnB>
                      <a:noFill/>
                    </a:lnB>
                    <a:noFill/>
                  </a:tcPr>
                </a:tc>
                <a:tc>
                  <a:txBody>
                    <a:bodyPr/>
                    <a:lstStyle/>
                    <a:p>
                      <a:pPr>
                        <a:lnSpc>
                          <a:spcPct val="107000"/>
                        </a:lnSpc>
                      </a:pPr>
                      <a:r>
                        <a:rPr lang="ru-RU" sz="1200" dirty="0">
                          <a:effectLst/>
                          <a:latin typeface="Times New Roman" panose="02020603050405020304" pitchFamily="18" charset="0"/>
                          <a:ea typeface="Times New Roman" panose="02020603050405020304" pitchFamily="18" charset="0"/>
                          <a:cs typeface="Times New Roman" panose="02020603050405020304" pitchFamily="18" charset="0"/>
                        </a:rPr>
                        <a:t>Средства защиты головы и лица (только в отношении медицинских масок)</a:t>
                      </a:r>
                      <a:endParaRPr lang="ru-RU"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39370" marR="39370" marT="64770" marB="64770">
                    <a:lnL>
                      <a:noFill/>
                    </a:lnL>
                    <a:lnR>
                      <a:noFill/>
                    </a:lnR>
                    <a:lnT>
                      <a:noFill/>
                    </a:lnT>
                    <a:lnB>
                      <a:noFill/>
                    </a:lnB>
                    <a:noFill/>
                  </a:tcPr>
                </a:tc>
                <a:tc>
                  <a:txBody>
                    <a:bodyPr/>
                    <a:lstStyle/>
                    <a:p>
                      <a:pPr>
                        <a:lnSpc>
                          <a:spcPct val="107000"/>
                        </a:lnSpc>
                      </a:pPr>
                      <a:r>
                        <a:rPr lang="ru-RU" sz="1200" dirty="0">
                          <a:effectLst/>
                          <a:latin typeface="Times New Roman" panose="02020603050405020304" pitchFamily="18" charset="0"/>
                          <a:ea typeface="Times New Roman" panose="02020603050405020304" pitchFamily="18" charset="0"/>
                          <a:cs typeface="Times New Roman" panose="02020603050405020304" pitchFamily="18" charset="0"/>
                        </a:rPr>
                        <a:t>32.99.11.160</a:t>
                      </a:r>
                      <a:endParaRPr lang="ru-RU"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39370" marR="39370" marT="64770" marB="64770">
                    <a:lnL>
                      <a:noFill/>
                    </a:lnL>
                    <a:lnR>
                      <a:noFill/>
                    </a:lnR>
                    <a:lnT>
                      <a:noFill/>
                    </a:lnT>
                    <a:lnB>
                      <a:noFill/>
                    </a:lnB>
                    <a:noFill/>
                  </a:tcPr>
                </a:tc>
                <a:extLst>
                  <a:ext uri="{0D108BD9-81ED-4DB2-BD59-A6C34878D82A}">
                    <a16:rowId xmlns:a16="http://schemas.microsoft.com/office/drawing/2014/main" val="1438851698"/>
                  </a:ext>
                </a:extLst>
              </a:tr>
            </a:tbl>
          </a:graphicData>
        </a:graphic>
      </p:graphicFrame>
      <p:graphicFrame>
        <p:nvGraphicFramePr>
          <p:cNvPr id="11" name="Таблица 10">
            <a:extLst>
              <a:ext uri="{FF2B5EF4-FFF2-40B4-BE49-F238E27FC236}">
                <a16:creationId xmlns:a16="http://schemas.microsoft.com/office/drawing/2014/main" id="{7C7D8EC6-014E-DE54-D68C-F32511C811A8}"/>
              </a:ext>
            </a:extLst>
          </p:cNvPr>
          <p:cNvGraphicFramePr>
            <a:graphicFrameLocks noGrp="1"/>
          </p:cNvGraphicFramePr>
          <p:nvPr/>
        </p:nvGraphicFramePr>
        <p:xfrm>
          <a:off x="456461" y="6038704"/>
          <a:ext cx="11519517" cy="315659"/>
        </p:xfrm>
        <a:graphic>
          <a:graphicData uri="http://schemas.openxmlformats.org/drawingml/2006/table">
            <a:tbl>
              <a:tblPr firstRow="1" firstCol="1" bandRow="1"/>
              <a:tblGrid>
                <a:gridCol w="790239">
                  <a:extLst>
                    <a:ext uri="{9D8B030D-6E8A-4147-A177-3AD203B41FA5}">
                      <a16:colId xmlns:a16="http://schemas.microsoft.com/office/drawing/2014/main" val="2045925703"/>
                    </a:ext>
                  </a:extLst>
                </a:gridCol>
                <a:gridCol w="9313796">
                  <a:extLst>
                    <a:ext uri="{9D8B030D-6E8A-4147-A177-3AD203B41FA5}">
                      <a16:colId xmlns:a16="http://schemas.microsoft.com/office/drawing/2014/main" val="2576840359"/>
                    </a:ext>
                  </a:extLst>
                </a:gridCol>
                <a:gridCol w="1415482">
                  <a:extLst>
                    <a:ext uri="{9D8B030D-6E8A-4147-A177-3AD203B41FA5}">
                      <a16:colId xmlns:a16="http://schemas.microsoft.com/office/drawing/2014/main" val="1761306548"/>
                    </a:ext>
                  </a:extLst>
                </a:gridCol>
              </a:tblGrid>
              <a:tr h="0">
                <a:tc>
                  <a:txBody>
                    <a:bodyPr/>
                    <a:lstStyle/>
                    <a:p>
                      <a:pPr algn="ctr">
                        <a:lnSpc>
                          <a:spcPct val="107000"/>
                        </a:lnSpc>
                      </a:pPr>
                      <a:r>
                        <a:rPr lang="ru-RU" sz="1200" dirty="0">
                          <a:effectLst/>
                          <a:latin typeface="Times New Roman" panose="02020603050405020304" pitchFamily="18" charset="0"/>
                          <a:ea typeface="Times New Roman" panose="02020603050405020304" pitchFamily="18" charset="0"/>
                          <a:cs typeface="Times New Roman" panose="02020603050405020304" pitchFamily="18" charset="0"/>
                        </a:rPr>
                        <a:t>146.</a:t>
                      </a:r>
                      <a:endParaRPr lang="ru-RU"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39370" marR="39370" marT="64770" marB="64770">
                    <a:lnL>
                      <a:noFill/>
                    </a:lnL>
                    <a:lnR>
                      <a:noFill/>
                    </a:lnR>
                    <a:lnT>
                      <a:noFill/>
                    </a:lnT>
                    <a:lnB>
                      <a:noFill/>
                    </a:lnB>
                    <a:noFill/>
                  </a:tcPr>
                </a:tc>
                <a:tc>
                  <a:txBody>
                    <a:bodyPr/>
                    <a:lstStyle/>
                    <a:p>
                      <a:pPr>
                        <a:lnSpc>
                          <a:spcPct val="107000"/>
                        </a:lnSpc>
                      </a:pPr>
                      <a:r>
                        <a:rPr lang="ru-RU" sz="1200" dirty="0">
                          <a:effectLst/>
                          <a:latin typeface="Times New Roman" panose="02020603050405020304" pitchFamily="18" charset="0"/>
                          <a:ea typeface="Times New Roman" panose="02020603050405020304" pitchFamily="18" charset="0"/>
                          <a:cs typeface="Times New Roman" panose="02020603050405020304" pitchFamily="18" charset="0"/>
                        </a:rPr>
                        <a:t>Программа для электронной вычислительной машины и (или) базы данных</a:t>
                      </a:r>
                      <a:endParaRPr lang="ru-RU"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39370" marR="39370" marT="64770" marB="64770" anchor="ctr">
                    <a:lnL>
                      <a:noFill/>
                    </a:lnL>
                    <a:lnR>
                      <a:noFill/>
                    </a:lnR>
                    <a:lnT>
                      <a:noFill/>
                    </a:lnT>
                    <a:lnB>
                      <a:noFill/>
                    </a:lnB>
                    <a:noFill/>
                  </a:tcPr>
                </a:tc>
                <a:tc>
                  <a:txBody>
                    <a:bodyPr/>
                    <a:lstStyle/>
                    <a:p>
                      <a:pPr>
                        <a:lnSpc>
                          <a:spcPct val="107000"/>
                        </a:lnSpc>
                      </a:pPr>
                      <a:r>
                        <a:rPr lang="ru-RU" sz="1200" dirty="0">
                          <a:effectLst/>
                          <a:latin typeface="Times New Roman" panose="02020603050405020304" pitchFamily="18" charset="0"/>
                          <a:ea typeface="Times New Roman" panose="02020603050405020304" pitchFamily="18" charset="0"/>
                          <a:cs typeface="Times New Roman" panose="02020603050405020304" pitchFamily="18" charset="0"/>
                        </a:rPr>
                        <a:t>58.29, 61, 62, 63, 64</a:t>
                      </a:r>
                      <a:endParaRPr lang="ru-RU"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39370" marR="39370" marT="64770" marB="64770">
                    <a:lnL>
                      <a:noFill/>
                    </a:lnL>
                    <a:lnR>
                      <a:noFill/>
                    </a:lnR>
                    <a:lnT>
                      <a:noFill/>
                    </a:lnT>
                    <a:lnB>
                      <a:noFill/>
                    </a:lnB>
                    <a:noFill/>
                  </a:tcPr>
                </a:tc>
                <a:extLst>
                  <a:ext uri="{0D108BD9-81ED-4DB2-BD59-A6C34878D82A}">
                    <a16:rowId xmlns:a16="http://schemas.microsoft.com/office/drawing/2014/main" val="2180668083"/>
                  </a:ext>
                </a:extLst>
              </a:tr>
            </a:tbl>
          </a:graphicData>
        </a:graphic>
      </p:graphicFrame>
      <p:graphicFrame>
        <p:nvGraphicFramePr>
          <p:cNvPr id="14" name="Таблица 13">
            <a:extLst>
              <a:ext uri="{FF2B5EF4-FFF2-40B4-BE49-F238E27FC236}">
                <a16:creationId xmlns:a16="http://schemas.microsoft.com/office/drawing/2014/main" id="{E8429175-670D-853D-27B4-D508C775A3C5}"/>
              </a:ext>
            </a:extLst>
          </p:cNvPr>
          <p:cNvGraphicFramePr>
            <a:graphicFrameLocks noGrp="1"/>
          </p:cNvGraphicFramePr>
          <p:nvPr/>
        </p:nvGraphicFramePr>
        <p:xfrm>
          <a:off x="395287" y="2627915"/>
          <a:ext cx="11000699" cy="457200"/>
        </p:xfrm>
        <a:graphic>
          <a:graphicData uri="http://schemas.openxmlformats.org/drawingml/2006/table">
            <a:tbl>
              <a:tblPr/>
              <a:tblGrid>
                <a:gridCol w="744409">
                  <a:extLst>
                    <a:ext uri="{9D8B030D-6E8A-4147-A177-3AD203B41FA5}">
                      <a16:colId xmlns:a16="http://schemas.microsoft.com/office/drawing/2014/main" val="3953610887"/>
                    </a:ext>
                  </a:extLst>
                </a:gridCol>
                <a:gridCol w="6650047">
                  <a:extLst>
                    <a:ext uri="{9D8B030D-6E8A-4147-A177-3AD203B41FA5}">
                      <a16:colId xmlns:a16="http://schemas.microsoft.com/office/drawing/2014/main" val="4102937797"/>
                    </a:ext>
                  </a:extLst>
                </a:gridCol>
                <a:gridCol w="3606243">
                  <a:extLst>
                    <a:ext uri="{9D8B030D-6E8A-4147-A177-3AD203B41FA5}">
                      <a16:colId xmlns:a16="http://schemas.microsoft.com/office/drawing/2014/main" val="570442334"/>
                    </a:ext>
                  </a:extLst>
                </a:gridCol>
              </a:tblGrid>
              <a:tr h="0">
                <a:tc>
                  <a:txBody>
                    <a:bodyPr/>
                    <a:lstStyle/>
                    <a:p>
                      <a:pPr algn="ctr">
                        <a:buNone/>
                      </a:pPr>
                      <a:r>
                        <a:rPr lang="ru-RU" sz="1200" dirty="0">
                          <a:effectLst/>
                        </a:rPr>
                        <a:t>21.</a:t>
                      </a:r>
                    </a:p>
                  </a:txBody>
                  <a:tcPr>
                    <a:lnL>
                      <a:noFill/>
                    </a:lnL>
                    <a:lnR>
                      <a:noFill/>
                    </a:lnR>
                    <a:lnT>
                      <a:noFill/>
                    </a:lnT>
                    <a:lnB>
                      <a:noFill/>
                    </a:lnB>
                    <a:solidFill>
                      <a:srgbClr val="FFFFFF"/>
                    </a:solidFill>
                  </a:tcPr>
                </a:tc>
                <a:tc>
                  <a:txBody>
                    <a:bodyPr/>
                    <a:lstStyle/>
                    <a:p>
                      <a:pPr algn="l">
                        <a:buNone/>
                      </a:pPr>
                      <a:r>
                        <a:rPr lang="ru-RU" sz="1200" dirty="0">
                          <a:effectLst/>
                        </a:rPr>
                        <a:t>Ложки, вилки, половники, шумовки, лопаточки для тортов, ножи для рыбы, ножи для масла, щипцы для сахара и аналогичные кухонные и столовые приборы</a:t>
                      </a:r>
                    </a:p>
                  </a:txBody>
                  <a:tcPr>
                    <a:lnL>
                      <a:noFill/>
                    </a:lnL>
                    <a:lnR>
                      <a:noFill/>
                    </a:lnR>
                    <a:lnT>
                      <a:noFill/>
                    </a:lnT>
                    <a:lnB>
                      <a:noFill/>
                    </a:lnB>
                    <a:solidFill>
                      <a:srgbClr val="FFFFFF"/>
                    </a:solidFill>
                  </a:tcPr>
                </a:tc>
                <a:tc>
                  <a:txBody>
                    <a:bodyPr/>
                    <a:lstStyle/>
                    <a:p>
                      <a:pPr algn="ctr">
                        <a:buNone/>
                      </a:pPr>
                      <a:r>
                        <a:rPr lang="ru-RU" sz="1200" u="none" strike="noStrike" dirty="0">
                          <a:solidFill>
                            <a:srgbClr val="3272C0"/>
                          </a:solidFill>
                          <a:effectLst/>
                        </a:rPr>
                        <a:t>                                                                        25.71.14</a:t>
                      </a:r>
                      <a:endParaRPr lang="ru-RU" sz="1200" dirty="0">
                        <a:effectLst/>
                      </a:endParaRPr>
                    </a:p>
                  </a:txBody>
                  <a:tcPr>
                    <a:lnL>
                      <a:noFill/>
                    </a:lnL>
                    <a:lnR>
                      <a:noFill/>
                    </a:lnR>
                    <a:lnT>
                      <a:noFill/>
                    </a:lnT>
                    <a:lnB>
                      <a:noFill/>
                    </a:lnB>
                    <a:solidFill>
                      <a:srgbClr val="FFFFFF"/>
                    </a:solidFill>
                  </a:tcPr>
                </a:tc>
                <a:extLst>
                  <a:ext uri="{0D108BD9-81ED-4DB2-BD59-A6C34878D82A}">
                    <a16:rowId xmlns:a16="http://schemas.microsoft.com/office/drawing/2014/main" val="2550489327"/>
                  </a:ext>
                </a:extLst>
              </a:tr>
            </a:tbl>
          </a:graphicData>
        </a:graphic>
      </p:graphicFrame>
    </p:spTree>
    <p:extLst>
      <p:ext uri="{BB962C8B-B14F-4D97-AF65-F5344CB8AC3E}">
        <p14:creationId xmlns:p14="http://schemas.microsoft.com/office/powerpoint/2010/main" val="321069694"/>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03F59C-1508-F137-8E7C-12251B931B2F}"/>
            </a:ext>
          </a:extLst>
        </p:cNvPr>
        <p:cNvGrpSpPr/>
        <p:nvPr/>
      </p:nvGrpSpPr>
      <p:grpSpPr>
        <a:xfrm>
          <a:off x="0" y="0"/>
          <a:ext cx="0" cy="0"/>
          <a:chOff x="0" y="0"/>
          <a:chExt cx="0" cy="0"/>
        </a:xfrm>
      </p:grpSpPr>
      <p:sp>
        <p:nvSpPr>
          <p:cNvPr id="4" name="Прямоугольник 3">
            <a:extLst>
              <a:ext uri="{FF2B5EF4-FFF2-40B4-BE49-F238E27FC236}">
                <a16:creationId xmlns:a16="http://schemas.microsoft.com/office/drawing/2014/main" id="{E6C5C828-02E9-EC17-4BC8-8AB5DDBE860F}"/>
              </a:ext>
            </a:extLst>
          </p:cNvPr>
          <p:cNvSpPr/>
          <p:nvPr/>
        </p:nvSpPr>
        <p:spPr>
          <a:xfrm>
            <a:off x="204186" y="289788"/>
            <a:ext cx="11709647" cy="6164278"/>
          </a:xfrm>
          <a:prstGeom prst="rect">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a:ea typeface="+mn-ea"/>
              <a:cs typeface="+mn-cs"/>
            </a:endParaRPr>
          </a:p>
        </p:txBody>
      </p:sp>
      <p:sp>
        <p:nvSpPr>
          <p:cNvPr id="3" name="Объект 2">
            <a:extLst>
              <a:ext uri="{FF2B5EF4-FFF2-40B4-BE49-F238E27FC236}">
                <a16:creationId xmlns:a16="http://schemas.microsoft.com/office/drawing/2014/main" id="{F4A70F1F-6480-8514-B98A-8E5DFF60B03D}"/>
              </a:ext>
            </a:extLst>
          </p:cNvPr>
          <p:cNvSpPr>
            <a:spLocks noGrp="1"/>
          </p:cNvSpPr>
          <p:nvPr>
            <p:ph idx="1"/>
          </p:nvPr>
        </p:nvSpPr>
        <p:spPr>
          <a:xfrm>
            <a:off x="131885" y="289788"/>
            <a:ext cx="11614637" cy="6332954"/>
          </a:xfrm>
        </p:spPr>
        <p:txBody>
          <a:bodyPr>
            <a:normAutofit lnSpcReduction="10000"/>
          </a:bodyPr>
          <a:lstStyle/>
          <a:p>
            <a:pPr marL="0" lvl="0" indent="0" algn="just">
              <a:lnSpc>
                <a:spcPct val="100000"/>
              </a:lnSpc>
              <a:spcBef>
                <a:spcPts val="600"/>
              </a:spcBef>
              <a:buNone/>
            </a:pPr>
            <a:r>
              <a:rPr lang="ru-RU" sz="1800" spc="-10" dirty="0">
                <a:solidFill>
                  <a:srgbClr val="000000"/>
                </a:solidFill>
                <a:effectLst/>
                <a:latin typeface="Times New Roman" panose="02020603050405020304" pitchFamily="18" charset="0"/>
                <a:ea typeface="Times New Roman" panose="02020603050405020304" pitchFamily="18" charset="0"/>
              </a:rPr>
              <a:t>5. </a:t>
            </a:r>
            <a:r>
              <a:rPr lang="ru-RU" sz="1800" b="1" spc="-10" dirty="0">
                <a:solidFill>
                  <a:srgbClr val="000000"/>
                </a:solidFill>
                <a:effectLst/>
                <a:latin typeface="Times New Roman" panose="02020603050405020304" pitchFamily="18" charset="0"/>
                <a:ea typeface="Times New Roman" panose="02020603050405020304" pitchFamily="18" charset="0"/>
              </a:rPr>
              <a:t>Запрет,</a:t>
            </a:r>
            <a:r>
              <a:rPr lang="ru-RU" sz="1800" spc="-10" dirty="0">
                <a:solidFill>
                  <a:srgbClr val="000000"/>
                </a:solidFill>
                <a:effectLst/>
                <a:latin typeface="Times New Roman" panose="02020603050405020304" pitchFamily="18" charset="0"/>
                <a:ea typeface="Times New Roman" panose="02020603050405020304" pitchFamily="18" charset="0"/>
              </a:rPr>
              <a:t> предусмотренный пунктом 1 настоящего постановления, </a:t>
            </a:r>
            <a:r>
              <a:rPr lang="ru-RU" sz="1800" b="1" spc="-10" dirty="0">
                <a:solidFill>
                  <a:srgbClr val="FF0000"/>
                </a:solidFill>
                <a:effectLst/>
                <a:latin typeface="Times New Roman" panose="02020603050405020304" pitchFamily="18" charset="0"/>
                <a:ea typeface="Times New Roman" panose="02020603050405020304" pitchFamily="18" charset="0"/>
              </a:rPr>
              <a:t>может не применяться </a:t>
            </a:r>
            <a:r>
              <a:rPr lang="ru-RU" sz="1800" spc="-10" dirty="0">
                <a:solidFill>
                  <a:srgbClr val="000000"/>
                </a:solidFill>
                <a:effectLst/>
                <a:latin typeface="Times New Roman" panose="02020603050405020304" pitchFamily="18" charset="0"/>
                <a:ea typeface="Times New Roman" panose="02020603050405020304" pitchFamily="18" charset="0"/>
              </a:rPr>
              <a:t>заказчиками при наступлении одного </a:t>
            </a:r>
            <a:r>
              <a:rPr lang="ru-RU" sz="1800" spc="-10" dirty="0">
                <a:solidFill>
                  <a:srgbClr val="000000"/>
                </a:solidFill>
                <a:latin typeface="Times New Roman" panose="02020603050405020304" pitchFamily="18" charset="0"/>
                <a:ea typeface="Times New Roman" panose="02020603050405020304" pitchFamily="18" charset="0"/>
              </a:rPr>
              <a:t> </a:t>
            </a:r>
            <a:r>
              <a:rPr lang="ru-RU" sz="1800" spc="-10" dirty="0">
                <a:solidFill>
                  <a:srgbClr val="000000"/>
                </a:solidFill>
                <a:effectLst/>
                <a:latin typeface="Times New Roman" panose="02020603050405020304" pitchFamily="18" charset="0"/>
                <a:ea typeface="Times New Roman" panose="02020603050405020304" pitchFamily="18" charset="0"/>
              </a:rPr>
              <a:t>из следующих случаев:</a:t>
            </a:r>
            <a:endParaRPr lang="ru-RU" sz="1800" dirty="0">
              <a:solidFill>
                <a:srgbClr val="000000"/>
              </a:solidFill>
              <a:effectLst/>
              <a:latin typeface="Times New Roman" panose="02020603050405020304" pitchFamily="18" charset="0"/>
              <a:ea typeface="Times New Roman" panose="02020603050405020304" pitchFamily="18" charset="0"/>
            </a:endParaRPr>
          </a:p>
          <a:p>
            <a:pPr marL="457200" lvl="1" indent="0" algn="just">
              <a:lnSpc>
                <a:spcPct val="100000"/>
              </a:lnSpc>
              <a:spcBef>
                <a:spcPts val="600"/>
              </a:spcBef>
              <a:buNone/>
            </a:pPr>
            <a:r>
              <a:rPr lang="ru-RU" sz="1800" spc="-10" dirty="0">
                <a:solidFill>
                  <a:srgbClr val="000000"/>
                </a:solidFill>
                <a:latin typeface="Times New Roman" panose="02020603050405020304" pitchFamily="18" charset="0"/>
                <a:ea typeface="Times New Roman" panose="02020603050405020304" pitchFamily="18" charset="0"/>
              </a:rPr>
              <a:t>и</a:t>
            </a:r>
            <a:r>
              <a:rPr lang="ru-RU" sz="1800" spc="-10" dirty="0">
                <a:solidFill>
                  <a:srgbClr val="000000"/>
                </a:solidFill>
                <a:effectLst/>
                <a:latin typeface="Times New Roman" panose="02020603050405020304" pitchFamily="18" charset="0"/>
                <a:ea typeface="Times New Roman" panose="02020603050405020304" pitchFamily="18" charset="0"/>
              </a:rPr>
              <a:t>) </a:t>
            </a:r>
            <a:r>
              <a:rPr lang="ru-RU" sz="1800" b="1" spc="-10" dirty="0">
                <a:solidFill>
                  <a:srgbClr val="000000"/>
                </a:solidFill>
                <a:effectLst/>
                <a:latin typeface="Times New Roman" panose="02020603050405020304" pitchFamily="18" charset="0"/>
                <a:ea typeface="Times New Roman" panose="02020603050405020304" pitchFamily="18" charset="0"/>
              </a:rPr>
              <a:t>осуществляется закупка товаров</a:t>
            </a:r>
            <a:r>
              <a:rPr lang="ru-RU" sz="1800" spc="-10" dirty="0">
                <a:solidFill>
                  <a:srgbClr val="000000"/>
                </a:solidFill>
                <a:effectLst/>
                <a:latin typeface="Times New Roman" panose="02020603050405020304" pitchFamily="18" charset="0"/>
                <a:ea typeface="Times New Roman" panose="02020603050405020304" pitchFamily="18" charset="0"/>
              </a:rPr>
              <a:t>, </a:t>
            </a:r>
            <a:r>
              <a:rPr lang="ru-RU" sz="1800" b="1" spc="-10" dirty="0">
                <a:effectLst/>
                <a:latin typeface="Times New Roman" panose="02020603050405020304" pitchFamily="18" charset="0"/>
                <a:ea typeface="Times New Roman" panose="02020603050405020304" pitchFamily="18" charset="0"/>
              </a:rPr>
              <a:t>не относящихся к товарам и программному обеспечению</a:t>
            </a:r>
            <a:r>
              <a:rPr lang="ru-RU" sz="1800" spc="-10" dirty="0">
                <a:effectLst/>
                <a:latin typeface="Times New Roman" panose="02020603050405020304" pitchFamily="18" charset="0"/>
                <a:ea typeface="Times New Roman" panose="02020603050405020304" pitchFamily="18" charset="0"/>
              </a:rPr>
              <a:t>, указанным в позициях 17, </a:t>
            </a:r>
            <a:r>
              <a:rPr lang="ru-RU" sz="1800" b="1" spc="-10" dirty="0">
                <a:solidFill>
                  <a:srgbClr val="FF0000"/>
                </a:solidFill>
                <a:effectLst/>
                <a:latin typeface="Times New Roman" panose="02020603050405020304" pitchFamily="18" charset="0"/>
                <a:ea typeface="Times New Roman" panose="02020603050405020304" pitchFamily="18" charset="0"/>
              </a:rPr>
              <a:t>21</a:t>
            </a:r>
            <a:r>
              <a:rPr lang="ru-RU" sz="1800" b="1" spc="-10" dirty="0">
                <a:effectLst/>
                <a:latin typeface="Times New Roman" panose="02020603050405020304" pitchFamily="18" charset="0"/>
                <a:ea typeface="Times New Roman" panose="02020603050405020304" pitchFamily="18" charset="0"/>
              </a:rPr>
              <a:t>,</a:t>
            </a:r>
            <a:r>
              <a:rPr lang="ru-RU" sz="1800" spc="-10" dirty="0">
                <a:effectLst/>
                <a:latin typeface="Times New Roman" panose="02020603050405020304" pitchFamily="18" charset="0"/>
                <a:ea typeface="Times New Roman" panose="02020603050405020304" pitchFamily="18" charset="0"/>
              </a:rPr>
              <a:t> 27, 35, </a:t>
            </a:r>
            <a:r>
              <a:rPr lang="ru-RU" sz="1800" strike="sngStrike" spc="-10" dirty="0">
                <a:effectLst/>
                <a:latin typeface="Times New Roman" panose="02020603050405020304" pitchFamily="18" charset="0"/>
                <a:ea typeface="Times New Roman" panose="02020603050405020304" pitchFamily="18" charset="0"/>
              </a:rPr>
              <a:t>53</a:t>
            </a:r>
            <a:r>
              <a:rPr lang="ru-RU" sz="1800" spc="-10" dirty="0">
                <a:effectLst/>
                <a:latin typeface="Times New Roman" panose="02020603050405020304" pitchFamily="18" charset="0"/>
                <a:ea typeface="Times New Roman" panose="02020603050405020304" pitchFamily="18" charset="0"/>
              </a:rPr>
              <a:t>, 140, 141, 144 и 146 приложения № 1 </a:t>
            </a:r>
            <a:r>
              <a:rPr lang="ru-RU" sz="1800" strike="sngStrike" spc="-10" dirty="0">
                <a:latin typeface="Times New Roman" panose="02020603050405020304" pitchFamily="18" charset="0"/>
                <a:ea typeface="Times New Roman" panose="02020603050405020304" pitchFamily="18" charset="0"/>
              </a:rPr>
              <a:t>при которой начальная (максимальная</a:t>
            </a:r>
            <a:r>
              <a:rPr lang="ru-RU" sz="1800" strike="sngStrike" spc="-10" dirty="0">
                <a:solidFill>
                  <a:srgbClr val="000000"/>
                </a:solidFill>
                <a:latin typeface="Times New Roman" panose="02020603050405020304" pitchFamily="18" charset="0"/>
                <a:ea typeface="Times New Roman" panose="02020603050405020304" pitchFamily="18" charset="0"/>
              </a:rPr>
              <a:t>) </a:t>
            </a:r>
            <a:br>
              <a:rPr lang="ru-RU" sz="1800" strike="sngStrike" spc="-10" dirty="0">
                <a:solidFill>
                  <a:srgbClr val="000000"/>
                </a:solidFill>
                <a:latin typeface="Times New Roman" panose="02020603050405020304" pitchFamily="18" charset="0"/>
                <a:ea typeface="Times New Roman" panose="02020603050405020304" pitchFamily="18" charset="0"/>
              </a:rPr>
            </a:br>
            <a:r>
              <a:rPr lang="ru-RU" sz="1800" strike="sngStrike" spc="-10" dirty="0">
                <a:solidFill>
                  <a:srgbClr val="000000"/>
                </a:solidFill>
                <a:latin typeface="Times New Roman" panose="02020603050405020304" pitchFamily="18" charset="0"/>
                <a:ea typeface="Times New Roman" panose="02020603050405020304" pitchFamily="18" charset="0"/>
              </a:rPr>
              <a:t>цена контракта (начальная (максимальная) цена договора), цена контракта, заключаемого с единственным поставщиком (подрядчиком, исполнителем) (цена, заключаемого с единственным поставщиком (исполнителем, подрядчиком) договора), </a:t>
            </a:r>
            <a:r>
              <a:rPr lang="ru-RU" sz="1800" strike="sngStrike" spc="-10" dirty="0">
                <a:latin typeface="Times New Roman" panose="02020603050405020304" pitchFamily="18" charset="0"/>
                <a:ea typeface="Times New Roman" panose="02020603050405020304" pitchFamily="18" charset="0"/>
              </a:rPr>
              <a:t>не превышает 1 млн. рублей и при этом ни одна  из использованных при определении таких цен цена единицы товара не превышает 300 тыс. рублей; </a:t>
            </a:r>
            <a:r>
              <a:rPr lang="ru-RU" sz="1800" spc="-10" dirty="0">
                <a:effectLst/>
                <a:latin typeface="Times New Roman" panose="02020603050405020304" pitchFamily="18" charset="0"/>
                <a:ea typeface="Times New Roman" panose="02020603050405020304" pitchFamily="18" charset="0"/>
              </a:rPr>
              <a:t>к настоящему постановлению, </a:t>
            </a:r>
            <a:r>
              <a:rPr lang="ru-RU" sz="1800" spc="-10" dirty="0">
                <a:solidFill>
                  <a:srgbClr val="FF0000"/>
                </a:solidFill>
                <a:effectLst/>
                <a:latin typeface="Times New Roman" panose="02020603050405020304" pitchFamily="18" charset="0"/>
                <a:ea typeface="Times New Roman" panose="02020603050405020304" pitchFamily="18" charset="0"/>
              </a:rPr>
              <a:t>в одном из следующих случаев:</a:t>
            </a:r>
          </a:p>
          <a:p>
            <a:pPr lvl="1" algn="just">
              <a:lnSpc>
                <a:spcPct val="100000"/>
              </a:lnSpc>
              <a:spcBef>
                <a:spcPts val="600"/>
              </a:spcBef>
            </a:pPr>
            <a:r>
              <a:rPr lang="ru-RU" sz="1800" spc="-10" dirty="0">
                <a:effectLst/>
                <a:latin typeface="Times New Roman" panose="02020603050405020304" pitchFamily="18" charset="0"/>
                <a:ea typeface="Times New Roman" panose="02020603050405020304" pitchFamily="18" charset="0"/>
              </a:rPr>
              <a:t>начальная (максимальная) цена контракта (начальная (максимальная) цена договора), </a:t>
            </a:r>
            <a:r>
              <a:rPr lang="ru-RU" sz="1800" spc="-10" dirty="0">
                <a:solidFill>
                  <a:srgbClr val="FF0000"/>
                </a:solidFill>
                <a:effectLst/>
                <a:latin typeface="Times New Roman" panose="02020603050405020304" pitchFamily="18" charset="0"/>
                <a:ea typeface="Times New Roman" panose="02020603050405020304" pitchFamily="18" charset="0"/>
              </a:rPr>
              <a:t>максимальное значение цены контракта (максимальное значение цены договора) </a:t>
            </a:r>
            <a:r>
              <a:rPr lang="ru-RU" sz="1800" spc="-10" dirty="0">
                <a:effectLst/>
                <a:latin typeface="Times New Roman" panose="02020603050405020304" pitchFamily="18" charset="0"/>
                <a:ea typeface="Times New Roman" panose="02020603050405020304" pitchFamily="18" charset="0"/>
              </a:rPr>
              <a:t>или цена контракта, заключаемого с единственным поставщиком (подрядчиком, исполнителем) (цена заключаемого с единственным поставщиком (исполнителем, подрядчиком) договора), не превышает 1 млн. рублей и при этом ни одна из использованных при определении таких цен цена единицы товара не превышает 300 тыс. рублей </a:t>
            </a:r>
            <a:r>
              <a:rPr lang="ru-RU" sz="1800" i="1" spc="-10" dirty="0">
                <a:solidFill>
                  <a:srgbClr val="7030A0"/>
                </a:solidFill>
                <a:effectLst/>
                <a:latin typeface="Times New Roman" panose="02020603050405020304" pitchFamily="18" charset="0"/>
                <a:ea typeface="Times New Roman" panose="02020603050405020304" pitchFamily="18" charset="0"/>
              </a:rPr>
              <a:t>(</a:t>
            </a:r>
            <a:r>
              <a:rPr lang="ru-RU" sz="1800" b="1" i="1" spc="-10" dirty="0">
                <a:solidFill>
                  <a:srgbClr val="7030A0"/>
                </a:solidFill>
                <a:effectLst/>
                <a:latin typeface="Times New Roman" panose="02020603050405020304" pitchFamily="18" charset="0"/>
                <a:ea typeface="Times New Roman" panose="02020603050405020304" pitchFamily="18" charset="0"/>
              </a:rPr>
              <a:t>Комментарий: </a:t>
            </a:r>
            <a:r>
              <a:rPr lang="ru-RU" sz="1800" i="1" spc="-10" dirty="0">
                <a:solidFill>
                  <a:srgbClr val="7030A0"/>
                </a:solidFill>
                <a:effectLst/>
                <a:latin typeface="Times New Roman" panose="02020603050405020304" pitchFamily="18" charset="0"/>
                <a:ea typeface="Times New Roman" panose="02020603050405020304" pitchFamily="18" charset="0"/>
              </a:rPr>
              <a:t>так как этот случай существовал в первоначальной редакции, то изменение приводит к тому, что он теперь больше подходит для закупок в условиях неопределенного объема, так как речь не идет о количестве товара);</a:t>
            </a:r>
          </a:p>
          <a:p>
            <a:pPr lvl="1" algn="just">
              <a:lnSpc>
                <a:spcPct val="100000"/>
              </a:lnSpc>
              <a:spcBef>
                <a:spcPts val="600"/>
              </a:spcBef>
            </a:pPr>
            <a:r>
              <a:rPr lang="ru-RU" sz="1800" spc="-10" dirty="0">
                <a:solidFill>
                  <a:srgbClr val="FF0000"/>
                </a:solidFill>
                <a:effectLst/>
                <a:latin typeface="Times New Roman" panose="02020603050405020304" pitchFamily="18" charset="0"/>
                <a:ea typeface="Times New Roman" panose="02020603050405020304" pitchFamily="18" charset="0"/>
              </a:rPr>
              <a:t>ни одна из использованных при определении начальной (максимальной) цены контракта (начальной (максимальной) цены договора) или цены контракта, заключаемого с единственным поставщиком (подрядчиком, исполнителем) (цены заключаемого с единственным поставщиком (исполнителем, подрядчиком) договора), цена единицы товара не превышает 300 тыс. рублей и при этом произведение каждой цены единицы товара на количество такого товара не превышает 1 млн. рублей </a:t>
            </a:r>
            <a:r>
              <a:rPr lang="ru-RU" sz="1800" b="1" i="1" spc="-10" dirty="0">
                <a:solidFill>
                  <a:srgbClr val="7030A0"/>
                </a:solidFill>
                <a:effectLst/>
                <a:latin typeface="Times New Roman" panose="02020603050405020304" pitchFamily="18" charset="0"/>
                <a:ea typeface="Times New Roman" panose="02020603050405020304" pitchFamily="18" charset="0"/>
              </a:rPr>
              <a:t>(Комментарий</a:t>
            </a:r>
            <a:r>
              <a:rPr lang="ru-RU" sz="1800" i="1" spc="-10" dirty="0">
                <a:solidFill>
                  <a:srgbClr val="7030A0"/>
                </a:solidFill>
                <a:effectLst/>
                <a:latin typeface="Times New Roman" panose="02020603050405020304" pitchFamily="18" charset="0"/>
                <a:ea typeface="Times New Roman" panose="02020603050405020304" pitchFamily="18" charset="0"/>
              </a:rPr>
              <a:t>: случай не подходит для закупок в условиях неопределенного объема, так как речь идет о </a:t>
            </a:r>
            <a:r>
              <a:rPr lang="ru-RU" sz="1800" i="1" spc="-10" dirty="0">
                <a:solidFill>
                  <a:srgbClr val="7030A0"/>
                </a:solidFill>
                <a:latin typeface="Times New Roman" panose="02020603050405020304" pitchFamily="18" charset="0"/>
                <a:ea typeface="Times New Roman" panose="02020603050405020304" pitchFamily="18" charset="0"/>
              </a:rPr>
              <a:t>количестве товара)</a:t>
            </a:r>
            <a:r>
              <a:rPr lang="ru-RU" sz="1800" i="1" spc="-10" dirty="0">
                <a:solidFill>
                  <a:srgbClr val="7030A0"/>
                </a:solidFill>
                <a:effectLst/>
                <a:latin typeface="Times New Roman" panose="02020603050405020304" pitchFamily="18" charset="0"/>
                <a:ea typeface="Times New Roman" panose="02020603050405020304" pitchFamily="18" charset="0"/>
              </a:rPr>
              <a:t> </a:t>
            </a:r>
            <a:endParaRPr lang="ru-RU" sz="1800" b="1" i="1" spc="-10" dirty="0">
              <a:solidFill>
                <a:srgbClr val="7030A0"/>
              </a:solidFill>
              <a:effectLst/>
              <a:latin typeface="Times New Roman" panose="02020603050405020304" pitchFamily="18" charset="0"/>
              <a:ea typeface="Times New Roman" panose="02020603050405020304" pitchFamily="18" charset="0"/>
            </a:endParaRPr>
          </a:p>
          <a:p>
            <a:pPr marL="0" indent="0">
              <a:buNone/>
            </a:pPr>
            <a:endParaRPr lang="ru-RU" sz="1800" dirty="0"/>
          </a:p>
        </p:txBody>
      </p:sp>
    </p:spTree>
    <p:extLst>
      <p:ext uri="{BB962C8B-B14F-4D97-AF65-F5344CB8AC3E}">
        <p14:creationId xmlns:p14="http://schemas.microsoft.com/office/powerpoint/2010/main" val="4212734517"/>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DFB1CFC9-7AAD-F23A-3FD4-9A0D4828B0BF}"/>
              </a:ext>
            </a:extLst>
          </p:cNvPr>
          <p:cNvSpPr>
            <a:spLocks noGrp="1"/>
          </p:cNvSpPr>
          <p:nvPr>
            <p:ph type="title"/>
          </p:nvPr>
        </p:nvSpPr>
        <p:spPr>
          <a:xfrm>
            <a:off x="695400" y="404664"/>
            <a:ext cx="10515600" cy="1325563"/>
          </a:xfrm>
        </p:spPr>
        <p:txBody>
          <a:bodyPr>
            <a:noAutofit/>
          </a:bodyPr>
          <a:lstStyle/>
          <a:p>
            <a:r>
              <a:rPr lang="ru-RU" sz="1800" dirty="0">
                <a:latin typeface="+mn-lt"/>
              </a:rPr>
              <a:t>В соответствии с подпунктом «и» пункта 5 Постановления № 1875 запрет может не </a:t>
            </a:r>
            <a:r>
              <a:rPr lang="ru-RU" sz="1800" dirty="0" err="1">
                <a:latin typeface="+mn-lt"/>
              </a:rPr>
              <a:t>применяться,если</a:t>
            </a:r>
            <a:r>
              <a:rPr lang="ru-RU" sz="1800" dirty="0">
                <a:latin typeface="+mn-lt"/>
              </a:rPr>
              <a:t> осуществляется закупка товаров, не относящихся к товарам и программному обеспечению, указанным в позициях 17, 27, 35, 53, 140, 141, 144 и 146 приложения N 1 к настоящему постановлению, при которой начальная (максимальная) цена контракта (начальная (максимальная) цена договора) или цена контракта, заключаемого с единственным поставщиком (подрядчиком, исполнителем) (цена, заключаемого с единственным поставщиком (исполнителем, подрядчиком) договора), не превышает 1 млн. рублей и при этом </a:t>
            </a:r>
            <a:r>
              <a:rPr lang="ru-RU" sz="1800" b="1" dirty="0">
                <a:latin typeface="+mn-lt"/>
              </a:rPr>
              <a:t>ни одна из использованных при определении таких цен цена единицы товара </a:t>
            </a:r>
            <a:r>
              <a:rPr lang="ru-RU" sz="1800" dirty="0">
                <a:latin typeface="+mn-lt"/>
              </a:rPr>
              <a:t>не превышает 300 тыс. рублей;</a:t>
            </a:r>
            <a:endParaRPr lang="ru-RU" sz="1800" dirty="0">
              <a:solidFill>
                <a:srgbClr val="0070C0"/>
              </a:solidFill>
              <a:latin typeface="+mn-lt"/>
            </a:endParaRPr>
          </a:p>
        </p:txBody>
      </p:sp>
      <p:graphicFrame>
        <p:nvGraphicFramePr>
          <p:cNvPr id="6" name="Объект 5">
            <a:extLst>
              <a:ext uri="{FF2B5EF4-FFF2-40B4-BE49-F238E27FC236}">
                <a16:creationId xmlns:a16="http://schemas.microsoft.com/office/drawing/2014/main" id="{43851843-FD70-EC34-AADD-F34D3B8F530F}"/>
              </a:ext>
            </a:extLst>
          </p:cNvPr>
          <p:cNvGraphicFramePr>
            <a:graphicFrameLocks noGrp="1"/>
          </p:cNvGraphicFramePr>
          <p:nvPr>
            <p:ph idx="1"/>
            <p:extLst>
              <p:ext uri="{D42A27DB-BD31-4B8C-83A1-F6EECF244321}">
                <p14:modId xmlns:p14="http://schemas.microsoft.com/office/powerpoint/2010/main" val="187614126"/>
              </p:ext>
            </p:extLst>
          </p:nvPr>
        </p:nvGraphicFramePr>
        <p:xfrm>
          <a:off x="298881" y="2118866"/>
          <a:ext cx="11594238" cy="4602609"/>
        </p:xfrm>
        <a:graphic>
          <a:graphicData uri="http://schemas.openxmlformats.org/drawingml/2006/table">
            <a:tbl>
              <a:tblPr firstRow="1" bandRow="1">
                <a:tableStyleId>{7DF18680-E054-41AD-8BC1-D1AEF772440D}</a:tableStyleId>
              </a:tblPr>
              <a:tblGrid>
                <a:gridCol w="2284521">
                  <a:extLst>
                    <a:ext uri="{9D8B030D-6E8A-4147-A177-3AD203B41FA5}">
                      <a16:colId xmlns:a16="http://schemas.microsoft.com/office/drawing/2014/main" val="1565536239"/>
                    </a:ext>
                  </a:extLst>
                </a:gridCol>
                <a:gridCol w="9309717">
                  <a:extLst>
                    <a:ext uri="{9D8B030D-6E8A-4147-A177-3AD203B41FA5}">
                      <a16:colId xmlns:a16="http://schemas.microsoft.com/office/drawing/2014/main" val="2196690141"/>
                    </a:ext>
                  </a:extLst>
                </a:gridCol>
              </a:tblGrid>
              <a:tr h="842395">
                <a:tc>
                  <a:txBody>
                    <a:bodyPr/>
                    <a:lstStyle/>
                    <a:p>
                      <a:pPr algn="ctr"/>
                      <a:r>
                        <a:rPr lang="ru-RU" dirty="0"/>
                        <a:t>Вопрос по первоначальной редакции пункта</a:t>
                      </a:r>
                    </a:p>
                  </a:txBody>
                  <a:tcPr/>
                </a:tc>
                <a:tc>
                  <a:txBody>
                    <a:bodyPr/>
                    <a:lstStyle/>
                    <a:p>
                      <a:pPr algn="ctr"/>
                      <a:r>
                        <a:rPr lang="ru-RU" dirty="0"/>
                        <a:t>Ответ</a:t>
                      </a:r>
                    </a:p>
                  </a:txBody>
                  <a:tcPr/>
                </a:tc>
                <a:extLst>
                  <a:ext uri="{0D108BD9-81ED-4DB2-BD59-A6C34878D82A}">
                    <a16:rowId xmlns:a16="http://schemas.microsoft.com/office/drawing/2014/main" val="3151239718"/>
                  </a:ext>
                </a:extLst>
              </a:tr>
              <a:tr h="3688209">
                <a:tc>
                  <a:txBody>
                    <a:bodyPr/>
                    <a:lstStyle/>
                    <a:p>
                      <a:r>
                        <a:rPr lang="ru-RU" sz="1600" dirty="0">
                          <a:solidFill>
                            <a:schemeClr val="tx1"/>
                          </a:solidFill>
                        </a:rPr>
                        <a:t>Просим разъяснить, о какой цене единицы товара идет речь, а именно: о цене единицы товара, полученной в результате сбора ценовой информации для определения НМЦК, или о стоимости одной единицы товара, указанной в закупке. </a:t>
                      </a:r>
                    </a:p>
                  </a:txBody>
                  <a:tcPr/>
                </a:tc>
                <a:tc>
                  <a:txBody>
                    <a:bodyPr/>
                    <a:lstStyle/>
                    <a:p>
                      <a:endParaRPr lang="ru-RU" dirty="0"/>
                    </a:p>
                    <a:p>
                      <a:endParaRPr lang="ru-RU" dirty="0"/>
                    </a:p>
                    <a:p>
                      <a:endParaRPr lang="ru-RU" dirty="0"/>
                    </a:p>
                    <a:p>
                      <a:endParaRPr lang="ru-RU" dirty="0"/>
                    </a:p>
                    <a:p>
                      <a:endParaRPr lang="ru-RU" dirty="0"/>
                    </a:p>
                    <a:p>
                      <a:endParaRPr lang="ru-RU" dirty="0"/>
                    </a:p>
                    <a:p>
                      <a:endParaRPr lang="ru-RU" dirty="0"/>
                    </a:p>
                    <a:p>
                      <a:endParaRPr lang="ru-RU" dirty="0"/>
                    </a:p>
                    <a:p>
                      <a:endParaRPr lang="ru-RU" dirty="0"/>
                    </a:p>
                    <a:p>
                      <a:endParaRPr lang="ru-RU" dirty="0"/>
                    </a:p>
                    <a:p>
                      <a:endParaRPr lang="ru-RU" dirty="0"/>
                    </a:p>
                  </a:txBody>
                  <a:tcPr/>
                </a:tc>
                <a:extLst>
                  <a:ext uri="{0D108BD9-81ED-4DB2-BD59-A6C34878D82A}">
                    <a16:rowId xmlns:a16="http://schemas.microsoft.com/office/drawing/2014/main" val="1255558496"/>
                  </a:ext>
                </a:extLst>
              </a:tr>
            </a:tbl>
          </a:graphicData>
        </a:graphic>
      </p:graphicFrame>
      <p:sp>
        <p:nvSpPr>
          <p:cNvPr id="5" name="Номер слайда 4">
            <a:extLst>
              <a:ext uri="{FF2B5EF4-FFF2-40B4-BE49-F238E27FC236}">
                <a16:creationId xmlns:a16="http://schemas.microsoft.com/office/drawing/2014/main" id="{D585862B-4CAB-CA72-EB93-C35FA06559E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DCE045B-E14D-4AB8-955F-A6097A020C3F}" type="slidenum">
              <a:rPr kumimoji="0" lang="ru-RU"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154</a:t>
            </a:fld>
            <a:endParaRPr kumimoji="0" lang="ru-RU"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15" name="Рисунок 14">
            <a:extLst>
              <a:ext uri="{FF2B5EF4-FFF2-40B4-BE49-F238E27FC236}">
                <a16:creationId xmlns:a16="http://schemas.microsoft.com/office/drawing/2014/main" id="{76FE529E-C0FF-7D50-1B8F-7AC2A1482BB9}"/>
              </a:ext>
            </a:extLst>
          </p:cNvPr>
          <p:cNvPicPr>
            <a:picLocks noChangeAspect="1"/>
          </p:cNvPicPr>
          <p:nvPr/>
        </p:nvPicPr>
        <p:blipFill>
          <a:blip r:embed="rId2"/>
          <a:stretch>
            <a:fillRect/>
          </a:stretch>
        </p:blipFill>
        <p:spPr>
          <a:xfrm>
            <a:off x="3373941" y="3255826"/>
            <a:ext cx="7544853" cy="2810267"/>
          </a:xfrm>
          <a:prstGeom prst="rect">
            <a:avLst/>
          </a:prstGeom>
        </p:spPr>
      </p:pic>
    </p:spTree>
    <p:extLst>
      <p:ext uri="{BB962C8B-B14F-4D97-AF65-F5344CB8AC3E}">
        <p14:creationId xmlns:p14="http://schemas.microsoft.com/office/powerpoint/2010/main" val="1022188445"/>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0D286898-DE07-EB69-5FED-BF3C34DC6DC1}"/>
              </a:ext>
            </a:extLst>
          </p:cNvPr>
          <p:cNvSpPr>
            <a:spLocks noGrp="1"/>
          </p:cNvSpPr>
          <p:nvPr>
            <p:ph type="title"/>
          </p:nvPr>
        </p:nvSpPr>
        <p:spPr>
          <a:xfrm>
            <a:off x="838200" y="365125"/>
            <a:ext cx="10515600" cy="520995"/>
          </a:xfrm>
        </p:spPr>
        <p:txBody>
          <a:bodyPr>
            <a:normAutofit/>
          </a:bodyPr>
          <a:lstStyle/>
          <a:p>
            <a:r>
              <a:rPr lang="ru-RU" sz="2400" dirty="0">
                <a:solidFill>
                  <a:srgbClr val="FF0000"/>
                </a:solidFill>
              </a:rPr>
              <a:t>Письмо Минфина России от 3 марта 2025 г. N 24-03-09/20370</a:t>
            </a:r>
          </a:p>
        </p:txBody>
      </p:sp>
      <p:sp>
        <p:nvSpPr>
          <p:cNvPr id="3" name="Объект 2">
            <a:extLst>
              <a:ext uri="{FF2B5EF4-FFF2-40B4-BE49-F238E27FC236}">
                <a16:creationId xmlns:a16="http://schemas.microsoft.com/office/drawing/2014/main" id="{47ACDAAD-2315-07AA-F770-9600A40EB6F2}"/>
              </a:ext>
            </a:extLst>
          </p:cNvPr>
          <p:cNvSpPr>
            <a:spLocks noGrp="1"/>
          </p:cNvSpPr>
          <p:nvPr>
            <p:ph idx="1"/>
          </p:nvPr>
        </p:nvSpPr>
        <p:spPr>
          <a:xfrm>
            <a:off x="623392" y="980728"/>
            <a:ext cx="10515600" cy="3470802"/>
          </a:xfrm>
        </p:spPr>
        <p:txBody>
          <a:bodyPr>
            <a:normAutofit/>
          </a:bodyPr>
          <a:lstStyle/>
          <a:p>
            <a:r>
              <a:rPr lang="ru-RU" sz="1900" dirty="0"/>
              <a:t>… </a:t>
            </a:r>
            <a:r>
              <a:rPr lang="ru-RU" sz="2000" dirty="0"/>
              <a:t>Положения подп. "и" п. 5 Постановления N 1875, касающиеся 300 тыс. руб., </a:t>
            </a:r>
            <a:r>
              <a:rPr lang="ru-RU" sz="2000" b="1" dirty="0"/>
              <a:t>применяются в отношении цены единицы товара, использованной для определения НМЦК</a:t>
            </a:r>
            <a:r>
              <a:rPr lang="ru-RU" sz="2000" dirty="0"/>
              <a:t>. </a:t>
            </a:r>
            <a:r>
              <a:rPr lang="ru-RU" sz="2000" dirty="0">
                <a:solidFill>
                  <a:srgbClr val="FF0000"/>
                </a:solidFill>
              </a:rPr>
              <a:t>Вместе с тем требования к ценам, используемым для определения цены такой единицы товара, подп. "и" п. 5 Постановления N 1875 не предъявляются.</a:t>
            </a:r>
          </a:p>
        </p:txBody>
      </p:sp>
      <p:sp>
        <p:nvSpPr>
          <p:cNvPr id="4" name="Номер слайда 3">
            <a:extLst>
              <a:ext uri="{FF2B5EF4-FFF2-40B4-BE49-F238E27FC236}">
                <a16:creationId xmlns:a16="http://schemas.microsoft.com/office/drawing/2014/main" id="{4C3CB7D5-919E-E162-15CA-C8E7F56EC5A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DCE045B-E14D-4AB8-955F-A6097A020C3F}" type="slidenum">
              <a:rPr kumimoji="0" lang="ru-RU"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155</a:t>
            </a:fld>
            <a:endParaRPr kumimoji="0" lang="ru-RU"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32052123"/>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7932F123-629C-4B72-C940-082370AC2148}"/>
              </a:ext>
            </a:extLst>
          </p:cNvPr>
          <p:cNvSpPr>
            <a:spLocks noGrp="1"/>
          </p:cNvSpPr>
          <p:nvPr>
            <p:ph type="title"/>
          </p:nvPr>
        </p:nvSpPr>
        <p:spPr>
          <a:xfrm>
            <a:off x="838200" y="332656"/>
            <a:ext cx="10515600" cy="1325563"/>
          </a:xfrm>
        </p:spPr>
        <p:txBody>
          <a:bodyPr>
            <a:noAutofit/>
          </a:bodyPr>
          <a:lstStyle/>
          <a:p>
            <a:pPr algn="ctr"/>
            <a:r>
              <a:rPr lang="ru-RU" sz="2000" dirty="0"/>
              <a:t>Постановление Правительства РФ от 30 апреля 2020 г. N 616 "Об установлении запрета на допуск промышленных товаров, происходящих из иностранных государств, для целей осуществления закупок для государственных и муниципальных нужд, а также промышленных товаров, происходящих из иностранных государств, работ (услуг), выполняемых (оказываемых) иностранными лицами, для целей осуществления закупок для нужд обороны страны и безопасности государства </a:t>
            </a:r>
            <a:r>
              <a:rPr lang="ru-RU" sz="2000" dirty="0">
                <a:solidFill>
                  <a:srgbClr val="FF0000"/>
                </a:solidFill>
              </a:rPr>
              <a:t>(утратило силу с 01.01.2025)</a:t>
            </a:r>
          </a:p>
        </p:txBody>
      </p:sp>
      <p:sp>
        <p:nvSpPr>
          <p:cNvPr id="3" name="Объект 2">
            <a:extLst>
              <a:ext uri="{FF2B5EF4-FFF2-40B4-BE49-F238E27FC236}">
                <a16:creationId xmlns:a16="http://schemas.microsoft.com/office/drawing/2014/main" id="{B87D19F4-7ED6-321C-28A6-90FA4B9F4C61}"/>
              </a:ext>
            </a:extLst>
          </p:cNvPr>
          <p:cNvSpPr>
            <a:spLocks noGrp="1"/>
          </p:cNvSpPr>
          <p:nvPr>
            <p:ph idx="1"/>
          </p:nvPr>
        </p:nvSpPr>
        <p:spPr>
          <a:xfrm>
            <a:off x="335360" y="1844824"/>
            <a:ext cx="11521280" cy="4680520"/>
          </a:xfrm>
        </p:spPr>
        <p:txBody>
          <a:bodyPr>
            <a:normAutofit fontScale="92500" lnSpcReduction="20000"/>
          </a:bodyPr>
          <a:lstStyle/>
          <a:p>
            <a:r>
              <a:rPr lang="ru-RU" sz="1900" dirty="0"/>
              <a:t>3. Установить, что указанные в пунктах 1 и 2 настоящего постановления запреты не применяются в следующих случаях:</a:t>
            </a:r>
          </a:p>
          <a:p>
            <a:r>
              <a:rPr lang="ru-RU" sz="1900" dirty="0"/>
              <a:t>б) закупка одной единицы товара, стоимость которой не превышает 300 тыс. рублей, и закупки совокупности таких товаров, суммарная стоимость которых составляет менее 1 млн. рублей </a:t>
            </a:r>
          </a:p>
          <a:p>
            <a:endParaRPr lang="ru-RU" sz="1900" dirty="0"/>
          </a:p>
          <a:p>
            <a:r>
              <a:rPr lang="ru-RU" sz="1900" b="1" dirty="0">
                <a:solidFill>
                  <a:srgbClr val="7030A0"/>
                </a:solidFill>
              </a:rPr>
              <a:t>Пример, как это работало и будет работать в условиях изменений 1875</a:t>
            </a:r>
            <a:r>
              <a:rPr lang="ru-RU" sz="1900" dirty="0">
                <a:solidFill>
                  <a:srgbClr val="7030A0"/>
                </a:solidFill>
              </a:rPr>
              <a:t>.</a:t>
            </a:r>
          </a:p>
          <a:p>
            <a:r>
              <a:rPr lang="ru-RU" sz="1900" dirty="0">
                <a:solidFill>
                  <a:srgbClr val="7030A0"/>
                </a:solidFill>
              </a:rPr>
              <a:t>Закупаем по Приложению № 1  Матрасы, 137 позиция, код ОКПД2 31.03.1. Цена единицы – 30 тысяч рублей. Количество единиц – 33. Суммарная стоимость: </a:t>
            </a:r>
            <a:r>
              <a:rPr lang="ru-RU" sz="1900" dirty="0" err="1">
                <a:solidFill>
                  <a:srgbClr val="7030A0"/>
                </a:solidFill>
              </a:rPr>
              <a:t>Це</a:t>
            </a:r>
            <a:r>
              <a:rPr lang="ru-RU" sz="1900" dirty="0">
                <a:solidFill>
                  <a:srgbClr val="7030A0"/>
                </a:solidFill>
              </a:rPr>
              <a:t> * Кол-во = 30000 * 33 = 990000 рублей</a:t>
            </a:r>
          </a:p>
          <a:p>
            <a:r>
              <a:rPr lang="ru-RU" sz="1900" dirty="0">
                <a:solidFill>
                  <a:srgbClr val="7030A0"/>
                </a:solidFill>
              </a:rPr>
              <a:t>Также в этом же лоте закупаем по Приложению № 1 Простыню 1 позиция (Текстильные ткани), код ОКПД2 13.2. Цена единицы – 10 тысяч рублей. Количество единиц – 33. </a:t>
            </a:r>
            <a:br>
              <a:rPr lang="ru-RU" sz="1900" dirty="0">
                <a:solidFill>
                  <a:srgbClr val="7030A0"/>
                </a:solidFill>
              </a:rPr>
            </a:br>
            <a:r>
              <a:rPr lang="ru-RU" sz="1900" dirty="0">
                <a:solidFill>
                  <a:srgbClr val="7030A0"/>
                </a:solidFill>
              </a:rPr>
              <a:t>Суммарная стоимость: </a:t>
            </a:r>
            <a:r>
              <a:rPr lang="ru-RU" sz="1900" dirty="0" err="1">
                <a:solidFill>
                  <a:srgbClr val="7030A0"/>
                </a:solidFill>
              </a:rPr>
              <a:t>Це</a:t>
            </a:r>
            <a:r>
              <a:rPr lang="ru-RU" sz="1900" dirty="0">
                <a:solidFill>
                  <a:srgbClr val="7030A0"/>
                </a:solidFill>
              </a:rPr>
              <a:t> * Кол-во = 10000 * 33 = 330000 рублей.</a:t>
            </a:r>
          </a:p>
          <a:p>
            <a:r>
              <a:rPr lang="ru-RU" sz="1900" dirty="0">
                <a:solidFill>
                  <a:srgbClr val="7030A0"/>
                </a:solidFill>
              </a:rPr>
              <a:t>НМЦК (НМЦД) = 990 тысяч + 330 тысяч = 1320 тысяч. </a:t>
            </a:r>
            <a:r>
              <a:rPr lang="ru-RU" sz="1900" b="1" dirty="0">
                <a:solidFill>
                  <a:srgbClr val="7030A0"/>
                </a:solidFill>
              </a:rPr>
              <a:t>Запрет может не применяться.</a:t>
            </a:r>
          </a:p>
          <a:p>
            <a:r>
              <a:rPr lang="ru-RU" sz="1900" b="1" dirty="0">
                <a:solidFill>
                  <a:srgbClr val="7030A0"/>
                </a:solidFill>
              </a:rPr>
              <a:t>А если мы увеличим количество матрасов до 34, их стоимость в лоте составит 1020 тысяч рублей (НМЦК (НМЦД = 1020 тысяч + 330 тысяч = 1350 тысяч). Запрет будет применяться ко всему лоту или только к матрасам</a:t>
            </a:r>
            <a:r>
              <a:rPr lang="en-US" sz="1900" b="1" dirty="0">
                <a:solidFill>
                  <a:srgbClr val="7030A0"/>
                </a:solidFill>
              </a:rPr>
              <a:t>? </a:t>
            </a:r>
            <a:endParaRPr lang="ru-RU" sz="1900" b="1" dirty="0">
              <a:solidFill>
                <a:srgbClr val="7030A0"/>
              </a:solidFill>
            </a:endParaRPr>
          </a:p>
          <a:p>
            <a:r>
              <a:rPr lang="ru-RU" sz="1900" dirty="0">
                <a:solidFill>
                  <a:srgbClr val="7030A0"/>
                </a:solidFill>
              </a:rPr>
              <a:t>В 616 ПП – запрет применялся бы только к матрасам (к простыням нет). </a:t>
            </a:r>
          </a:p>
          <a:p>
            <a:r>
              <a:rPr lang="ru-RU" sz="1900" b="1" dirty="0">
                <a:solidFill>
                  <a:srgbClr val="7030A0"/>
                </a:solidFill>
              </a:rPr>
              <a:t>В 1875 ПП – запрет будет применяться целиком к лоту.</a:t>
            </a:r>
          </a:p>
          <a:p>
            <a:endParaRPr lang="ru-RU" sz="1800" dirty="0">
              <a:solidFill>
                <a:srgbClr val="7030A0"/>
              </a:solidFill>
            </a:endParaRPr>
          </a:p>
        </p:txBody>
      </p:sp>
    </p:spTree>
    <p:extLst>
      <p:ext uri="{BB962C8B-B14F-4D97-AF65-F5344CB8AC3E}">
        <p14:creationId xmlns:p14="http://schemas.microsoft.com/office/powerpoint/2010/main" val="3895577797"/>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A8F51EBC-4862-FEA8-9794-A1E3733FD638}"/>
              </a:ext>
            </a:extLst>
          </p:cNvPr>
          <p:cNvSpPr>
            <a:spLocks noGrp="1"/>
          </p:cNvSpPr>
          <p:nvPr>
            <p:ph type="title"/>
          </p:nvPr>
        </p:nvSpPr>
        <p:spPr>
          <a:xfrm>
            <a:off x="822414" y="13060"/>
            <a:ext cx="10515600" cy="543595"/>
          </a:xfrm>
        </p:spPr>
        <p:txBody>
          <a:bodyPr>
            <a:normAutofit/>
          </a:bodyPr>
          <a:lstStyle/>
          <a:p>
            <a:pPr algn="ctr"/>
            <a:r>
              <a:rPr lang="ru-RU" sz="2400" b="1" dirty="0">
                <a:solidFill>
                  <a:srgbClr val="C00000"/>
                </a:solidFill>
              </a:rPr>
              <a:t>Письмо Минфина России от 25 июня 2025 г. N 24-06-06/61858</a:t>
            </a:r>
          </a:p>
        </p:txBody>
      </p:sp>
      <p:sp>
        <p:nvSpPr>
          <p:cNvPr id="3" name="Объект 2">
            <a:extLst>
              <a:ext uri="{FF2B5EF4-FFF2-40B4-BE49-F238E27FC236}">
                <a16:creationId xmlns:a16="http://schemas.microsoft.com/office/drawing/2014/main" id="{EBD4D9AA-EACC-0385-CCB1-7C2F6F69B880}"/>
              </a:ext>
            </a:extLst>
          </p:cNvPr>
          <p:cNvSpPr>
            <a:spLocks noGrp="1"/>
          </p:cNvSpPr>
          <p:nvPr>
            <p:ph idx="1"/>
          </p:nvPr>
        </p:nvSpPr>
        <p:spPr>
          <a:xfrm>
            <a:off x="479376" y="620688"/>
            <a:ext cx="11161240" cy="5976664"/>
          </a:xfrm>
        </p:spPr>
        <p:txBody>
          <a:bodyPr>
            <a:normAutofit fontScale="62500" lnSpcReduction="20000"/>
          </a:bodyPr>
          <a:lstStyle/>
          <a:p>
            <a:r>
              <a:rPr lang="ru-RU" dirty="0"/>
              <a:t>Подпунктом "и" пункта 5 Постановления N 1875 установлено, что запрет, предусмотренный пунктом 1, подпунктом "ж" пункта 4 Постановления N 1875, может не применяться заказчиками в случае осуществления закупки товаров, не относящихся к товарам и программному обеспечению, указанным в позициях 17, 21, 27, 35, 140, 141, 144 и 146 приложения N 1 к Постановлению N 1875, в одном из следующих случаев:</a:t>
            </a:r>
          </a:p>
          <a:p>
            <a:r>
              <a:rPr lang="ru-RU" dirty="0"/>
              <a:t>начальная (максимальная) цена контракта, максимальное значение цены контракта или цена контракта, заключаемого с единственным поставщиком (подрядчиком, исполнителем), не превышает 1 млн. рублей и при этом ни одна из использованных при определении таких цен цена единицы товара не превышает 300 тыс. рублей;</a:t>
            </a:r>
          </a:p>
          <a:p>
            <a:r>
              <a:rPr lang="ru-RU" dirty="0"/>
              <a:t>ни одна из использованных при определении начальной (максимальной) цены контракта или цены контракта, заключаемого с единственным поставщиком (подрядчиком, исполнителем), цена единицы товара не превышает 300 тыс. рублей и при этом произведение каждой цены единицы товара на количество такого товара не превышает 1 млн. рублей.</a:t>
            </a:r>
          </a:p>
          <a:p>
            <a:endParaRPr lang="ru-RU" dirty="0"/>
          </a:p>
          <a:p>
            <a:r>
              <a:rPr lang="ru-RU" dirty="0"/>
              <a:t>Согласно пункту 2 части 1 статьи 25 Федерального закона от 05.04.2013 N 44-ФЗ "О контрактной системе в сфере закупок товаров, работ, услуг для обеспечения государственных и муниципальных нужд" (далее - Закон N 44-ФЗ) при проведении совместного конкурса или аукциона извещение об осуществлении закупки, приглашение должны содержать начальную (максимальную) цену каждого контракта, заключаемого по результатам проведения совместного конкурса или аукциона, и сумму таких начальных (максимальных) цен, а в случае, предусмотренном частью 24 статьи 22 Закона N 44-ФЗ, - начальную цену единицы товара, работы, услуги, а также начальную сумму цен указанных единиц и максимальное значение цены каждого контракта, заключаемого по результатам проведения совместного конкурса или аукциона.</a:t>
            </a:r>
          </a:p>
          <a:p>
            <a:r>
              <a:rPr lang="ru-RU" dirty="0"/>
              <a:t>Учитывая, что Постановление N 1875 не содержит положений о применении при проведении совместного конкурса или аукциона подпункта "и" пункта 5 Постановления N 1875 к сумме начальных (максимальных) цен каждого контракта, </a:t>
            </a:r>
            <a:r>
              <a:rPr lang="ru-RU" b="1" dirty="0"/>
              <a:t>положения указанного подпункта, касающиеся начальной (максимальной) цены контракта, применяются в отношении начальной (максимальной) цены каждого контракта, заключаемого по результатам проведения совместного конкурса или аукциона.</a:t>
            </a:r>
          </a:p>
        </p:txBody>
      </p:sp>
    </p:spTree>
    <p:extLst>
      <p:ext uri="{BB962C8B-B14F-4D97-AF65-F5344CB8AC3E}">
        <p14:creationId xmlns:p14="http://schemas.microsoft.com/office/powerpoint/2010/main" val="2734396836"/>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0F8942-C012-16C6-7922-3E61ED8DD156}"/>
            </a:ext>
          </a:extLst>
        </p:cNvPr>
        <p:cNvGrpSpPr/>
        <p:nvPr/>
      </p:nvGrpSpPr>
      <p:grpSpPr>
        <a:xfrm>
          <a:off x="0" y="0"/>
          <a:ext cx="0" cy="0"/>
          <a:chOff x="0" y="0"/>
          <a:chExt cx="0" cy="0"/>
        </a:xfrm>
      </p:grpSpPr>
      <p:sp>
        <p:nvSpPr>
          <p:cNvPr id="4" name="Прямоугольник 3">
            <a:extLst>
              <a:ext uri="{FF2B5EF4-FFF2-40B4-BE49-F238E27FC236}">
                <a16:creationId xmlns:a16="http://schemas.microsoft.com/office/drawing/2014/main" id="{DD9198BC-707A-1822-4FC4-E7833B32AF02}"/>
              </a:ext>
            </a:extLst>
          </p:cNvPr>
          <p:cNvSpPr/>
          <p:nvPr/>
        </p:nvSpPr>
        <p:spPr>
          <a:xfrm>
            <a:off x="204186" y="289788"/>
            <a:ext cx="11709647" cy="6164278"/>
          </a:xfrm>
          <a:prstGeom prst="rect">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a:ea typeface="+mn-ea"/>
              <a:cs typeface="+mn-cs"/>
            </a:endParaRPr>
          </a:p>
        </p:txBody>
      </p:sp>
      <p:sp>
        <p:nvSpPr>
          <p:cNvPr id="3" name="Объект 2">
            <a:extLst>
              <a:ext uri="{FF2B5EF4-FFF2-40B4-BE49-F238E27FC236}">
                <a16:creationId xmlns:a16="http://schemas.microsoft.com/office/drawing/2014/main" id="{3C7EF74D-6DDF-8C3D-115E-12545CA3556F}"/>
              </a:ext>
            </a:extLst>
          </p:cNvPr>
          <p:cNvSpPr>
            <a:spLocks noGrp="1"/>
          </p:cNvSpPr>
          <p:nvPr>
            <p:ph idx="1"/>
          </p:nvPr>
        </p:nvSpPr>
        <p:spPr>
          <a:xfrm>
            <a:off x="131885" y="289788"/>
            <a:ext cx="11614637" cy="6332954"/>
          </a:xfrm>
        </p:spPr>
        <p:txBody>
          <a:bodyPr>
            <a:normAutofit/>
          </a:bodyPr>
          <a:lstStyle/>
          <a:p>
            <a:pPr marL="0" lvl="0" indent="0" algn="just">
              <a:lnSpc>
                <a:spcPct val="100000"/>
              </a:lnSpc>
              <a:spcBef>
                <a:spcPts val="600"/>
              </a:spcBef>
              <a:buNone/>
            </a:pPr>
            <a:r>
              <a:rPr lang="ru-RU" sz="1800" spc="-10" dirty="0">
                <a:solidFill>
                  <a:srgbClr val="000000"/>
                </a:solidFill>
                <a:effectLst/>
                <a:latin typeface="Times New Roman" panose="02020603050405020304" pitchFamily="18" charset="0"/>
                <a:ea typeface="Times New Roman" panose="02020603050405020304" pitchFamily="18" charset="0"/>
              </a:rPr>
              <a:t>5. </a:t>
            </a:r>
            <a:r>
              <a:rPr lang="ru-RU" sz="1800" b="1" spc="-10" dirty="0">
                <a:solidFill>
                  <a:srgbClr val="000000"/>
                </a:solidFill>
                <a:effectLst/>
                <a:latin typeface="Times New Roman" panose="02020603050405020304" pitchFamily="18" charset="0"/>
                <a:ea typeface="Times New Roman" panose="02020603050405020304" pitchFamily="18" charset="0"/>
              </a:rPr>
              <a:t>Запрет,</a:t>
            </a:r>
            <a:r>
              <a:rPr lang="ru-RU" sz="1800" spc="-10" dirty="0">
                <a:solidFill>
                  <a:srgbClr val="000000"/>
                </a:solidFill>
                <a:effectLst/>
                <a:latin typeface="Times New Roman" panose="02020603050405020304" pitchFamily="18" charset="0"/>
                <a:ea typeface="Times New Roman" panose="02020603050405020304" pitchFamily="18" charset="0"/>
              </a:rPr>
              <a:t> предусмотренный пунктом 1 настоящего постановления, </a:t>
            </a:r>
            <a:r>
              <a:rPr lang="ru-RU" sz="1800" b="1" spc="-10" dirty="0">
                <a:solidFill>
                  <a:srgbClr val="FF0000"/>
                </a:solidFill>
                <a:effectLst/>
                <a:latin typeface="Times New Roman" panose="02020603050405020304" pitchFamily="18" charset="0"/>
                <a:ea typeface="Times New Roman" panose="02020603050405020304" pitchFamily="18" charset="0"/>
              </a:rPr>
              <a:t>может не применяться </a:t>
            </a:r>
            <a:r>
              <a:rPr lang="ru-RU" sz="1800" spc="-10" dirty="0">
                <a:solidFill>
                  <a:srgbClr val="000000"/>
                </a:solidFill>
                <a:effectLst/>
                <a:latin typeface="Times New Roman" panose="02020603050405020304" pitchFamily="18" charset="0"/>
                <a:ea typeface="Times New Roman" panose="02020603050405020304" pitchFamily="18" charset="0"/>
              </a:rPr>
              <a:t>заказчиками при наступлении одного </a:t>
            </a:r>
            <a:r>
              <a:rPr lang="ru-RU" sz="1800" spc="-10" dirty="0">
                <a:solidFill>
                  <a:srgbClr val="000000"/>
                </a:solidFill>
                <a:latin typeface="Times New Roman" panose="02020603050405020304" pitchFamily="18" charset="0"/>
                <a:ea typeface="Times New Roman" panose="02020603050405020304" pitchFamily="18" charset="0"/>
              </a:rPr>
              <a:t> </a:t>
            </a:r>
            <a:r>
              <a:rPr lang="ru-RU" sz="1800" spc="-10" dirty="0">
                <a:solidFill>
                  <a:srgbClr val="000000"/>
                </a:solidFill>
                <a:effectLst/>
                <a:latin typeface="Times New Roman" panose="02020603050405020304" pitchFamily="18" charset="0"/>
                <a:ea typeface="Times New Roman" panose="02020603050405020304" pitchFamily="18" charset="0"/>
              </a:rPr>
              <a:t>из следующих случаев:</a:t>
            </a:r>
            <a:endParaRPr lang="ru-RU" sz="1800" dirty="0">
              <a:solidFill>
                <a:srgbClr val="000000"/>
              </a:solidFill>
              <a:effectLst/>
              <a:latin typeface="Times New Roman" panose="02020603050405020304" pitchFamily="18" charset="0"/>
              <a:ea typeface="Times New Roman" panose="02020603050405020304" pitchFamily="18" charset="0"/>
            </a:endParaRPr>
          </a:p>
          <a:p>
            <a:pPr marL="457200" lvl="1" indent="0" algn="just">
              <a:lnSpc>
                <a:spcPct val="100000"/>
              </a:lnSpc>
              <a:spcBef>
                <a:spcPts val="600"/>
              </a:spcBef>
              <a:buNone/>
            </a:pPr>
            <a:r>
              <a:rPr lang="ru-RU" sz="1800" spc="-10" dirty="0">
                <a:solidFill>
                  <a:srgbClr val="000000"/>
                </a:solidFill>
                <a:latin typeface="Times New Roman" panose="02020603050405020304" pitchFamily="18" charset="0"/>
                <a:ea typeface="Times New Roman" panose="02020603050405020304" pitchFamily="18" charset="0"/>
              </a:rPr>
              <a:t>к</a:t>
            </a:r>
            <a:r>
              <a:rPr lang="ru-RU" sz="1800" spc="-10" dirty="0">
                <a:solidFill>
                  <a:srgbClr val="000000"/>
                </a:solidFill>
                <a:effectLst/>
                <a:latin typeface="Times New Roman" panose="02020603050405020304" pitchFamily="18" charset="0"/>
                <a:ea typeface="Times New Roman" panose="02020603050405020304" pitchFamily="18" charset="0"/>
              </a:rPr>
              <a:t>) </a:t>
            </a:r>
            <a:r>
              <a:rPr lang="ru-RU" sz="1800" b="1" spc="-10" dirty="0">
                <a:solidFill>
                  <a:srgbClr val="000000"/>
                </a:solidFill>
                <a:effectLst/>
                <a:latin typeface="Times New Roman" panose="02020603050405020304" pitchFamily="18" charset="0"/>
                <a:ea typeface="Times New Roman" panose="02020603050405020304" pitchFamily="18" charset="0"/>
              </a:rPr>
              <a:t>осуществляется закупка товаров</a:t>
            </a:r>
            <a:r>
              <a:rPr lang="ru-RU" sz="1800" spc="-10" dirty="0">
                <a:solidFill>
                  <a:srgbClr val="000000"/>
                </a:solidFill>
                <a:effectLst/>
                <a:latin typeface="Times New Roman" panose="02020603050405020304" pitchFamily="18" charset="0"/>
                <a:ea typeface="Times New Roman" panose="02020603050405020304" pitchFamily="18" charset="0"/>
              </a:rPr>
              <a:t>, </a:t>
            </a:r>
            <a:r>
              <a:rPr lang="ru-RU" sz="1800" b="1" spc="-10" dirty="0">
                <a:solidFill>
                  <a:srgbClr val="000000"/>
                </a:solidFill>
                <a:effectLst/>
                <a:latin typeface="Times New Roman" panose="02020603050405020304" pitchFamily="18" charset="0"/>
                <a:ea typeface="Times New Roman" panose="02020603050405020304" pitchFamily="18" charset="0"/>
              </a:rPr>
              <a:t>указанных в позиции 35 перечня № 1</a:t>
            </a:r>
            <a:r>
              <a:rPr lang="ru-RU" sz="1800" spc="-10" dirty="0">
                <a:solidFill>
                  <a:srgbClr val="000000"/>
                </a:solidFill>
                <a:effectLst/>
                <a:latin typeface="Times New Roman" panose="02020603050405020304" pitchFamily="18" charset="0"/>
                <a:ea typeface="Times New Roman" panose="02020603050405020304" pitchFamily="18" charset="0"/>
              </a:rPr>
              <a:t>, </a:t>
            </a:r>
            <a:r>
              <a:rPr lang="ru-RU" sz="1800" b="1" spc="-10" dirty="0">
                <a:solidFill>
                  <a:srgbClr val="000000"/>
                </a:solidFill>
                <a:effectLst/>
                <a:latin typeface="Times New Roman" panose="02020603050405020304" pitchFamily="18" charset="0"/>
                <a:ea typeface="Times New Roman" panose="02020603050405020304" pitchFamily="18" charset="0"/>
              </a:rPr>
              <a:t>в количестве одной штуки </a:t>
            </a:r>
            <a:r>
              <a:rPr lang="ru-RU" sz="1800" spc="-10" dirty="0">
                <a:solidFill>
                  <a:srgbClr val="000000"/>
                </a:solidFill>
                <a:effectLst/>
                <a:latin typeface="Times New Roman" panose="02020603050405020304" pitchFamily="18" charset="0"/>
                <a:ea typeface="Times New Roman" panose="02020603050405020304" pitchFamily="18" charset="0"/>
              </a:rPr>
              <a:t>и начальная (максимальная) цена контракта </a:t>
            </a:r>
            <a:r>
              <a:rPr lang="ru-RU" sz="1800" b="1" spc="-10" dirty="0">
                <a:solidFill>
                  <a:srgbClr val="000000"/>
                </a:solidFill>
                <a:effectLst/>
                <a:latin typeface="Times New Roman" panose="02020603050405020304" pitchFamily="18" charset="0"/>
                <a:ea typeface="Times New Roman" panose="02020603050405020304" pitchFamily="18" charset="0"/>
              </a:rPr>
              <a:t>(начальная (максимальная) цена договора), </a:t>
            </a:r>
            <a:r>
              <a:rPr lang="ru-RU" sz="1800" spc="-10" dirty="0">
                <a:solidFill>
                  <a:srgbClr val="000000"/>
                </a:solidFill>
                <a:effectLst/>
                <a:latin typeface="Times New Roman" panose="02020603050405020304" pitchFamily="18" charset="0"/>
                <a:ea typeface="Times New Roman" panose="02020603050405020304" pitchFamily="18" charset="0"/>
              </a:rPr>
              <a:t>цена контракта, заключаемого с единственным поставщиком (подрядчиком, исполнителем) </a:t>
            </a:r>
            <a:r>
              <a:rPr lang="ru-RU" sz="1800" b="1" spc="-10" dirty="0">
                <a:solidFill>
                  <a:srgbClr val="000000"/>
                </a:solidFill>
                <a:effectLst/>
                <a:latin typeface="Times New Roman" panose="02020603050405020304" pitchFamily="18" charset="0"/>
                <a:ea typeface="Times New Roman" panose="02020603050405020304" pitchFamily="18" charset="0"/>
              </a:rPr>
              <a:t>(цена, заключаемого с единственным поставщиком (исполнителем, подрядчиком) договора), </a:t>
            </a:r>
            <a:r>
              <a:rPr lang="ru-RU" sz="1800" b="1" spc="-10" dirty="0">
                <a:effectLst/>
                <a:latin typeface="Times New Roman" panose="02020603050405020304" pitchFamily="18" charset="0"/>
                <a:ea typeface="Times New Roman" panose="02020603050405020304" pitchFamily="18" charset="0"/>
              </a:rPr>
              <a:t>не превышает 3 тыс. рублей;</a:t>
            </a:r>
          </a:p>
          <a:p>
            <a:pPr marL="457200" lvl="1" indent="0" algn="just">
              <a:lnSpc>
                <a:spcPts val="1800"/>
              </a:lnSpc>
              <a:buNone/>
            </a:pPr>
            <a:endParaRPr lang="ru-RU" sz="1800" spc="-10" dirty="0">
              <a:latin typeface="Times New Roman" panose="02020603050405020304" pitchFamily="18" charset="0"/>
              <a:ea typeface="Times New Roman" panose="02020603050405020304" pitchFamily="18" charset="0"/>
            </a:endParaRPr>
          </a:p>
          <a:p>
            <a:pPr marL="457200" lvl="1" indent="0" algn="just">
              <a:lnSpc>
                <a:spcPts val="1800"/>
              </a:lnSpc>
              <a:buNone/>
            </a:pPr>
            <a:r>
              <a:rPr lang="ru-RU" sz="1800" spc="-10" dirty="0">
                <a:latin typeface="Times New Roman" panose="02020603050405020304" pitchFamily="18" charset="0"/>
                <a:ea typeface="Times New Roman" panose="02020603050405020304" pitchFamily="18" charset="0"/>
              </a:rPr>
              <a:t>л</a:t>
            </a:r>
            <a:r>
              <a:rPr lang="ru-RU" sz="1800" spc="-10" dirty="0">
                <a:effectLst/>
                <a:latin typeface="Times New Roman" panose="02020603050405020304" pitchFamily="18" charset="0"/>
                <a:ea typeface="Times New Roman" panose="02020603050405020304" pitchFamily="18" charset="0"/>
              </a:rPr>
              <a:t>) </a:t>
            </a:r>
            <a:r>
              <a:rPr lang="ru-RU" sz="1800" b="1" spc="-10" dirty="0">
                <a:effectLst/>
                <a:latin typeface="Times New Roman" panose="02020603050405020304" pitchFamily="18" charset="0"/>
                <a:ea typeface="Times New Roman" panose="02020603050405020304" pitchFamily="18" charset="0"/>
              </a:rPr>
              <a:t>осуществляется закупка товаров, указанных в позиции 35 перечня № 1, </a:t>
            </a:r>
            <a:r>
              <a:rPr lang="ru-RU" sz="1800" spc="-10" dirty="0">
                <a:effectLst/>
                <a:latin typeface="Times New Roman" panose="02020603050405020304" pitchFamily="18" charset="0"/>
                <a:ea typeface="Times New Roman" panose="02020603050405020304" pitchFamily="18" charset="0"/>
              </a:rPr>
              <a:t>при которой </a:t>
            </a:r>
            <a:r>
              <a:rPr lang="ru-RU" sz="1800" b="1" spc="-10" dirty="0">
                <a:effectLst/>
                <a:latin typeface="Times New Roman" panose="02020603050405020304" pitchFamily="18" charset="0"/>
                <a:ea typeface="Times New Roman" panose="02020603050405020304" pitchFamily="18" charset="0"/>
              </a:rPr>
              <a:t>начальная (максимальная) цена контракта (начальная (максимальная) цена договора), </a:t>
            </a:r>
            <a:r>
              <a:rPr lang="ru-RU" sz="1800" spc="-10" dirty="0">
                <a:solidFill>
                  <a:srgbClr val="FF0000"/>
                </a:solidFill>
                <a:effectLst/>
                <a:latin typeface="Times New Roman" panose="02020603050405020304" pitchFamily="18" charset="0"/>
                <a:ea typeface="Times New Roman" panose="02020603050405020304" pitchFamily="18" charset="0"/>
              </a:rPr>
              <a:t>максимальное значение цены контракта (максимальное значение цены договора) </a:t>
            </a:r>
            <a:r>
              <a:rPr lang="ru-RU" sz="1800" b="1" spc="-10" dirty="0">
                <a:effectLst/>
                <a:latin typeface="Times New Roman" panose="02020603050405020304" pitchFamily="18" charset="0"/>
                <a:ea typeface="Times New Roman" panose="02020603050405020304" pitchFamily="18" charset="0"/>
              </a:rPr>
              <a:t>или </a:t>
            </a:r>
            <a:r>
              <a:rPr lang="ru-RU" sz="1800" spc="-10" dirty="0">
                <a:effectLst/>
                <a:latin typeface="Times New Roman" panose="02020603050405020304" pitchFamily="18" charset="0"/>
                <a:ea typeface="Times New Roman" panose="02020603050405020304" pitchFamily="18" charset="0"/>
              </a:rPr>
              <a:t>цена контракта, заключаемого с единственным поставщиком (подрядчиком, исполнителем) (</a:t>
            </a:r>
            <a:r>
              <a:rPr lang="ru-RU" sz="1800" b="1" spc="-10" dirty="0">
                <a:effectLst/>
                <a:latin typeface="Times New Roman" panose="02020603050405020304" pitchFamily="18" charset="0"/>
                <a:ea typeface="Times New Roman" panose="02020603050405020304" pitchFamily="18" charset="0"/>
              </a:rPr>
              <a:t>цена, заключаемого с единственным поставщиком (исполнителем, подрядчиком) договора), </a:t>
            </a:r>
            <a:r>
              <a:rPr lang="ru-RU" sz="1800" b="1" u="sng" spc="-10" dirty="0">
                <a:effectLst/>
                <a:latin typeface="Times New Roman" panose="02020603050405020304" pitchFamily="18" charset="0"/>
                <a:ea typeface="Times New Roman" panose="02020603050405020304" pitchFamily="18" charset="0"/>
              </a:rPr>
              <a:t>не превышает 30 тыс. рублей и при этом ни одна из использованных при определении таких цен цена единицы товара не превышает 3 тыс. рублей;</a:t>
            </a:r>
          </a:p>
          <a:p>
            <a:pPr marL="0" indent="0">
              <a:buNone/>
            </a:pPr>
            <a:endParaRPr lang="ru-RU" sz="1800" dirty="0"/>
          </a:p>
        </p:txBody>
      </p:sp>
      <p:graphicFrame>
        <p:nvGraphicFramePr>
          <p:cNvPr id="2" name="Таблица 1">
            <a:extLst>
              <a:ext uri="{FF2B5EF4-FFF2-40B4-BE49-F238E27FC236}">
                <a16:creationId xmlns:a16="http://schemas.microsoft.com/office/drawing/2014/main" id="{323DE0CB-2A33-3DA6-9FD4-5C8C60DE5D7A}"/>
              </a:ext>
            </a:extLst>
          </p:cNvPr>
          <p:cNvGraphicFramePr>
            <a:graphicFrameLocks noGrp="1"/>
          </p:cNvGraphicFramePr>
          <p:nvPr/>
        </p:nvGraphicFramePr>
        <p:xfrm>
          <a:off x="911424" y="4293096"/>
          <a:ext cx="10515600" cy="315659"/>
        </p:xfrm>
        <a:graphic>
          <a:graphicData uri="http://schemas.openxmlformats.org/drawingml/2006/table">
            <a:tbl>
              <a:tblPr firstRow="1" firstCol="1" bandRow="1"/>
              <a:tblGrid>
                <a:gridCol w="721370">
                  <a:extLst>
                    <a:ext uri="{9D8B030D-6E8A-4147-A177-3AD203B41FA5}">
                      <a16:colId xmlns:a16="http://schemas.microsoft.com/office/drawing/2014/main" val="3828329674"/>
                    </a:ext>
                  </a:extLst>
                </a:gridCol>
                <a:gridCol w="6343010">
                  <a:extLst>
                    <a:ext uri="{9D8B030D-6E8A-4147-A177-3AD203B41FA5}">
                      <a16:colId xmlns:a16="http://schemas.microsoft.com/office/drawing/2014/main" val="4272337341"/>
                    </a:ext>
                  </a:extLst>
                </a:gridCol>
                <a:gridCol w="3451220">
                  <a:extLst>
                    <a:ext uri="{9D8B030D-6E8A-4147-A177-3AD203B41FA5}">
                      <a16:colId xmlns:a16="http://schemas.microsoft.com/office/drawing/2014/main" val="3509214446"/>
                    </a:ext>
                  </a:extLst>
                </a:gridCol>
              </a:tblGrid>
              <a:tr h="0">
                <a:tc>
                  <a:txBody>
                    <a:bodyPr/>
                    <a:lstStyle/>
                    <a:p>
                      <a:pPr algn="ctr">
                        <a:lnSpc>
                          <a:spcPct val="107000"/>
                        </a:lnSpc>
                      </a:pPr>
                      <a:r>
                        <a:rPr lang="ru-RU" sz="1200" dirty="0">
                          <a:effectLst/>
                          <a:latin typeface="Times New Roman" panose="02020603050405020304" pitchFamily="18" charset="0"/>
                          <a:ea typeface="Times New Roman" panose="02020603050405020304" pitchFamily="18" charset="0"/>
                          <a:cs typeface="Times New Roman" panose="02020603050405020304" pitchFamily="18" charset="0"/>
                        </a:rPr>
                        <a:t>35.</a:t>
                      </a:r>
                      <a:endParaRPr lang="ru-RU"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39370" marR="39370" marT="64770" marB="64770">
                    <a:lnL>
                      <a:noFill/>
                    </a:lnL>
                    <a:lnR>
                      <a:noFill/>
                    </a:lnR>
                    <a:lnT>
                      <a:noFill/>
                    </a:lnT>
                    <a:lnB>
                      <a:noFill/>
                    </a:lnB>
                    <a:noFill/>
                  </a:tcPr>
                </a:tc>
                <a:tc>
                  <a:txBody>
                    <a:bodyPr/>
                    <a:lstStyle/>
                    <a:p>
                      <a:pPr>
                        <a:lnSpc>
                          <a:spcPct val="107000"/>
                        </a:lnSpc>
                      </a:pPr>
                      <a:r>
                        <a:rPr lang="ru-RU" sz="1200" dirty="0">
                          <a:effectLst/>
                          <a:latin typeface="Times New Roman" panose="02020603050405020304" pitchFamily="18" charset="0"/>
                          <a:ea typeface="Times New Roman" panose="02020603050405020304" pitchFamily="18" charset="0"/>
                          <a:cs typeface="Times New Roman" panose="02020603050405020304" pitchFamily="18" charset="0"/>
                        </a:rPr>
                        <a:t>Подшипники шариковые или роликовые</a:t>
                      </a:r>
                      <a:endParaRPr lang="ru-RU"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39370" marR="39370" marT="64770" marB="64770">
                    <a:lnL>
                      <a:noFill/>
                    </a:lnL>
                    <a:lnR>
                      <a:noFill/>
                    </a:lnR>
                    <a:lnT>
                      <a:noFill/>
                    </a:lnT>
                    <a:lnB>
                      <a:noFill/>
                    </a:lnB>
                    <a:noFill/>
                  </a:tcPr>
                </a:tc>
                <a:tc>
                  <a:txBody>
                    <a:bodyPr/>
                    <a:lstStyle/>
                    <a:p>
                      <a:pPr>
                        <a:lnSpc>
                          <a:spcPct val="107000"/>
                        </a:lnSpc>
                      </a:pPr>
                      <a:r>
                        <a:rPr lang="ru-RU" sz="1200" dirty="0">
                          <a:effectLst/>
                          <a:latin typeface="Times New Roman" panose="02020603050405020304" pitchFamily="18" charset="0"/>
                          <a:ea typeface="Times New Roman" panose="02020603050405020304" pitchFamily="18" charset="0"/>
                          <a:cs typeface="Times New Roman" panose="02020603050405020304" pitchFamily="18" charset="0"/>
                        </a:rPr>
                        <a:t>28.15.10</a:t>
                      </a:r>
                      <a:endParaRPr lang="ru-RU"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39370" marR="39370" marT="64770" marB="64770">
                    <a:lnL>
                      <a:noFill/>
                    </a:lnL>
                    <a:lnR>
                      <a:noFill/>
                    </a:lnR>
                    <a:lnT>
                      <a:noFill/>
                    </a:lnT>
                    <a:lnB>
                      <a:noFill/>
                    </a:lnB>
                    <a:noFill/>
                  </a:tcPr>
                </a:tc>
                <a:extLst>
                  <a:ext uri="{0D108BD9-81ED-4DB2-BD59-A6C34878D82A}">
                    <a16:rowId xmlns:a16="http://schemas.microsoft.com/office/drawing/2014/main" val="91043998"/>
                  </a:ext>
                </a:extLst>
              </a:tr>
            </a:tbl>
          </a:graphicData>
        </a:graphic>
      </p:graphicFrame>
    </p:spTree>
    <p:extLst>
      <p:ext uri="{BB962C8B-B14F-4D97-AF65-F5344CB8AC3E}">
        <p14:creationId xmlns:p14="http://schemas.microsoft.com/office/powerpoint/2010/main" val="54474051"/>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6A4ABA-E49B-51EA-DCD4-E78B144F8093}"/>
            </a:ext>
          </a:extLst>
        </p:cNvPr>
        <p:cNvGrpSpPr/>
        <p:nvPr/>
      </p:nvGrpSpPr>
      <p:grpSpPr>
        <a:xfrm>
          <a:off x="0" y="0"/>
          <a:ext cx="0" cy="0"/>
          <a:chOff x="0" y="0"/>
          <a:chExt cx="0" cy="0"/>
        </a:xfrm>
      </p:grpSpPr>
      <p:sp>
        <p:nvSpPr>
          <p:cNvPr id="2" name="Заголовок 1">
            <a:extLst>
              <a:ext uri="{FF2B5EF4-FFF2-40B4-BE49-F238E27FC236}">
                <a16:creationId xmlns:a16="http://schemas.microsoft.com/office/drawing/2014/main" id="{1463B870-8196-AD01-033A-09EF3B38EAC1}"/>
              </a:ext>
            </a:extLst>
          </p:cNvPr>
          <p:cNvSpPr>
            <a:spLocks noGrp="1"/>
          </p:cNvSpPr>
          <p:nvPr>
            <p:ph type="title"/>
          </p:nvPr>
        </p:nvSpPr>
        <p:spPr>
          <a:xfrm>
            <a:off x="695400" y="764704"/>
            <a:ext cx="10515600" cy="3024336"/>
          </a:xfrm>
        </p:spPr>
        <p:txBody>
          <a:bodyPr>
            <a:normAutofit/>
          </a:bodyPr>
          <a:lstStyle/>
          <a:p>
            <a:r>
              <a:rPr lang="ru-RU" sz="3200" dirty="0">
                <a:solidFill>
                  <a:srgbClr val="0070C0"/>
                </a:solidFill>
              </a:rPr>
              <a:t>Изменения содержательного плана:</a:t>
            </a:r>
            <a:br>
              <a:rPr lang="ru-RU" sz="3200" dirty="0">
                <a:solidFill>
                  <a:srgbClr val="0070C0"/>
                </a:solidFill>
              </a:rPr>
            </a:br>
            <a:br>
              <a:rPr lang="ru-RU" sz="3200" dirty="0">
                <a:solidFill>
                  <a:srgbClr val="0070C0"/>
                </a:solidFill>
              </a:rPr>
            </a:br>
            <a:r>
              <a:rPr lang="en-US" sz="3200" dirty="0">
                <a:solidFill>
                  <a:srgbClr val="0070C0"/>
                </a:solidFill>
              </a:rPr>
              <a:t>5</a:t>
            </a:r>
            <a:r>
              <a:rPr lang="ru-RU" sz="3200" dirty="0">
                <a:solidFill>
                  <a:srgbClr val="0070C0"/>
                </a:solidFill>
              </a:rPr>
              <a:t>. Изменения в кодах ОКПД2</a:t>
            </a:r>
            <a:br>
              <a:rPr lang="ru-RU" sz="3200" dirty="0">
                <a:solidFill>
                  <a:srgbClr val="0070C0"/>
                </a:solidFill>
              </a:rPr>
            </a:br>
            <a:r>
              <a:rPr kumimoji="0" lang="ru-RU" sz="2000" b="0" i="0" u="none" strike="noStrike" kern="1200" cap="none" spc="0" normalizeH="0" baseline="0" noProof="0" dirty="0">
                <a:ln>
                  <a:noFill/>
                </a:ln>
                <a:solidFill>
                  <a:srgbClr val="0070C0"/>
                </a:solidFill>
                <a:effectLst/>
                <a:uLnTx/>
                <a:uFillTx/>
                <a:latin typeface="Calibri Light"/>
                <a:ea typeface="+mj-ea"/>
                <a:cs typeface="+mj-cs"/>
              </a:rPr>
              <a:t>(</a:t>
            </a:r>
            <a:r>
              <a:rPr kumimoji="0" lang="ru-RU" sz="2000" b="0" i="0" u="none" strike="noStrike" kern="1200" cap="none" spc="0" normalizeH="0" baseline="0" noProof="0" dirty="0">
                <a:ln>
                  <a:noFill/>
                </a:ln>
                <a:solidFill>
                  <a:srgbClr val="FF0000"/>
                </a:solidFill>
                <a:effectLst/>
                <a:uLnTx/>
                <a:uFillTx/>
                <a:latin typeface="Calibri Light"/>
                <a:ea typeface="+mj-ea"/>
                <a:cs typeface="+mj-cs"/>
              </a:rPr>
              <a:t>с 19.06.2025 </a:t>
            </a:r>
            <a:r>
              <a:rPr lang="ru-RU" sz="2000" dirty="0">
                <a:solidFill>
                  <a:srgbClr val="0070C0"/>
                </a:solidFill>
                <a:latin typeface="Calibri Light"/>
              </a:rPr>
              <a:t> - </a:t>
            </a:r>
            <a:r>
              <a:rPr kumimoji="0" lang="ru-RU" sz="2000" b="0" i="0" u="none" strike="noStrike" kern="1200" cap="none" spc="0" normalizeH="0" baseline="0" noProof="0" dirty="0">
                <a:ln>
                  <a:noFill/>
                </a:ln>
                <a:solidFill>
                  <a:srgbClr val="0070C0"/>
                </a:solidFill>
                <a:effectLst/>
                <a:uLnTx/>
                <a:uFillTx/>
                <a:latin typeface="Calibri Light"/>
                <a:ea typeface="+mj-ea"/>
                <a:cs typeface="+mj-cs"/>
              </a:rPr>
              <a:t>Постановление Правительства от 10 июня 2025 г. N 879)</a:t>
            </a:r>
            <a:br>
              <a:rPr kumimoji="0" lang="ru-RU" sz="2000" b="0" i="0" u="none" strike="noStrike" kern="1200" cap="none" spc="0" normalizeH="0" baseline="0" noProof="0" dirty="0">
                <a:ln>
                  <a:noFill/>
                </a:ln>
                <a:solidFill>
                  <a:srgbClr val="0070C0"/>
                </a:solidFill>
                <a:effectLst/>
                <a:uLnTx/>
                <a:uFillTx/>
                <a:latin typeface="Calibri Light"/>
                <a:ea typeface="+mj-ea"/>
                <a:cs typeface="+mj-cs"/>
              </a:rPr>
            </a:br>
            <a:r>
              <a:rPr kumimoji="0" lang="ru-RU" sz="2000" b="0" i="0" u="none" strike="noStrike" kern="1200" cap="none" spc="0" normalizeH="0" baseline="0" noProof="0" dirty="0">
                <a:ln>
                  <a:noFill/>
                </a:ln>
                <a:solidFill>
                  <a:srgbClr val="0070C0"/>
                </a:solidFill>
                <a:effectLst/>
                <a:uLnTx/>
                <a:uFillTx/>
                <a:latin typeface="Calibri Light"/>
                <a:ea typeface="+mj-ea"/>
                <a:cs typeface="+mj-cs"/>
              </a:rPr>
              <a:t>(</a:t>
            </a:r>
            <a:r>
              <a:rPr kumimoji="0" lang="ru-RU" sz="2000" b="0" i="0" u="none" strike="noStrike" kern="1200" cap="none" spc="0" normalizeH="0" baseline="0" noProof="0" dirty="0">
                <a:ln>
                  <a:noFill/>
                </a:ln>
                <a:solidFill>
                  <a:srgbClr val="FF0000"/>
                </a:solidFill>
                <a:effectLst/>
                <a:uLnTx/>
                <a:uFillTx/>
                <a:latin typeface="Calibri Light"/>
                <a:ea typeface="+mj-ea"/>
                <a:cs typeface="+mj-cs"/>
              </a:rPr>
              <a:t>с 01.09.2025 </a:t>
            </a:r>
            <a:r>
              <a:rPr kumimoji="0" lang="ru-RU" sz="2000" b="0" i="0" u="none" strike="noStrike" kern="1200" cap="none" spc="0" normalizeH="0" baseline="0" noProof="0" dirty="0">
                <a:ln>
                  <a:noFill/>
                </a:ln>
                <a:solidFill>
                  <a:schemeClr val="accent1">
                    <a:lumMod val="50000"/>
                  </a:schemeClr>
                </a:solidFill>
                <a:effectLst/>
                <a:uLnTx/>
                <a:uFillTx/>
                <a:latin typeface="Calibri Light"/>
                <a:ea typeface="+mj-ea"/>
                <a:cs typeface="+mj-cs"/>
              </a:rPr>
              <a:t>– Постановление Правительства от 29 августа 2025 № 1326</a:t>
            </a:r>
            <a:r>
              <a:rPr kumimoji="0" lang="ru-RU" sz="2000" b="0" i="0" u="none" strike="noStrike" kern="1200" cap="none" spc="0" normalizeH="0" baseline="0" noProof="0" dirty="0">
                <a:ln>
                  <a:noFill/>
                </a:ln>
                <a:solidFill>
                  <a:srgbClr val="0070C0"/>
                </a:solidFill>
                <a:effectLst/>
                <a:uLnTx/>
                <a:uFillTx/>
                <a:latin typeface="Calibri Light"/>
                <a:ea typeface="+mj-ea"/>
                <a:cs typeface="+mj-cs"/>
              </a:rPr>
              <a:t>)</a:t>
            </a:r>
            <a:endParaRPr lang="ru-RU" sz="3200" dirty="0">
              <a:solidFill>
                <a:srgbClr val="0070C0"/>
              </a:solidFill>
            </a:endParaRPr>
          </a:p>
        </p:txBody>
      </p:sp>
    </p:spTree>
    <p:extLst>
      <p:ext uri="{BB962C8B-B14F-4D97-AF65-F5344CB8AC3E}">
        <p14:creationId xmlns:p14="http://schemas.microsoft.com/office/powerpoint/2010/main" val="140290044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AD29704A-E3F5-84C0-E1C5-98936671582C}"/>
              </a:ext>
            </a:extLst>
          </p:cNvPr>
          <p:cNvSpPr>
            <a:spLocks noGrp="1"/>
          </p:cNvSpPr>
          <p:nvPr>
            <p:ph type="title"/>
          </p:nvPr>
        </p:nvSpPr>
        <p:spPr>
          <a:xfrm>
            <a:off x="695400" y="1412776"/>
            <a:ext cx="10515600" cy="1325563"/>
          </a:xfrm>
        </p:spPr>
        <p:txBody>
          <a:bodyPr>
            <a:normAutofit/>
          </a:bodyPr>
          <a:lstStyle/>
          <a:p>
            <a:pPr algn="ctr"/>
            <a:r>
              <a:rPr lang="ru-RU" sz="2400" b="1" dirty="0">
                <a:solidFill>
                  <a:schemeClr val="accent1">
                    <a:lumMod val="75000"/>
                  </a:schemeClr>
                </a:solidFill>
              </a:rPr>
              <a:t>Пример судебной практики, «опровергающий» позицию по указанию реестрового номера в структурированной части заявки</a:t>
            </a:r>
          </a:p>
        </p:txBody>
      </p:sp>
    </p:spTree>
    <p:extLst>
      <p:ext uri="{BB962C8B-B14F-4D97-AF65-F5344CB8AC3E}">
        <p14:creationId xmlns:p14="http://schemas.microsoft.com/office/powerpoint/2010/main" val="3278466048"/>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a:extLst>
              <a:ext uri="{FF2B5EF4-FFF2-40B4-BE49-F238E27FC236}">
                <a16:creationId xmlns:a16="http://schemas.microsoft.com/office/drawing/2014/main" id="{2FF0D829-7E22-162B-BA22-197EACDE1C56}"/>
              </a:ext>
            </a:extLst>
          </p:cNvPr>
          <p:cNvSpPr>
            <a:spLocks noGrp="1"/>
          </p:cNvSpPr>
          <p:nvPr>
            <p:ph idx="1"/>
          </p:nvPr>
        </p:nvSpPr>
        <p:spPr>
          <a:xfrm>
            <a:off x="623392" y="404664"/>
            <a:ext cx="10515600" cy="4351338"/>
          </a:xfrm>
        </p:spPr>
        <p:txBody>
          <a:bodyPr>
            <a:normAutofit/>
          </a:bodyPr>
          <a:lstStyle/>
          <a:p>
            <a:r>
              <a:rPr lang="ru-RU" sz="2000" dirty="0"/>
              <a:t>в позиции 91 приложения N 2 к указанному постановлению цифры "25.12.10.000" заменить цифрами </a:t>
            </a:r>
            <a:r>
              <a:rPr lang="ru-RU" sz="2000" dirty="0">
                <a:solidFill>
                  <a:srgbClr val="FF0000"/>
                </a:solidFill>
              </a:rPr>
              <a:t>«25.12.10»</a:t>
            </a:r>
          </a:p>
          <a:p>
            <a:r>
              <a:rPr lang="ru-RU" sz="2000" dirty="0"/>
              <a:t>91. Двери, окна и их рамы и пороги для дверей из металлов</a:t>
            </a:r>
          </a:p>
          <a:p>
            <a:endParaRPr lang="ru-RU" sz="2000" dirty="0"/>
          </a:p>
          <a:p>
            <a:pPr marL="0" indent="0">
              <a:buNone/>
            </a:pPr>
            <a:endParaRPr lang="ru-RU" sz="2000" dirty="0"/>
          </a:p>
        </p:txBody>
      </p:sp>
      <p:sp>
        <p:nvSpPr>
          <p:cNvPr id="4" name="TextBox 3">
            <a:extLst>
              <a:ext uri="{FF2B5EF4-FFF2-40B4-BE49-F238E27FC236}">
                <a16:creationId xmlns:a16="http://schemas.microsoft.com/office/drawing/2014/main" id="{0A047DDC-E93B-31A0-7E3C-AB33D687B06F}"/>
              </a:ext>
            </a:extLst>
          </p:cNvPr>
          <p:cNvSpPr txBox="1"/>
          <p:nvPr/>
        </p:nvSpPr>
        <p:spPr>
          <a:xfrm>
            <a:off x="810794" y="2708920"/>
            <a:ext cx="10729192" cy="3170099"/>
          </a:xfrm>
          <a:prstGeom prst="rect">
            <a:avLst/>
          </a:prstGeom>
          <a:noFill/>
        </p:spPr>
        <p:txBody>
          <a:bodyPr wrap="square">
            <a:spAutoFit/>
          </a:bodyPr>
          <a:lstStyle/>
          <a:p>
            <a:r>
              <a:rPr lang="ru-RU" dirty="0"/>
              <a:t> </a:t>
            </a:r>
            <a:r>
              <a:rPr lang="ru-RU" sz="2000" dirty="0">
                <a:solidFill>
                  <a:schemeClr val="accent1">
                    <a:lumMod val="50000"/>
                  </a:schemeClr>
                </a:solidFill>
              </a:rPr>
              <a:t>в позиции 378 приложения № 2 цифры "22.22.14.000" заменить цифрами </a:t>
            </a:r>
            <a:r>
              <a:rPr lang="ru-RU" sz="2000" dirty="0">
                <a:solidFill>
                  <a:srgbClr val="FF0000"/>
                </a:solidFill>
              </a:rPr>
              <a:t>«22.22.14»</a:t>
            </a:r>
          </a:p>
          <a:p>
            <a:endParaRPr lang="ru-RU" sz="2000" dirty="0">
              <a:solidFill>
                <a:srgbClr val="FF0000"/>
              </a:solidFill>
            </a:endParaRPr>
          </a:p>
          <a:p>
            <a:pPr marL="342900" indent="-342900">
              <a:buFont typeface="Arial" panose="020B0604020202020204" pitchFamily="34" charset="0"/>
              <a:buChar char="•"/>
            </a:pPr>
            <a:r>
              <a:rPr lang="ru-RU" sz="2000" dirty="0">
                <a:solidFill>
                  <a:schemeClr val="accent1">
                    <a:lumMod val="50000"/>
                  </a:schemeClr>
                </a:solidFill>
              </a:rPr>
              <a:t>378. Контейнеры для биопроб полимерные</a:t>
            </a:r>
          </a:p>
          <a:p>
            <a:r>
              <a:rPr lang="ru-RU" sz="2000" dirty="0">
                <a:solidFill>
                  <a:schemeClr val="accent1">
                    <a:lumMod val="50000"/>
                  </a:schemeClr>
                </a:solidFill>
              </a:rPr>
              <a:t> </a:t>
            </a:r>
          </a:p>
          <a:p>
            <a:endParaRPr lang="ru-RU" sz="2000" dirty="0">
              <a:solidFill>
                <a:schemeClr val="accent1">
                  <a:lumMod val="50000"/>
                </a:schemeClr>
              </a:solidFill>
            </a:endParaRPr>
          </a:p>
          <a:p>
            <a:endParaRPr lang="ru-RU" sz="2000" dirty="0">
              <a:solidFill>
                <a:schemeClr val="accent1">
                  <a:lumMod val="50000"/>
                </a:schemeClr>
              </a:solidFill>
            </a:endParaRPr>
          </a:p>
          <a:p>
            <a:r>
              <a:rPr lang="ru-RU" sz="2000" dirty="0">
                <a:solidFill>
                  <a:schemeClr val="accent1">
                    <a:lumMod val="50000"/>
                  </a:schemeClr>
                </a:solidFill>
              </a:rPr>
              <a:t>в позиции 397 приложения № 2 цифры "32.50.23.000" заменить цифрами </a:t>
            </a:r>
            <a:r>
              <a:rPr lang="ru-RU" sz="2000" dirty="0">
                <a:solidFill>
                  <a:srgbClr val="FF0000"/>
                </a:solidFill>
              </a:rPr>
              <a:t>«32.50.23»</a:t>
            </a:r>
          </a:p>
          <a:p>
            <a:endParaRPr lang="ru-RU" sz="2000" dirty="0">
              <a:solidFill>
                <a:schemeClr val="accent1">
                  <a:lumMod val="50000"/>
                </a:schemeClr>
              </a:solidFill>
            </a:endParaRPr>
          </a:p>
          <a:p>
            <a:pPr marL="342900" indent="-342900">
              <a:buFont typeface="Arial" panose="020B0604020202020204" pitchFamily="34" charset="0"/>
              <a:buChar char="•"/>
            </a:pPr>
            <a:r>
              <a:rPr lang="ru-RU" sz="2000" dirty="0">
                <a:solidFill>
                  <a:schemeClr val="accent1">
                    <a:lumMod val="50000"/>
                  </a:schemeClr>
                </a:solidFill>
              </a:rPr>
              <a:t>397. Оболочки косметические к активным протезам верхних конечностей; стопы искусственные пенополиуретановые; чехол для культи нижних конечностей</a:t>
            </a:r>
          </a:p>
        </p:txBody>
      </p:sp>
    </p:spTree>
    <p:extLst>
      <p:ext uri="{BB962C8B-B14F-4D97-AF65-F5344CB8AC3E}">
        <p14:creationId xmlns:p14="http://schemas.microsoft.com/office/powerpoint/2010/main" val="1008124566"/>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9E6320-7D88-28CC-F29F-6CCE58550182}"/>
            </a:ext>
          </a:extLst>
        </p:cNvPr>
        <p:cNvGrpSpPr/>
        <p:nvPr/>
      </p:nvGrpSpPr>
      <p:grpSpPr>
        <a:xfrm>
          <a:off x="0" y="0"/>
          <a:ext cx="0" cy="0"/>
          <a:chOff x="0" y="0"/>
          <a:chExt cx="0" cy="0"/>
        </a:xfrm>
      </p:grpSpPr>
      <p:sp>
        <p:nvSpPr>
          <p:cNvPr id="2" name="Заголовок 1">
            <a:extLst>
              <a:ext uri="{FF2B5EF4-FFF2-40B4-BE49-F238E27FC236}">
                <a16:creationId xmlns:a16="http://schemas.microsoft.com/office/drawing/2014/main" id="{8F6A7F21-5AA3-B1D6-79E3-A310E891643D}"/>
              </a:ext>
            </a:extLst>
          </p:cNvPr>
          <p:cNvSpPr>
            <a:spLocks noGrp="1"/>
          </p:cNvSpPr>
          <p:nvPr>
            <p:ph type="title"/>
          </p:nvPr>
        </p:nvSpPr>
        <p:spPr>
          <a:xfrm>
            <a:off x="695400" y="764704"/>
            <a:ext cx="10515600" cy="3024336"/>
          </a:xfrm>
        </p:spPr>
        <p:txBody>
          <a:bodyPr>
            <a:normAutofit/>
          </a:bodyPr>
          <a:lstStyle/>
          <a:p>
            <a:r>
              <a:rPr lang="ru-RU" sz="3200" dirty="0">
                <a:solidFill>
                  <a:srgbClr val="0070C0"/>
                </a:solidFill>
              </a:rPr>
              <a:t>Изменения содержательного плана:</a:t>
            </a:r>
            <a:br>
              <a:rPr lang="ru-RU" sz="3200" dirty="0">
                <a:solidFill>
                  <a:srgbClr val="0070C0"/>
                </a:solidFill>
              </a:rPr>
            </a:br>
            <a:br>
              <a:rPr lang="ru-RU" sz="3200" dirty="0">
                <a:solidFill>
                  <a:srgbClr val="0070C0"/>
                </a:solidFill>
              </a:rPr>
            </a:br>
            <a:r>
              <a:rPr lang="en-US" sz="3200" dirty="0">
                <a:solidFill>
                  <a:schemeClr val="accent1">
                    <a:lumMod val="50000"/>
                  </a:schemeClr>
                </a:solidFill>
              </a:rPr>
              <a:t>5</a:t>
            </a:r>
            <a:r>
              <a:rPr lang="ru-RU" sz="3200" dirty="0">
                <a:solidFill>
                  <a:schemeClr val="accent1">
                    <a:lumMod val="50000"/>
                  </a:schemeClr>
                </a:solidFill>
              </a:rPr>
              <a:t>.1. Изменения в кодах ОКПД2</a:t>
            </a:r>
            <a:br>
              <a:rPr lang="ru-RU" sz="3200" dirty="0">
                <a:solidFill>
                  <a:srgbClr val="0070C0"/>
                </a:solidFill>
              </a:rPr>
            </a:br>
            <a:r>
              <a:rPr kumimoji="0" lang="ru-RU" sz="2000" b="0" i="0" u="none" strike="noStrike" kern="1200" cap="none" spc="0" normalizeH="0" baseline="0" noProof="0" dirty="0">
                <a:ln>
                  <a:noFill/>
                </a:ln>
                <a:solidFill>
                  <a:srgbClr val="0070C0"/>
                </a:solidFill>
                <a:effectLst/>
                <a:uLnTx/>
                <a:uFillTx/>
                <a:latin typeface="Calibri Light"/>
                <a:ea typeface="+mj-ea"/>
                <a:cs typeface="+mj-cs"/>
              </a:rPr>
              <a:t>(</a:t>
            </a:r>
            <a:r>
              <a:rPr kumimoji="0" lang="ru-RU" sz="2000" b="0" i="0" u="none" strike="noStrike" kern="1200" cap="none" spc="0" normalizeH="0" baseline="0" noProof="0" dirty="0">
                <a:ln>
                  <a:noFill/>
                </a:ln>
                <a:solidFill>
                  <a:srgbClr val="FF0000"/>
                </a:solidFill>
                <a:effectLst/>
                <a:uLnTx/>
                <a:uFillTx/>
                <a:latin typeface="Calibri Light"/>
                <a:ea typeface="+mj-ea"/>
                <a:cs typeface="+mj-cs"/>
              </a:rPr>
              <a:t>с </a:t>
            </a:r>
            <a:r>
              <a:rPr lang="ru-RU" sz="2000" dirty="0">
                <a:solidFill>
                  <a:srgbClr val="FF0000"/>
                </a:solidFill>
                <a:latin typeface="Calibri Light"/>
              </a:rPr>
              <a:t>01</a:t>
            </a:r>
            <a:r>
              <a:rPr kumimoji="0" lang="ru-RU" sz="2000" b="0" i="0" u="none" strike="noStrike" kern="1200" cap="none" spc="0" normalizeH="0" baseline="0" noProof="0" dirty="0">
                <a:ln>
                  <a:noFill/>
                </a:ln>
                <a:solidFill>
                  <a:srgbClr val="FF0000"/>
                </a:solidFill>
                <a:effectLst/>
                <a:uLnTx/>
                <a:uFillTx/>
                <a:latin typeface="Calibri Light"/>
                <a:ea typeface="+mj-ea"/>
                <a:cs typeface="+mj-cs"/>
              </a:rPr>
              <a:t>.01.2026 </a:t>
            </a:r>
            <a:r>
              <a:rPr kumimoji="0" lang="ru-RU" sz="2000" b="0" i="0" u="none" strike="noStrike" kern="1200" cap="none" spc="0" normalizeH="0" baseline="0" noProof="0" dirty="0">
                <a:ln>
                  <a:noFill/>
                </a:ln>
                <a:solidFill>
                  <a:srgbClr val="0070C0"/>
                </a:solidFill>
                <a:effectLst/>
                <a:uLnTx/>
                <a:uFillTx/>
                <a:latin typeface="Calibri Light"/>
                <a:ea typeface="+mj-ea"/>
                <a:cs typeface="+mj-cs"/>
              </a:rPr>
              <a:t>–</a:t>
            </a:r>
            <a:r>
              <a:rPr kumimoji="0" lang="ru-RU" sz="2000" b="0" i="0" u="none" strike="noStrike" kern="1200" cap="none" spc="0" normalizeH="0" baseline="0" noProof="0" dirty="0">
                <a:ln>
                  <a:noFill/>
                </a:ln>
                <a:solidFill>
                  <a:schemeClr val="accent1">
                    <a:lumMod val="50000"/>
                  </a:schemeClr>
                </a:solidFill>
                <a:effectLst/>
                <a:uLnTx/>
                <a:uFillTx/>
                <a:latin typeface="Calibri Light"/>
                <a:ea typeface="+mj-ea"/>
                <a:cs typeface="+mj-cs"/>
              </a:rPr>
              <a:t>Постановление Правительства от </a:t>
            </a:r>
            <a:r>
              <a:rPr lang="ru-RU" sz="2000" dirty="0">
                <a:solidFill>
                  <a:schemeClr val="accent1">
                    <a:lumMod val="50000"/>
                  </a:schemeClr>
                </a:solidFill>
                <a:latin typeface="Calibri Light"/>
              </a:rPr>
              <a:t>29</a:t>
            </a:r>
            <a:r>
              <a:rPr kumimoji="0" lang="ru-RU" sz="2000" b="0" i="0" u="none" strike="noStrike" kern="1200" cap="none" spc="0" normalizeH="0" baseline="0" noProof="0" dirty="0">
                <a:ln>
                  <a:noFill/>
                </a:ln>
                <a:solidFill>
                  <a:schemeClr val="accent1">
                    <a:lumMod val="50000"/>
                  </a:schemeClr>
                </a:solidFill>
                <a:effectLst/>
                <a:uLnTx/>
                <a:uFillTx/>
                <a:latin typeface="Calibri Light"/>
                <a:ea typeface="+mj-ea"/>
                <a:cs typeface="+mj-cs"/>
              </a:rPr>
              <a:t> </a:t>
            </a:r>
            <a:r>
              <a:rPr lang="ru-RU" sz="2000" dirty="0">
                <a:solidFill>
                  <a:schemeClr val="accent1">
                    <a:lumMod val="50000"/>
                  </a:schemeClr>
                </a:solidFill>
                <a:latin typeface="Calibri Light"/>
              </a:rPr>
              <a:t>августа</a:t>
            </a:r>
            <a:r>
              <a:rPr kumimoji="0" lang="ru-RU" sz="2000" b="0" i="0" u="none" strike="noStrike" kern="1200" cap="none" spc="0" normalizeH="0" baseline="0" noProof="0" dirty="0">
                <a:ln>
                  <a:noFill/>
                </a:ln>
                <a:solidFill>
                  <a:schemeClr val="accent1">
                    <a:lumMod val="50000"/>
                  </a:schemeClr>
                </a:solidFill>
                <a:effectLst/>
                <a:uLnTx/>
                <a:uFillTx/>
                <a:latin typeface="Calibri Light"/>
                <a:ea typeface="+mj-ea"/>
                <a:cs typeface="+mj-cs"/>
              </a:rPr>
              <a:t> 2025 г. N </a:t>
            </a:r>
            <a:r>
              <a:rPr lang="ru-RU" sz="2000" dirty="0">
                <a:solidFill>
                  <a:schemeClr val="accent1">
                    <a:lumMod val="50000"/>
                  </a:schemeClr>
                </a:solidFill>
                <a:latin typeface="Calibri Light"/>
              </a:rPr>
              <a:t>1326</a:t>
            </a:r>
            <a:r>
              <a:rPr kumimoji="0" lang="ru-RU" sz="2000" b="0" i="0" u="none" strike="noStrike" kern="1200" cap="none" spc="0" normalizeH="0" baseline="0" noProof="0" dirty="0">
                <a:ln>
                  <a:noFill/>
                </a:ln>
                <a:solidFill>
                  <a:srgbClr val="0070C0"/>
                </a:solidFill>
                <a:effectLst/>
                <a:uLnTx/>
                <a:uFillTx/>
                <a:latin typeface="Calibri Light"/>
                <a:ea typeface="+mj-ea"/>
                <a:cs typeface="+mj-cs"/>
              </a:rPr>
              <a:t>)</a:t>
            </a:r>
            <a:endParaRPr lang="ru-RU" sz="3200" dirty="0">
              <a:solidFill>
                <a:srgbClr val="0070C0"/>
              </a:solidFill>
            </a:endParaRPr>
          </a:p>
        </p:txBody>
      </p:sp>
    </p:spTree>
    <p:extLst>
      <p:ext uri="{BB962C8B-B14F-4D97-AF65-F5344CB8AC3E}">
        <p14:creationId xmlns:p14="http://schemas.microsoft.com/office/powerpoint/2010/main" val="2053689387"/>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180EF7A6-EDD9-FBF9-8B9C-55820DA905E0}"/>
              </a:ext>
            </a:extLst>
          </p:cNvPr>
          <p:cNvSpPr>
            <a:spLocks noGrp="1"/>
          </p:cNvSpPr>
          <p:nvPr>
            <p:ph type="title"/>
          </p:nvPr>
        </p:nvSpPr>
        <p:spPr>
          <a:xfrm>
            <a:off x="838200" y="365125"/>
            <a:ext cx="10515600" cy="759619"/>
          </a:xfrm>
        </p:spPr>
        <p:txBody>
          <a:bodyPr>
            <a:normAutofit/>
          </a:bodyPr>
          <a:lstStyle/>
          <a:p>
            <a:r>
              <a:rPr lang="ru-RU" sz="2400" dirty="0"/>
              <a:t>Приложение № 2 дополняется позициями</a:t>
            </a:r>
          </a:p>
        </p:txBody>
      </p:sp>
      <p:graphicFrame>
        <p:nvGraphicFramePr>
          <p:cNvPr id="4" name="Объект 3">
            <a:extLst>
              <a:ext uri="{FF2B5EF4-FFF2-40B4-BE49-F238E27FC236}">
                <a16:creationId xmlns:a16="http://schemas.microsoft.com/office/drawing/2014/main" id="{4D9C09B5-BAB4-0770-F6A8-F1663C30A542}"/>
              </a:ext>
            </a:extLst>
          </p:cNvPr>
          <p:cNvGraphicFramePr>
            <a:graphicFrameLocks noGrp="1"/>
          </p:cNvGraphicFramePr>
          <p:nvPr>
            <p:ph idx="1"/>
            <p:extLst>
              <p:ext uri="{D42A27DB-BD31-4B8C-83A1-F6EECF244321}">
                <p14:modId xmlns:p14="http://schemas.microsoft.com/office/powerpoint/2010/main" val="657057246"/>
              </p:ext>
            </p:extLst>
          </p:nvPr>
        </p:nvGraphicFramePr>
        <p:xfrm>
          <a:off x="838200" y="1340768"/>
          <a:ext cx="6336702" cy="4853187"/>
        </p:xfrm>
        <a:graphic>
          <a:graphicData uri="http://schemas.openxmlformats.org/drawingml/2006/table">
            <a:tbl>
              <a:tblPr/>
              <a:tblGrid>
                <a:gridCol w="627961">
                  <a:extLst>
                    <a:ext uri="{9D8B030D-6E8A-4147-A177-3AD203B41FA5}">
                      <a16:colId xmlns:a16="http://schemas.microsoft.com/office/drawing/2014/main" val="3564201186"/>
                    </a:ext>
                  </a:extLst>
                </a:gridCol>
                <a:gridCol w="3510876">
                  <a:extLst>
                    <a:ext uri="{9D8B030D-6E8A-4147-A177-3AD203B41FA5}">
                      <a16:colId xmlns:a16="http://schemas.microsoft.com/office/drawing/2014/main" val="3883585482"/>
                    </a:ext>
                  </a:extLst>
                </a:gridCol>
                <a:gridCol w="2197865">
                  <a:extLst>
                    <a:ext uri="{9D8B030D-6E8A-4147-A177-3AD203B41FA5}">
                      <a16:colId xmlns:a16="http://schemas.microsoft.com/office/drawing/2014/main" val="1620799683"/>
                    </a:ext>
                  </a:extLst>
                </a:gridCol>
              </a:tblGrid>
              <a:tr h="380742">
                <a:tc>
                  <a:txBody>
                    <a:bodyPr/>
                    <a:lstStyle/>
                    <a:p>
                      <a:pPr algn="ctr">
                        <a:buNone/>
                      </a:pPr>
                      <a:r>
                        <a:rPr lang="ru-RU" sz="1400" dirty="0">
                          <a:effectLst/>
                        </a:rPr>
                        <a:t>178</a:t>
                      </a:r>
                      <a:r>
                        <a:rPr lang="ru-RU" sz="1400" baseline="30000" dirty="0">
                          <a:effectLst/>
                        </a:rPr>
                        <a:t> 1</a:t>
                      </a:r>
                      <a:r>
                        <a:rPr lang="ru-RU" sz="1400" dirty="0">
                          <a:effectLst/>
                        </a:rPr>
                        <a:t>.</a:t>
                      </a:r>
                    </a:p>
                  </a:txBody>
                  <a:tcPr marL="54392" marR="54392" marT="27196" marB="2719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buNone/>
                      </a:pPr>
                      <a:r>
                        <a:rPr lang="ru-RU" sz="1400" dirty="0">
                          <a:effectLst/>
                        </a:rPr>
                        <a:t>Стопа полиуретановая</a:t>
                      </a:r>
                    </a:p>
                  </a:txBody>
                  <a:tcPr marL="54392" marR="54392" marT="27196" marB="2719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buNone/>
                      </a:pPr>
                      <a:r>
                        <a:rPr lang="ru-RU" sz="1400">
                          <a:effectLst/>
                        </a:rPr>
                        <a:t>32.50.23.131</a:t>
                      </a:r>
                    </a:p>
                  </a:txBody>
                  <a:tcPr marL="54392" marR="54392" marT="27196" marB="2719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3473772821"/>
                  </a:ext>
                </a:extLst>
              </a:tr>
              <a:tr h="380742">
                <a:tc>
                  <a:txBody>
                    <a:bodyPr/>
                    <a:lstStyle/>
                    <a:p>
                      <a:pPr algn="ctr">
                        <a:buNone/>
                      </a:pPr>
                      <a:r>
                        <a:rPr lang="ru-RU" sz="1400">
                          <a:effectLst/>
                        </a:rPr>
                        <a:t>178</a:t>
                      </a:r>
                      <a:r>
                        <a:rPr lang="ru-RU" sz="1400" baseline="30000">
                          <a:effectLst/>
                        </a:rPr>
                        <a:t> 2</a:t>
                      </a:r>
                      <a:r>
                        <a:rPr lang="ru-RU" sz="1400">
                          <a:effectLst/>
                        </a:rPr>
                        <a:t>.</a:t>
                      </a:r>
                    </a:p>
                  </a:txBody>
                  <a:tcPr marL="54392" marR="54392" marT="27196" marB="2719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buNone/>
                      </a:pPr>
                      <a:r>
                        <a:rPr lang="ru-RU" sz="1400" dirty="0">
                          <a:effectLst/>
                        </a:rPr>
                        <a:t>Стопа из композитных материалов</a:t>
                      </a:r>
                    </a:p>
                  </a:txBody>
                  <a:tcPr marL="54392" marR="54392" marT="27196" marB="2719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buNone/>
                      </a:pPr>
                      <a:r>
                        <a:rPr lang="ru-RU" sz="1400">
                          <a:effectLst/>
                        </a:rPr>
                        <a:t>32.50.23.132</a:t>
                      </a:r>
                    </a:p>
                  </a:txBody>
                  <a:tcPr marL="54392" marR="54392" marT="27196" marB="2719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1127945979"/>
                  </a:ext>
                </a:extLst>
              </a:tr>
              <a:tr h="380742">
                <a:tc>
                  <a:txBody>
                    <a:bodyPr/>
                    <a:lstStyle/>
                    <a:p>
                      <a:pPr algn="ctr">
                        <a:buNone/>
                      </a:pPr>
                      <a:r>
                        <a:rPr lang="ru-RU" sz="1400">
                          <a:effectLst/>
                        </a:rPr>
                        <a:t>178</a:t>
                      </a:r>
                      <a:r>
                        <a:rPr lang="ru-RU" sz="1400" baseline="30000">
                          <a:effectLst/>
                        </a:rPr>
                        <a:t> 3</a:t>
                      </a:r>
                      <a:r>
                        <a:rPr lang="ru-RU" sz="1400">
                          <a:effectLst/>
                        </a:rPr>
                        <a:t>.</a:t>
                      </a:r>
                    </a:p>
                  </a:txBody>
                  <a:tcPr marL="54392" marR="54392" marT="27196" marB="2719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buNone/>
                      </a:pPr>
                      <a:r>
                        <a:rPr lang="ru-RU" sz="1400" dirty="0">
                          <a:effectLst/>
                        </a:rPr>
                        <a:t>Коленный модуль с механическим управлением</a:t>
                      </a:r>
                    </a:p>
                  </a:txBody>
                  <a:tcPr marL="54392" marR="54392" marT="27196" marB="2719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buNone/>
                      </a:pPr>
                      <a:r>
                        <a:rPr lang="ru-RU" sz="1400">
                          <a:effectLst/>
                        </a:rPr>
                        <a:t>32.50.23.141</a:t>
                      </a:r>
                    </a:p>
                  </a:txBody>
                  <a:tcPr marL="54392" marR="54392" marT="27196" marB="2719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2321285369"/>
                  </a:ext>
                </a:extLst>
              </a:tr>
              <a:tr h="380742">
                <a:tc>
                  <a:txBody>
                    <a:bodyPr/>
                    <a:lstStyle/>
                    <a:p>
                      <a:pPr algn="ctr">
                        <a:buNone/>
                      </a:pPr>
                      <a:r>
                        <a:rPr lang="ru-RU" sz="1400">
                          <a:effectLst/>
                        </a:rPr>
                        <a:t>178</a:t>
                      </a:r>
                      <a:r>
                        <a:rPr lang="ru-RU" sz="1400" baseline="30000">
                          <a:effectLst/>
                        </a:rPr>
                        <a:t> 4</a:t>
                      </a:r>
                      <a:r>
                        <a:rPr lang="ru-RU" sz="1400">
                          <a:effectLst/>
                        </a:rPr>
                        <a:t>.</a:t>
                      </a:r>
                    </a:p>
                  </a:txBody>
                  <a:tcPr marL="54392" marR="54392" marT="27196" marB="2719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buNone/>
                      </a:pPr>
                      <a:r>
                        <a:rPr lang="ru-RU" sz="1400" dirty="0">
                          <a:effectLst/>
                        </a:rPr>
                        <a:t>Коленный модуль с пневматическим управлением</a:t>
                      </a:r>
                    </a:p>
                  </a:txBody>
                  <a:tcPr marL="54392" marR="54392" marT="27196" marB="2719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buNone/>
                      </a:pPr>
                      <a:r>
                        <a:rPr lang="ru-RU" sz="1400">
                          <a:effectLst/>
                        </a:rPr>
                        <a:t>32.50.23.142</a:t>
                      </a:r>
                    </a:p>
                  </a:txBody>
                  <a:tcPr marL="54392" marR="54392" marT="27196" marB="2719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782113808"/>
                  </a:ext>
                </a:extLst>
              </a:tr>
              <a:tr h="380742">
                <a:tc>
                  <a:txBody>
                    <a:bodyPr/>
                    <a:lstStyle/>
                    <a:p>
                      <a:pPr algn="ctr">
                        <a:buNone/>
                      </a:pPr>
                      <a:r>
                        <a:rPr lang="ru-RU" sz="1400">
                          <a:effectLst/>
                        </a:rPr>
                        <a:t>178</a:t>
                      </a:r>
                      <a:r>
                        <a:rPr lang="ru-RU" sz="1400" baseline="30000">
                          <a:effectLst/>
                        </a:rPr>
                        <a:t> 5</a:t>
                      </a:r>
                      <a:r>
                        <a:rPr lang="ru-RU" sz="1400">
                          <a:effectLst/>
                        </a:rPr>
                        <a:t>.</a:t>
                      </a:r>
                    </a:p>
                  </a:txBody>
                  <a:tcPr marL="54392" marR="54392" marT="27196" marB="2719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buNone/>
                      </a:pPr>
                      <a:r>
                        <a:rPr lang="ru-RU" sz="1400" dirty="0">
                          <a:effectLst/>
                        </a:rPr>
                        <a:t>Коленный модуль с гидравлическим управлением</a:t>
                      </a:r>
                    </a:p>
                  </a:txBody>
                  <a:tcPr marL="54392" marR="54392" marT="27196" marB="2719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buNone/>
                      </a:pPr>
                      <a:r>
                        <a:rPr lang="ru-RU" sz="1400">
                          <a:effectLst/>
                        </a:rPr>
                        <a:t>32.50.23.143</a:t>
                      </a:r>
                    </a:p>
                  </a:txBody>
                  <a:tcPr marL="54392" marR="54392" marT="27196" marB="2719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252358359"/>
                  </a:ext>
                </a:extLst>
              </a:tr>
              <a:tr h="543917">
                <a:tc>
                  <a:txBody>
                    <a:bodyPr/>
                    <a:lstStyle/>
                    <a:p>
                      <a:pPr algn="ctr">
                        <a:buNone/>
                      </a:pPr>
                      <a:r>
                        <a:rPr lang="ru-RU" sz="1400">
                          <a:effectLst/>
                        </a:rPr>
                        <a:t>178</a:t>
                      </a:r>
                      <a:r>
                        <a:rPr lang="ru-RU" sz="1400" baseline="30000">
                          <a:effectLst/>
                        </a:rPr>
                        <a:t> 6</a:t>
                      </a:r>
                      <a:r>
                        <a:rPr lang="ru-RU" sz="1400">
                          <a:effectLst/>
                        </a:rPr>
                        <a:t>.</a:t>
                      </a:r>
                    </a:p>
                  </a:txBody>
                  <a:tcPr marL="54392" marR="54392" marT="27196" marB="2719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buNone/>
                      </a:pPr>
                      <a:r>
                        <a:rPr lang="ru-RU" sz="1400" dirty="0">
                          <a:effectLst/>
                        </a:rPr>
                        <a:t>Коленный модуль с микропроцессорным управлением</a:t>
                      </a:r>
                    </a:p>
                  </a:txBody>
                  <a:tcPr marL="54392" marR="54392" marT="27196" marB="2719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buNone/>
                      </a:pPr>
                      <a:r>
                        <a:rPr lang="ru-RU" sz="1400">
                          <a:effectLst/>
                        </a:rPr>
                        <a:t>32.50.23.144</a:t>
                      </a:r>
                    </a:p>
                  </a:txBody>
                  <a:tcPr marL="54392" marR="54392" marT="27196" marB="2719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3093985122"/>
                  </a:ext>
                </a:extLst>
              </a:tr>
              <a:tr h="380742">
                <a:tc>
                  <a:txBody>
                    <a:bodyPr/>
                    <a:lstStyle/>
                    <a:p>
                      <a:pPr algn="ctr">
                        <a:buNone/>
                      </a:pPr>
                      <a:r>
                        <a:rPr lang="ru-RU" sz="1400">
                          <a:effectLst/>
                        </a:rPr>
                        <a:t>178</a:t>
                      </a:r>
                      <a:r>
                        <a:rPr lang="ru-RU" sz="1400" baseline="30000">
                          <a:effectLst/>
                        </a:rPr>
                        <a:t> 7</a:t>
                      </a:r>
                      <a:r>
                        <a:rPr lang="ru-RU" sz="1400">
                          <a:effectLst/>
                        </a:rPr>
                        <a:t>.</a:t>
                      </a:r>
                    </a:p>
                  </a:txBody>
                  <a:tcPr marL="54392" marR="54392" marT="27196" marB="2719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buNone/>
                      </a:pPr>
                      <a:r>
                        <a:rPr lang="ru-RU" sz="1400" dirty="0">
                          <a:effectLst/>
                        </a:rPr>
                        <a:t>Тазобедренный модуль с механическим управлением</a:t>
                      </a:r>
                    </a:p>
                  </a:txBody>
                  <a:tcPr marL="54392" marR="54392" marT="27196" marB="2719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buNone/>
                      </a:pPr>
                      <a:r>
                        <a:rPr lang="ru-RU" sz="1400">
                          <a:effectLst/>
                        </a:rPr>
                        <a:t>32.50.23.151</a:t>
                      </a:r>
                    </a:p>
                  </a:txBody>
                  <a:tcPr marL="54392" marR="54392" marT="27196" marB="2719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3947934353"/>
                  </a:ext>
                </a:extLst>
              </a:tr>
              <a:tr h="380742">
                <a:tc>
                  <a:txBody>
                    <a:bodyPr/>
                    <a:lstStyle/>
                    <a:p>
                      <a:pPr algn="ctr">
                        <a:buNone/>
                      </a:pPr>
                      <a:r>
                        <a:rPr lang="ru-RU" sz="1400">
                          <a:effectLst/>
                        </a:rPr>
                        <a:t>178</a:t>
                      </a:r>
                      <a:r>
                        <a:rPr lang="ru-RU" sz="1400" baseline="30000">
                          <a:effectLst/>
                        </a:rPr>
                        <a:t> 8</a:t>
                      </a:r>
                      <a:r>
                        <a:rPr lang="ru-RU" sz="1400">
                          <a:effectLst/>
                        </a:rPr>
                        <a:t>.</a:t>
                      </a:r>
                    </a:p>
                  </a:txBody>
                  <a:tcPr marL="54392" marR="54392" marT="27196" marB="2719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buNone/>
                      </a:pPr>
                      <a:r>
                        <a:rPr lang="ru-RU" sz="1400" dirty="0">
                          <a:effectLst/>
                        </a:rPr>
                        <a:t>Узел кисти пассивный</a:t>
                      </a:r>
                    </a:p>
                  </a:txBody>
                  <a:tcPr marL="54392" marR="54392" marT="27196" marB="2719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buNone/>
                      </a:pPr>
                      <a:r>
                        <a:rPr lang="ru-RU" sz="1400" dirty="0">
                          <a:effectLst/>
                        </a:rPr>
                        <a:t>32.50.23.161</a:t>
                      </a:r>
                    </a:p>
                  </a:txBody>
                  <a:tcPr marL="54392" marR="54392" marT="27196" marB="2719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544594748"/>
                  </a:ext>
                </a:extLst>
              </a:tr>
              <a:tr h="380742">
                <a:tc>
                  <a:txBody>
                    <a:bodyPr/>
                    <a:lstStyle/>
                    <a:p>
                      <a:pPr algn="ctr">
                        <a:buNone/>
                      </a:pPr>
                      <a:r>
                        <a:rPr lang="ru-RU" sz="1400">
                          <a:effectLst/>
                        </a:rPr>
                        <a:t>178</a:t>
                      </a:r>
                      <a:r>
                        <a:rPr lang="ru-RU" sz="1400" baseline="30000">
                          <a:effectLst/>
                        </a:rPr>
                        <a:t> 9</a:t>
                      </a:r>
                      <a:r>
                        <a:rPr lang="ru-RU" sz="1400">
                          <a:effectLst/>
                        </a:rPr>
                        <a:t>.</a:t>
                      </a:r>
                    </a:p>
                  </a:txBody>
                  <a:tcPr marL="54392" marR="54392" marT="27196" marB="2719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buNone/>
                      </a:pPr>
                      <a:r>
                        <a:rPr lang="ru-RU" sz="1400" dirty="0">
                          <a:effectLst/>
                        </a:rPr>
                        <a:t>Узел кисти активный</a:t>
                      </a:r>
                    </a:p>
                  </a:txBody>
                  <a:tcPr marL="54392" marR="54392" marT="27196" marB="2719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buNone/>
                      </a:pPr>
                      <a:r>
                        <a:rPr lang="ru-RU" sz="1400" dirty="0">
                          <a:effectLst/>
                        </a:rPr>
                        <a:t>32.50.23.162</a:t>
                      </a:r>
                    </a:p>
                  </a:txBody>
                  <a:tcPr marL="54392" marR="54392" marT="27196" marB="2719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2167344158"/>
                  </a:ext>
                </a:extLst>
              </a:tr>
              <a:tr h="380742">
                <a:tc>
                  <a:txBody>
                    <a:bodyPr/>
                    <a:lstStyle/>
                    <a:p>
                      <a:pPr algn="ctr">
                        <a:buNone/>
                      </a:pPr>
                      <a:r>
                        <a:rPr lang="ru-RU" sz="1400">
                          <a:effectLst/>
                        </a:rPr>
                        <a:t>178</a:t>
                      </a:r>
                      <a:r>
                        <a:rPr lang="ru-RU" sz="1400" baseline="30000">
                          <a:effectLst/>
                        </a:rPr>
                        <a:t> 10</a:t>
                      </a:r>
                      <a:r>
                        <a:rPr lang="ru-RU" sz="1400">
                          <a:effectLst/>
                        </a:rPr>
                        <a:t>.</a:t>
                      </a:r>
                    </a:p>
                  </a:txBody>
                  <a:tcPr marL="54392" marR="54392" marT="27196" marB="2719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buNone/>
                      </a:pPr>
                      <a:r>
                        <a:rPr lang="ru-RU" sz="1400">
                          <a:effectLst/>
                        </a:rPr>
                        <a:t>Узел кисти с микропроцессорным управлением</a:t>
                      </a:r>
                    </a:p>
                  </a:txBody>
                  <a:tcPr marL="54392" marR="54392" marT="27196" marB="2719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buNone/>
                      </a:pPr>
                      <a:r>
                        <a:rPr lang="ru-RU" sz="1400" dirty="0">
                          <a:effectLst/>
                        </a:rPr>
                        <a:t>32.50.23.163</a:t>
                      </a:r>
                    </a:p>
                  </a:txBody>
                  <a:tcPr marL="54392" marR="54392" marT="27196" marB="2719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115561035"/>
                  </a:ext>
                </a:extLst>
              </a:tr>
              <a:tr h="380742">
                <a:tc>
                  <a:txBody>
                    <a:bodyPr/>
                    <a:lstStyle/>
                    <a:p>
                      <a:pPr algn="ctr">
                        <a:buNone/>
                      </a:pPr>
                      <a:r>
                        <a:rPr lang="ru-RU" sz="1400">
                          <a:effectLst/>
                        </a:rPr>
                        <a:t>178</a:t>
                      </a:r>
                      <a:r>
                        <a:rPr lang="ru-RU" sz="1400" baseline="30000">
                          <a:effectLst/>
                        </a:rPr>
                        <a:t> 11</a:t>
                      </a:r>
                      <a:r>
                        <a:rPr lang="ru-RU" sz="1400">
                          <a:effectLst/>
                        </a:rPr>
                        <a:t>.</a:t>
                      </a:r>
                    </a:p>
                  </a:txBody>
                  <a:tcPr marL="54392" marR="54392" marT="27196" marB="2719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buNone/>
                      </a:pPr>
                      <a:r>
                        <a:rPr lang="ru-RU" sz="1400">
                          <a:effectLst/>
                        </a:rPr>
                        <a:t>Локтевой узел пассивный</a:t>
                      </a:r>
                    </a:p>
                  </a:txBody>
                  <a:tcPr marL="54392" marR="54392" marT="27196" marB="2719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buNone/>
                      </a:pPr>
                      <a:r>
                        <a:rPr lang="ru-RU" sz="1400" dirty="0">
                          <a:effectLst/>
                        </a:rPr>
                        <a:t>32.50.23.171</a:t>
                      </a:r>
                    </a:p>
                  </a:txBody>
                  <a:tcPr marL="54392" marR="54392" marT="27196" marB="2719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3889818205"/>
                  </a:ext>
                </a:extLst>
              </a:tr>
            </a:tbl>
          </a:graphicData>
        </a:graphic>
      </p:graphicFrame>
      <p:sp>
        <p:nvSpPr>
          <p:cNvPr id="5" name="Rectangle 1">
            <a:extLst>
              <a:ext uri="{FF2B5EF4-FFF2-40B4-BE49-F238E27FC236}">
                <a16:creationId xmlns:a16="http://schemas.microsoft.com/office/drawing/2014/main" id="{5A444D7A-0FEA-EA42-0A7C-A59446D1D41F}"/>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ru-RU" altLang="ru-RU" sz="1800" b="0" i="0" u="none" strike="noStrike" cap="none" normalizeH="0" baseline="0">
                <a:ln>
                  <a:noFill/>
                </a:ln>
                <a:solidFill>
                  <a:schemeClr val="tx1"/>
                </a:solidFill>
                <a:effectLst/>
                <a:latin typeface="Arial" panose="020B0604020202020204" pitchFamily="34" charset="0"/>
              </a:rPr>
            </a:br>
            <a:endParaRPr kumimoji="0" lang="ru-RU" altLang="ru-RU" sz="1800" b="0" i="0" u="none" strike="noStrike" cap="none" normalizeH="0" baseline="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3250447048"/>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A22476-988C-071F-C4CE-39760E0E3C02}"/>
            </a:ext>
          </a:extLst>
        </p:cNvPr>
        <p:cNvGrpSpPr/>
        <p:nvPr/>
      </p:nvGrpSpPr>
      <p:grpSpPr>
        <a:xfrm>
          <a:off x="0" y="0"/>
          <a:ext cx="0" cy="0"/>
          <a:chOff x="0" y="0"/>
          <a:chExt cx="0" cy="0"/>
        </a:xfrm>
      </p:grpSpPr>
      <p:sp>
        <p:nvSpPr>
          <p:cNvPr id="2" name="Заголовок 1">
            <a:extLst>
              <a:ext uri="{FF2B5EF4-FFF2-40B4-BE49-F238E27FC236}">
                <a16:creationId xmlns:a16="http://schemas.microsoft.com/office/drawing/2014/main" id="{73D65DDE-030A-4B17-5B0D-C80E74D43892}"/>
              </a:ext>
            </a:extLst>
          </p:cNvPr>
          <p:cNvSpPr>
            <a:spLocks noGrp="1"/>
          </p:cNvSpPr>
          <p:nvPr>
            <p:ph type="title"/>
          </p:nvPr>
        </p:nvSpPr>
        <p:spPr>
          <a:xfrm>
            <a:off x="695400" y="764704"/>
            <a:ext cx="10515600" cy="3024336"/>
          </a:xfrm>
        </p:spPr>
        <p:txBody>
          <a:bodyPr>
            <a:normAutofit/>
          </a:bodyPr>
          <a:lstStyle/>
          <a:p>
            <a:r>
              <a:rPr lang="ru-RU" sz="3200" dirty="0">
                <a:solidFill>
                  <a:srgbClr val="0070C0"/>
                </a:solidFill>
              </a:rPr>
              <a:t>Изменения содержательного плана:</a:t>
            </a:r>
            <a:br>
              <a:rPr lang="ru-RU" sz="3200" dirty="0">
                <a:solidFill>
                  <a:srgbClr val="0070C0"/>
                </a:solidFill>
              </a:rPr>
            </a:br>
            <a:br>
              <a:rPr lang="ru-RU" sz="3200" dirty="0">
                <a:solidFill>
                  <a:srgbClr val="0070C0"/>
                </a:solidFill>
              </a:rPr>
            </a:br>
            <a:r>
              <a:rPr lang="en-US" sz="3200" dirty="0">
                <a:solidFill>
                  <a:srgbClr val="0070C0"/>
                </a:solidFill>
              </a:rPr>
              <a:t>6</a:t>
            </a:r>
            <a:r>
              <a:rPr lang="ru-RU" sz="3200" dirty="0">
                <a:solidFill>
                  <a:srgbClr val="0070C0"/>
                </a:solidFill>
              </a:rPr>
              <a:t>. Новые правила описания объекта закупки + измененные правила обоснования цены</a:t>
            </a:r>
            <a:br>
              <a:rPr lang="ru-RU" sz="3200" dirty="0">
                <a:solidFill>
                  <a:srgbClr val="0070C0"/>
                </a:solidFill>
              </a:rPr>
            </a:br>
            <a:br>
              <a:rPr lang="ru-RU" sz="3200" dirty="0">
                <a:solidFill>
                  <a:srgbClr val="0070C0"/>
                </a:solidFill>
              </a:rPr>
            </a:br>
            <a:r>
              <a:rPr kumimoji="0" lang="ru-RU" sz="2000" b="0" i="0" u="none" strike="noStrike" kern="1200" cap="none" spc="0" normalizeH="0" baseline="0" noProof="0" dirty="0">
                <a:ln>
                  <a:noFill/>
                </a:ln>
                <a:solidFill>
                  <a:srgbClr val="0070C0"/>
                </a:solidFill>
                <a:effectLst/>
                <a:uLnTx/>
                <a:uFillTx/>
                <a:latin typeface="Calibri Light"/>
                <a:ea typeface="+mj-ea"/>
                <a:cs typeface="+mj-cs"/>
              </a:rPr>
              <a:t>(</a:t>
            </a:r>
            <a:r>
              <a:rPr kumimoji="0" lang="ru-RU" sz="2000" b="0" i="0" u="none" strike="noStrike" kern="1200" cap="none" spc="0" normalizeH="0" baseline="0" noProof="0" dirty="0">
                <a:ln>
                  <a:noFill/>
                </a:ln>
                <a:solidFill>
                  <a:srgbClr val="FF0000"/>
                </a:solidFill>
                <a:effectLst/>
                <a:uLnTx/>
                <a:uFillTx/>
                <a:latin typeface="Calibri Light"/>
                <a:ea typeface="+mj-ea"/>
                <a:cs typeface="+mj-cs"/>
              </a:rPr>
              <a:t>с 19.06.2025 </a:t>
            </a:r>
            <a:r>
              <a:rPr kumimoji="0" lang="ru-RU" sz="2000" b="0" i="0" u="none" strike="noStrike" kern="1200" cap="none" spc="0" normalizeH="0" baseline="0" noProof="0" dirty="0">
                <a:ln>
                  <a:noFill/>
                </a:ln>
                <a:solidFill>
                  <a:srgbClr val="0070C0"/>
                </a:solidFill>
                <a:effectLst/>
                <a:uLnTx/>
                <a:uFillTx/>
                <a:latin typeface="Calibri Light"/>
                <a:ea typeface="+mj-ea"/>
                <a:cs typeface="+mj-cs"/>
              </a:rPr>
              <a:t>–Постановление Правительства от 10 июня 2025 г. N 879)</a:t>
            </a:r>
            <a:endParaRPr lang="ru-RU" sz="3200" dirty="0">
              <a:solidFill>
                <a:srgbClr val="0070C0"/>
              </a:solidFill>
            </a:endParaRPr>
          </a:p>
        </p:txBody>
      </p:sp>
    </p:spTree>
    <p:extLst>
      <p:ext uri="{BB962C8B-B14F-4D97-AF65-F5344CB8AC3E}">
        <p14:creationId xmlns:p14="http://schemas.microsoft.com/office/powerpoint/2010/main" val="1437195947"/>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a:extLst>
              <a:ext uri="{FF2B5EF4-FFF2-40B4-BE49-F238E27FC236}">
                <a16:creationId xmlns:a16="http://schemas.microsoft.com/office/drawing/2014/main" id="{E48733D8-6B42-4055-7CF5-9683F868A0EB}"/>
              </a:ext>
            </a:extLst>
          </p:cNvPr>
          <p:cNvSpPr/>
          <p:nvPr/>
        </p:nvSpPr>
        <p:spPr>
          <a:xfrm>
            <a:off x="407368" y="168165"/>
            <a:ext cx="11377264" cy="6669360"/>
          </a:xfrm>
          <a:prstGeom prst="rect">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a:ea typeface="+mn-ea"/>
              <a:cs typeface="+mn-cs"/>
            </a:endParaRPr>
          </a:p>
        </p:txBody>
      </p:sp>
      <p:sp>
        <p:nvSpPr>
          <p:cNvPr id="3" name="Объект 2">
            <a:extLst>
              <a:ext uri="{FF2B5EF4-FFF2-40B4-BE49-F238E27FC236}">
                <a16:creationId xmlns:a16="http://schemas.microsoft.com/office/drawing/2014/main" id="{68624EBD-99E6-AD0F-2307-3C649648EFD2}"/>
              </a:ext>
            </a:extLst>
          </p:cNvPr>
          <p:cNvSpPr>
            <a:spLocks noGrp="1"/>
          </p:cNvSpPr>
          <p:nvPr>
            <p:ph idx="1"/>
          </p:nvPr>
        </p:nvSpPr>
        <p:spPr>
          <a:xfrm>
            <a:off x="407368" y="172347"/>
            <a:ext cx="11233248" cy="5844307"/>
          </a:xfrm>
        </p:spPr>
        <p:txBody>
          <a:bodyPr>
            <a:noAutofit/>
          </a:bodyPr>
          <a:lstStyle/>
          <a:p>
            <a:r>
              <a:rPr lang="ru-RU" sz="1600" dirty="0">
                <a:solidFill>
                  <a:srgbClr val="FF0000"/>
                </a:solidFill>
                <a:latin typeface="Times New Roman" panose="02020603050405020304" pitchFamily="18" charset="0"/>
                <a:cs typeface="Times New Roman" panose="02020603050405020304" pitchFamily="18" charset="0"/>
              </a:rPr>
              <a:t>Новая редакция 7. </a:t>
            </a:r>
            <a:r>
              <a:rPr lang="ru-RU" sz="1600" dirty="0">
                <a:latin typeface="Times New Roman" panose="02020603050405020304" pitchFamily="18" charset="0"/>
                <a:cs typeface="Times New Roman" panose="02020603050405020304" pitchFamily="18" charset="0"/>
              </a:rPr>
              <a:t>Установить, что для целей осуществлении закупок в соответствии </a:t>
            </a:r>
            <a:r>
              <a:rPr lang="ru-RU" sz="1600" b="1" dirty="0">
                <a:latin typeface="Times New Roman" panose="02020603050405020304" pitchFamily="18" charset="0"/>
                <a:cs typeface="Times New Roman" panose="02020603050405020304" pitchFamily="18" charset="0"/>
              </a:rPr>
              <a:t>с Федеральным законом "О контрактной системе в сфере закупок товаров, работ, услуг для обеспечения государственных и муниципальных нужд":</a:t>
            </a:r>
          </a:p>
          <a:p>
            <a:r>
              <a:rPr lang="ru-RU" sz="1600" dirty="0">
                <a:latin typeface="Times New Roman" panose="02020603050405020304" pitchFamily="18" charset="0"/>
                <a:cs typeface="Times New Roman" panose="02020603050405020304" pitchFamily="18" charset="0"/>
              </a:rPr>
              <a:t>а) особенностями описания объекта закупки, являющегося товаром (в том числе поставляемым при выполнении закупаемых работ, оказании закупаемых услуг), </a:t>
            </a:r>
            <a:r>
              <a:rPr lang="ru-RU" sz="1600" b="1" u="sng" dirty="0">
                <a:latin typeface="Times New Roman" panose="02020603050405020304" pitchFamily="18" charset="0"/>
                <a:cs typeface="Times New Roman" panose="02020603050405020304" pitchFamily="18" charset="0"/>
              </a:rPr>
              <a:t>производство которого на территории Российской Федерации отсутствует,</a:t>
            </a:r>
            <a:r>
              <a:rPr lang="ru-RU" sz="1600" dirty="0">
                <a:latin typeface="Times New Roman" panose="02020603050405020304" pitchFamily="18" charset="0"/>
                <a:cs typeface="Times New Roman" panose="02020603050405020304" pitchFamily="18" charset="0"/>
              </a:rPr>
              <a:t> являются:</a:t>
            </a:r>
          </a:p>
          <a:p>
            <a:r>
              <a:rPr lang="ru-RU" sz="1600" dirty="0">
                <a:latin typeface="Times New Roman" panose="02020603050405020304" pitchFamily="18" charset="0"/>
                <a:cs typeface="Times New Roman" panose="02020603050405020304" pitchFamily="18" charset="0"/>
              </a:rPr>
              <a:t>для служебного пользования;</a:t>
            </a:r>
          </a:p>
          <a:p>
            <a:r>
              <a:rPr lang="ru-RU" sz="1600" dirty="0">
                <a:solidFill>
                  <a:schemeClr val="accent1">
                    <a:lumMod val="50000"/>
                  </a:schemeClr>
                </a:solidFill>
                <a:latin typeface="Times New Roman" panose="02020603050405020304" pitchFamily="18" charset="0"/>
                <a:cs typeface="Times New Roman" panose="02020603050405020304" pitchFamily="18" charset="0"/>
              </a:rPr>
              <a:t>при осуществлении закупки товаров, указанных в позициях 1-145 приложения N 1 к настоящему постановлению, - </a:t>
            </a:r>
            <a:r>
              <a:rPr lang="ru-RU" sz="1600" b="1" dirty="0">
                <a:solidFill>
                  <a:srgbClr val="FF0000"/>
                </a:solidFill>
                <a:latin typeface="Times New Roman" panose="02020603050405020304" pitchFamily="18" charset="0"/>
                <a:cs typeface="Times New Roman" panose="02020603050405020304" pitchFamily="18" charset="0"/>
              </a:rPr>
              <a:t>декларирование</a:t>
            </a:r>
            <a:r>
              <a:rPr lang="ru-RU" sz="1600" dirty="0">
                <a:solidFill>
                  <a:schemeClr val="accent1">
                    <a:lumMod val="50000"/>
                  </a:schemeClr>
                </a:solidFill>
                <a:latin typeface="Times New Roman" panose="02020603050405020304" pitchFamily="18" charset="0"/>
                <a:cs typeface="Times New Roman" panose="02020603050405020304" pitchFamily="18" charset="0"/>
              </a:rPr>
              <a:t> в извещении об осуществлении закупки или в приглашении принять участие в определении поставщика (подрядчика, исполнителя) факта получения предусмотренного подпунктом "а" пункта 5 настоящего постановления разрешения с указанием его реквизитов и характеристик товара, являющихся идентичными характеристикам, содержащимся в обращении, на основании которого выдано такое разрешение (с 01.09.2025 – ПП от 29.08.2025 № 1326);</a:t>
            </a:r>
          </a:p>
          <a:p>
            <a:r>
              <a:rPr lang="ru-RU" sz="1600" dirty="0">
                <a:latin typeface="Times New Roman" panose="02020603050405020304" pitchFamily="18" charset="0"/>
                <a:cs typeface="Times New Roman" panose="02020603050405020304" pitchFamily="18" charset="0"/>
              </a:rPr>
              <a:t>при осуществлении закупки </a:t>
            </a:r>
            <a:r>
              <a:rPr lang="ru-RU" sz="1600" b="1" dirty="0">
                <a:latin typeface="Times New Roman" panose="02020603050405020304" pitchFamily="18" charset="0"/>
                <a:cs typeface="Times New Roman" panose="02020603050405020304" pitchFamily="18" charset="0"/>
              </a:rPr>
              <a:t>товаров, указанных в позициях 1 - 433 приложения N 2 </a:t>
            </a:r>
            <a:r>
              <a:rPr lang="ru-RU" sz="1600" dirty="0">
                <a:latin typeface="Times New Roman" panose="02020603050405020304" pitchFamily="18" charset="0"/>
                <a:cs typeface="Times New Roman" panose="02020603050405020304" pitchFamily="18" charset="0"/>
              </a:rPr>
              <a:t>к настоящему постановлению, - </a:t>
            </a:r>
            <a:r>
              <a:rPr lang="ru-RU" sz="1600" b="1" dirty="0">
                <a:solidFill>
                  <a:srgbClr val="FF0000"/>
                </a:solidFill>
                <a:latin typeface="Times New Roman" panose="02020603050405020304" pitchFamily="18" charset="0"/>
                <a:cs typeface="Times New Roman" panose="02020603050405020304" pitchFamily="18" charset="0"/>
              </a:rPr>
              <a:t>декларирование </a:t>
            </a:r>
            <a:r>
              <a:rPr lang="ru-RU" sz="1600" dirty="0">
                <a:latin typeface="Times New Roman" panose="02020603050405020304" pitchFamily="18" charset="0"/>
                <a:cs typeface="Times New Roman" panose="02020603050405020304" pitchFamily="18" charset="0"/>
              </a:rPr>
              <a:t>в извещении об осуществлении закупки или в приглашении принять участие в определении поставщика (подрядчика, исполнителя) факта </a:t>
            </a:r>
            <a:r>
              <a:rPr lang="ru-RU" sz="1600" b="1" dirty="0">
                <a:solidFill>
                  <a:srgbClr val="FF0000"/>
                </a:solidFill>
                <a:latin typeface="Times New Roman" panose="02020603050405020304" pitchFamily="18" charset="0"/>
                <a:cs typeface="Times New Roman" panose="02020603050405020304" pitchFamily="18" charset="0"/>
              </a:rPr>
              <a:t>отсутствия в реестре российской промышленной продукции такого товара с характеристиками, соответствующими потребности </a:t>
            </a:r>
            <a:r>
              <a:rPr lang="ru-RU" sz="1600" dirty="0">
                <a:latin typeface="Times New Roman" panose="02020603050405020304" pitchFamily="18" charset="0"/>
                <a:cs typeface="Times New Roman" panose="02020603050405020304" pitchFamily="18" charset="0"/>
              </a:rPr>
              <a:t>заказчика, указание в описании объекта закупки характеристик товара, потребность в котором имеется у заказчика и который отсутствует в реестре российской промышленной продукции, </a:t>
            </a:r>
          </a:p>
          <a:p>
            <a:r>
              <a:rPr lang="ru-RU" sz="1600" dirty="0">
                <a:latin typeface="Times New Roman" panose="02020603050405020304" pitchFamily="18" charset="0"/>
                <a:cs typeface="Times New Roman" panose="02020603050405020304" pitchFamily="18" charset="0"/>
              </a:rPr>
              <a:t>а также включение в описание объекта закупки </a:t>
            </a:r>
            <a:r>
              <a:rPr lang="ru-RU" sz="1600" b="1" dirty="0">
                <a:solidFill>
                  <a:srgbClr val="FF0000"/>
                </a:solidFill>
                <a:latin typeface="Times New Roman" panose="02020603050405020304" pitchFamily="18" charset="0"/>
                <a:cs typeface="Times New Roman" panose="02020603050405020304" pitchFamily="18" charset="0"/>
              </a:rPr>
              <a:t>копии направленного до начала осуществления закупки в Министерство промышленности и торговли Российской Федерации уведомления об отсутствии закупаемого товара в реестре российской промышленной продукции</a:t>
            </a:r>
            <a:r>
              <a:rPr lang="ru-RU" sz="1600" dirty="0">
                <a:latin typeface="Times New Roman" panose="02020603050405020304" pitchFamily="18" charset="0"/>
                <a:cs typeface="Times New Roman" panose="02020603050405020304" pitchFamily="18" charset="0"/>
              </a:rPr>
              <a:t>, которое должно содержать </a:t>
            </a:r>
          </a:p>
          <a:p>
            <a:r>
              <a:rPr lang="ru-RU" sz="1600" dirty="0">
                <a:latin typeface="Times New Roman" panose="02020603050405020304" pitchFamily="18" charset="0"/>
                <a:cs typeface="Times New Roman" panose="02020603050405020304" pitchFamily="18" charset="0"/>
              </a:rPr>
              <a:t>информацию о заказчике (место нахождения, почтовый адрес, адрес электронной почты, номер контактного телефона) </a:t>
            </a:r>
          </a:p>
          <a:p>
            <a:r>
              <a:rPr lang="ru-RU" sz="1600" dirty="0">
                <a:latin typeface="Times New Roman" panose="02020603050405020304" pitchFamily="18" charset="0"/>
                <a:cs typeface="Times New Roman" panose="02020603050405020304" pitchFamily="18" charset="0"/>
              </a:rPr>
              <a:t>и о товаре, потребность в котором имеется у заказчика и который отсутствует в реестре российской промышленной продукции (наименование товара, код товара по Общероссийскому классификатору продукции по видам экономической деятельности ОК 034-2014 (КПЕС 2008), код товара по единой Товарной номенклатуре внешнеэкономической деятельности Евразийского экономического союза, предусмотренной правом Евразийского экономического союза, и характеристики такого товара);</a:t>
            </a:r>
          </a:p>
          <a:p>
            <a:endParaRPr lang="ru-RU" sz="1600" dirty="0">
              <a:latin typeface="Times New Roman" panose="02020603050405020304" pitchFamily="18" charset="0"/>
              <a:cs typeface="Times New Roman" panose="02020603050405020304" pitchFamily="18" charset="0"/>
            </a:endParaRPr>
          </a:p>
          <a:p>
            <a:pPr marL="0" indent="0">
              <a:buNone/>
            </a:pPr>
            <a:endParaRPr lang="ru-RU" sz="1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22499260"/>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Объект 4">
            <a:extLst>
              <a:ext uri="{FF2B5EF4-FFF2-40B4-BE49-F238E27FC236}">
                <a16:creationId xmlns:a16="http://schemas.microsoft.com/office/drawing/2014/main" id="{BC5B2F13-03B8-3FAC-4721-E31703E298EE}"/>
              </a:ext>
            </a:extLst>
          </p:cNvPr>
          <p:cNvPicPr>
            <a:picLocks noGrp="1" noChangeAspect="1"/>
          </p:cNvPicPr>
          <p:nvPr>
            <p:ph idx="1"/>
          </p:nvPr>
        </p:nvPicPr>
        <p:blipFill>
          <a:blip r:embed="rId2"/>
          <a:stretch>
            <a:fillRect/>
          </a:stretch>
        </p:blipFill>
        <p:spPr>
          <a:xfrm>
            <a:off x="191344" y="116632"/>
            <a:ext cx="12000656" cy="6480720"/>
          </a:xfrm>
        </p:spPr>
      </p:pic>
    </p:spTree>
    <p:extLst>
      <p:ext uri="{BB962C8B-B14F-4D97-AF65-F5344CB8AC3E}">
        <p14:creationId xmlns:p14="http://schemas.microsoft.com/office/powerpoint/2010/main" val="4035636747"/>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E5C8DC28-F091-115E-6C1D-4E841B09FCEF}"/>
              </a:ext>
            </a:extLst>
          </p:cNvPr>
          <p:cNvSpPr>
            <a:spLocks noGrp="1"/>
          </p:cNvSpPr>
          <p:nvPr>
            <p:ph type="title"/>
          </p:nvPr>
        </p:nvSpPr>
        <p:spPr>
          <a:xfrm>
            <a:off x="335360" y="260648"/>
            <a:ext cx="10515600" cy="831627"/>
          </a:xfrm>
        </p:spPr>
        <p:txBody>
          <a:bodyPr>
            <a:normAutofit/>
          </a:bodyPr>
          <a:lstStyle/>
          <a:p>
            <a:r>
              <a:rPr lang="ru-RU" sz="2400" b="1" dirty="0">
                <a:solidFill>
                  <a:srgbClr val="7030A0"/>
                </a:solidFill>
              </a:rPr>
              <a:t>А как заказчик узнает, что в РПП точно нет российского товара с нужными ему характеристиками, с учетом нижеприведенной позиции ФАС</a:t>
            </a:r>
            <a:r>
              <a:rPr lang="en-US" sz="2400" b="1" dirty="0">
                <a:solidFill>
                  <a:srgbClr val="7030A0"/>
                </a:solidFill>
              </a:rPr>
              <a:t>?</a:t>
            </a:r>
            <a:endParaRPr lang="ru-RU" sz="2400" b="1" dirty="0">
              <a:solidFill>
                <a:srgbClr val="7030A0"/>
              </a:solidFill>
            </a:endParaRPr>
          </a:p>
        </p:txBody>
      </p:sp>
      <p:pic>
        <p:nvPicPr>
          <p:cNvPr id="6" name="Объект 5">
            <a:extLst>
              <a:ext uri="{FF2B5EF4-FFF2-40B4-BE49-F238E27FC236}">
                <a16:creationId xmlns:a16="http://schemas.microsoft.com/office/drawing/2014/main" id="{26EFA79F-DE19-69B6-D2D6-DCA5AD935AEA}"/>
              </a:ext>
            </a:extLst>
          </p:cNvPr>
          <p:cNvPicPr>
            <a:picLocks noGrp="1" noChangeAspect="1"/>
          </p:cNvPicPr>
          <p:nvPr>
            <p:ph idx="1"/>
          </p:nvPr>
        </p:nvPicPr>
        <p:blipFill>
          <a:blip r:embed="rId2"/>
          <a:stretch>
            <a:fillRect/>
          </a:stretch>
        </p:blipFill>
        <p:spPr>
          <a:xfrm>
            <a:off x="335360" y="1092276"/>
            <a:ext cx="11665296" cy="5649092"/>
          </a:xfrm>
        </p:spPr>
      </p:pic>
    </p:spTree>
    <p:extLst>
      <p:ext uri="{BB962C8B-B14F-4D97-AF65-F5344CB8AC3E}">
        <p14:creationId xmlns:p14="http://schemas.microsoft.com/office/powerpoint/2010/main" val="3411451155"/>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a:extLst>
              <a:ext uri="{FF2B5EF4-FFF2-40B4-BE49-F238E27FC236}">
                <a16:creationId xmlns:a16="http://schemas.microsoft.com/office/drawing/2014/main" id="{2F5A48EF-EAE9-D7D3-C19B-A11F7DCE12C3}"/>
              </a:ext>
            </a:extLst>
          </p:cNvPr>
          <p:cNvSpPr>
            <a:spLocks noGrp="1"/>
          </p:cNvSpPr>
          <p:nvPr>
            <p:ph idx="1"/>
          </p:nvPr>
        </p:nvSpPr>
        <p:spPr>
          <a:xfrm>
            <a:off x="407368" y="332656"/>
            <a:ext cx="10515600" cy="5340251"/>
          </a:xfrm>
        </p:spPr>
        <p:txBody>
          <a:bodyPr/>
          <a:lstStyle/>
          <a:p>
            <a:pPr marL="0" indent="0">
              <a:buNone/>
            </a:pPr>
            <a:r>
              <a:rPr lang="ru-RU" sz="1800" dirty="0">
                <a:solidFill>
                  <a:srgbClr val="7030A0"/>
                </a:solidFill>
              </a:rPr>
              <a:t>Комментарий к декларированию в извещении об осуществлении закупки или в приглашении принять участие в определении поставщика (подрядчика, исполнителя) факта отсутствия в реестре российской промышленной продукции такого товара с характеристиками, соответствующими потребности заказчика:</a:t>
            </a:r>
          </a:p>
          <a:p>
            <a:pPr marL="514350" indent="-514350">
              <a:buAutoNum type="arabicPeriod"/>
            </a:pPr>
            <a:r>
              <a:rPr lang="ru-RU" sz="1800" dirty="0">
                <a:solidFill>
                  <a:srgbClr val="7030A0"/>
                </a:solidFill>
              </a:rPr>
              <a:t>Не относится к закупкам у единственного поставщика, так как речь идет об извещении (приглашении)</a:t>
            </a:r>
          </a:p>
          <a:p>
            <a:pPr marL="514350" indent="-514350">
              <a:buAutoNum type="arabicPeriod"/>
            </a:pPr>
            <a:r>
              <a:rPr lang="ru-RU" sz="1800" dirty="0">
                <a:solidFill>
                  <a:srgbClr val="7030A0"/>
                </a:solidFill>
              </a:rPr>
              <a:t>Требуется с 19.06.2025 даже на медизделия, по которым разрешено вместо реестрового номер предоставлять в составе заявки СТ-1</a:t>
            </a:r>
          </a:p>
          <a:p>
            <a:pPr marL="514350" indent="-514350">
              <a:buAutoNum type="arabicPeriod"/>
            </a:pPr>
            <a:r>
              <a:rPr lang="ru-RU" sz="1800" dirty="0">
                <a:solidFill>
                  <a:srgbClr val="7030A0"/>
                </a:solidFill>
              </a:rPr>
              <a:t>По товарам из ЕАЭС такая декларация не нужна</a:t>
            </a:r>
          </a:p>
          <a:p>
            <a:pPr marL="514350" indent="-514350">
              <a:buAutoNum type="arabicPeriod"/>
            </a:pPr>
            <a:endParaRPr lang="ru-RU" dirty="0"/>
          </a:p>
        </p:txBody>
      </p:sp>
    </p:spTree>
    <p:extLst>
      <p:ext uri="{BB962C8B-B14F-4D97-AF65-F5344CB8AC3E}">
        <p14:creationId xmlns:p14="http://schemas.microsoft.com/office/powerpoint/2010/main" val="116429647"/>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6B2355AE-397E-7772-E6F1-C4B3BB97EC80}"/>
              </a:ext>
            </a:extLst>
          </p:cNvPr>
          <p:cNvSpPr>
            <a:spLocks noGrp="1"/>
          </p:cNvSpPr>
          <p:nvPr>
            <p:ph type="title"/>
          </p:nvPr>
        </p:nvSpPr>
        <p:spPr>
          <a:xfrm>
            <a:off x="838200" y="365125"/>
            <a:ext cx="10515600" cy="399579"/>
          </a:xfrm>
        </p:spPr>
        <p:txBody>
          <a:bodyPr>
            <a:noAutofit/>
          </a:bodyPr>
          <a:lstStyle/>
          <a:p>
            <a:r>
              <a:rPr lang="ru-RU" sz="2400" dirty="0">
                <a:solidFill>
                  <a:srgbClr val="FF0000"/>
                </a:solidFill>
              </a:rPr>
              <a:t>На всякий случай…</a:t>
            </a:r>
          </a:p>
        </p:txBody>
      </p:sp>
      <p:sp>
        <p:nvSpPr>
          <p:cNvPr id="3" name="Объект 2">
            <a:extLst>
              <a:ext uri="{FF2B5EF4-FFF2-40B4-BE49-F238E27FC236}">
                <a16:creationId xmlns:a16="http://schemas.microsoft.com/office/drawing/2014/main" id="{AE22ACEB-1990-D01B-0B5E-380C2867A03E}"/>
              </a:ext>
            </a:extLst>
          </p:cNvPr>
          <p:cNvSpPr>
            <a:spLocks noGrp="1"/>
          </p:cNvSpPr>
          <p:nvPr>
            <p:ph idx="1"/>
          </p:nvPr>
        </p:nvSpPr>
        <p:spPr>
          <a:xfrm>
            <a:off x="767408" y="980728"/>
            <a:ext cx="10515600" cy="2952328"/>
          </a:xfrm>
        </p:spPr>
        <p:txBody>
          <a:bodyPr>
            <a:normAutofit fontScale="92500" lnSpcReduction="10000"/>
          </a:bodyPr>
          <a:lstStyle/>
          <a:p>
            <a:pPr>
              <a:lnSpc>
                <a:spcPct val="107000"/>
              </a:lnSpc>
              <a:spcAft>
                <a:spcPts val="800"/>
              </a:spcAft>
              <a:buNone/>
            </a:pPr>
            <a:r>
              <a:rPr lang="ru-RU" sz="2600" kern="100" dirty="0">
                <a:effectLst/>
                <a:latin typeface="Calibri" panose="020F0502020204030204" pitchFamily="34" charset="0"/>
                <a:ea typeface="Calibri" panose="020F0502020204030204" pitchFamily="34" charset="0"/>
                <a:cs typeface="Times New Roman" panose="02020603050405020304" pitchFamily="18" charset="0"/>
              </a:rPr>
              <a:t>Минпромторгом России совместно с ФГАУ "Российский фонд технологического развития" оцифрована возможность направления заказчиками по Закону 44-ФЗ, уведомлений об отсутствии закупаемого товара в реестре российской промышленной продукции, согласно положениям ПП РФ 1875 (при осуществлении закупки товаров, указанных в позициях 1 – 433 приложения № 2 к ПП РФ 1875), посредством ГИСП.</a:t>
            </a:r>
          </a:p>
          <a:p>
            <a:pPr>
              <a:lnSpc>
                <a:spcPct val="107000"/>
              </a:lnSpc>
              <a:spcAft>
                <a:spcPts val="800"/>
              </a:spcAft>
              <a:buNone/>
            </a:pPr>
            <a:r>
              <a:rPr lang="ru-RU" sz="2600" kern="100" dirty="0">
                <a:effectLst/>
                <a:latin typeface="Calibri" panose="020F0502020204030204" pitchFamily="34" charset="0"/>
                <a:ea typeface="Calibri" panose="020F0502020204030204" pitchFamily="34" charset="0"/>
                <a:cs typeface="Times New Roman" panose="02020603050405020304" pitchFamily="18" charset="0"/>
              </a:rPr>
              <a:t> </a:t>
            </a:r>
            <a:r>
              <a:rPr lang="ru-RU" sz="2600" kern="100" dirty="0">
                <a:effectLst/>
                <a:latin typeface="Segoe UI Emoji" panose="020B0502040204020203" pitchFamily="34" charset="0"/>
                <a:ea typeface="Calibri" panose="020F0502020204030204" pitchFamily="34" charset="0"/>
                <a:cs typeface="Segoe UI Emoji" panose="020B0502040204020203" pitchFamily="34" charset="0"/>
              </a:rPr>
              <a:t>✅</a:t>
            </a:r>
            <a:r>
              <a:rPr lang="ru-RU" sz="2600" kern="100" dirty="0">
                <a:effectLst/>
                <a:latin typeface="Calibri" panose="020F0502020204030204" pitchFamily="34" charset="0"/>
                <a:ea typeface="Calibri" panose="020F0502020204030204" pitchFamily="34" charset="0"/>
                <a:cs typeface="Times New Roman" panose="02020603050405020304" pitchFamily="18" charset="0"/>
              </a:rPr>
              <a:t> Ссылка </a:t>
            </a:r>
            <a:r>
              <a:rPr lang="ru-RU" sz="2600" u="sng" kern="100"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2"/>
              </a:rPr>
              <a:t>https://gisp.gov.ru/bpm/service/pp1875notif</a:t>
            </a:r>
            <a:r>
              <a:rPr lang="ru-RU" sz="2600" kern="100" dirty="0">
                <a:effectLst/>
                <a:latin typeface="Calibri" panose="020F0502020204030204" pitchFamily="34" charset="0"/>
                <a:ea typeface="Calibri" panose="020F0502020204030204" pitchFamily="34" charset="0"/>
                <a:cs typeface="Times New Roman" panose="02020603050405020304" pitchFamily="18" charset="0"/>
              </a:rPr>
              <a:t>.</a:t>
            </a:r>
          </a:p>
          <a:p>
            <a:pPr>
              <a:lnSpc>
                <a:spcPct val="107000"/>
              </a:lnSpc>
              <a:spcAft>
                <a:spcPts val="800"/>
              </a:spcAft>
              <a:buNone/>
            </a:pPr>
            <a:endParaRPr lang="ru-RU" sz="2600" kern="100" dirty="0">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ru-RU" dirty="0"/>
          </a:p>
        </p:txBody>
      </p:sp>
    </p:spTree>
    <p:extLst>
      <p:ext uri="{BB962C8B-B14F-4D97-AF65-F5344CB8AC3E}">
        <p14:creationId xmlns:p14="http://schemas.microsoft.com/office/powerpoint/2010/main" val="3156386311"/>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887C4E06-50FB-DFD3-903C-727D00E0409E}"/>
              </a:ext>
            </a:extLst>
          </p:cNvPr>
          <p:cNvSpPr>
            <a:spLocks noGrp="1"/>
          </p:cNvSpPr>
          <p:nvPr>
            <p:ph type="title"/>
          </p:nvPr>
        </p:nvSpPr>
        <p:spPr>
          <a:xfrm>
            <a:off x="838200" y="0"/>
            <a:ext cx="10515600" cy="543595"/>
          </a:xfrm>
        </p:spPr>
        <p:txBody>
          <a:bodyPr>
            <a:normAutofit/>
          </a:bodyPr>
          <a:lstStyle/>
          <a:p>
            <a:pPr algn="ctr"/>
            <a:r>
              <a:rPr lang="ru-RU" sz="2400" b="1" dirty="0">
                <a:solidFill>
                  <a:srgbClr val="C00000"/>
                </a:solidFill>
              </a:rPr>
              <a:t>Письмо Минфина России от 25 июля 2025 г. N 24-06-06/72099</a:t>
            </a:r>
          </a:p>
        </p:txBody>
      </p:sp>
      <p:sp>
        <p:nvSpPr>
          <p:cNvPr id="3" name="Объект 2">
            <a:extLst>
              <a:ext uri="{FF2B5EF4-FFF2-40B4-BE49-F238E27FC236}">
                <a16:creationId xmlns:a16="http://schemas.microsoft.com/office/drawing/2014/main" id="{97B0559B-D841-45EF-725F-4A116AD8D1E3}"/>
              </a:ext>
            </a:extLst>
          </p:cNvPr>
          <p:cNvSpPr>
            <a:spLocks noGrp="1"/>
          </p:cNvSpPr>
          <p:nvPr>
            <p:ph idx="1"/>
          </p:nvPr>
        </p:nvSpPr>
        <p:spPr>
          <a:xfrm>
            <a:off x="191344" y="543595"/>
            <a:ext cx="11809312" cy="6314405"/>
          </a:xfrm>
        </p:spPr>
        <p:txBody>
          <a:bodyPr>
            <a:normAutofit fontScale="62500" lnSpcReduction="20000"/>
          </a:bodyPr>
          <a:lstStyle/>
          <a:p>
            <a:r>
              <a:rPr lang="ru-RU" dirty="0"/>
              <a:t>Особенности описания объекта закупки, являющегося товаром (в том числе поставляемым при выполнении закупаемых работ, оказании закупаемых услуг), производство которого на территории Российской Федерации отсутствует, установлены подпунктом "а" пункта 7 Постановления N 1875.</a:t>
            </a:r>
          </a:p>
          <a:p>
            <a:r>
              <a:rPr lang="ru-RU" dirty="0"/>
              <a:t>Согласно абзацу третьему подпункта "а" пункта 7 Постановления N 1875 при осуществлении закупки товаров, указанных в позициях 1-433 приложения N 2 к Постановлению N 1875, заказчик:</a:t>
            </a:r>
          </a:p>
          <a:p>
            <a:r>
              <a:rPr lang="ru-RU" dirty="0"/>
              <a:t>декларирует в извещении об осуществлении закупки или в приглашении принять участие в определении поставщика (подрядчика, исполнителя) факт отсутствия в реестре российской промышленной продукции, предусмотренном статьей 17.1 Федерального закона от 31.12.2014 N 488-ФЗ "О промышленной политике в Российской Федерации" (далее - реестр российской промышленной продукции), такого товара с характеристиками, соответствующими потребности заказчика;</a:t>
            </a:r>
          </a:p>
          <a:p>
            <a:r>
              <a:rPr lang="ru-RU" dirty="0"/>
              <a:t>указывает в описании объекта закупки характеристики товара, потребность в котором имеется у заказчика и который отсутствует в реестре российской промышленной продукции;</a:t>
            </a:r>
          </a:p>
          <a:p>
            <a:r>
              <a:rPr lang="ru-RU" dirty="0"/>
              <a:t>включает в описание объекта закупки копию направленного до начала осуществления закупки в Минпромторг России уведомления об отсутствии закупаемого товара в реестре российской промышленной продукции, которое должно содержать информацию, предусмотренную указанным абзацем, о заказчике и о товаре, потребность в котором имеется у заказчика и который отсутствует в реестре российской промышленной продукции.</a:t>
            </a:r>
          </a:p>
          <a:p>
            <a:endParaRPr lang="ru-RU" dirty="0"/>
          </a:p>
          <a:p>
            <a:r>
              <a:rPr lang="ru-RU" dirty="0"/>
              <a:t>Следует отметить, что указанные в абзаце третьем подпункта "а" пункта 7 Постановления N 1875 особенности применяются при описании объекта закупки, являющегося товаром, производство которого на территории Российской Федерации отсутствует и который указан в позициях 1-433 приложения N 2 к Постановлению N 1875, вне зависимости от применяемой при осуществлении закупок такого товара "защитной" меры.</a:t>
            </a:r>
          </a:p>
          <a:p>
            <a:r>
              <a:rPr lang="ru-RU" b="1" dirty="0"/>
              <a:t>С учетом позиции, изложенной в пункте 1 настоящего письма, особенности описания объекта закупки, установленные абзацем третьим подпункта "а" пункта 7 Постановления N 1875, применяются в том числе при осуществлении закупки лекарственных препаратов, указанных в позиции 433 приложения N 2 к Постановлению N 1875, </a:t>
            </a:r>
            <a:r>
              <a:rPr lang="ru-RU" b="1" dirty="0">
                <a:solidFill>
                  <a:srgbClr val="C00000"/>
                </a:solidFill>
              </a:rPr>
              <a:t>как включенных, так и не включенных </a:t>
            </a:r>
            <a:r>
              <a:rPr lang="ru-RU" b="1" dirty="0"/>
              <a:t>в Перечень жизненно необходимых и важнейших лекарственных препаратов для медицинского применения, утвержденный распоряжением Правительства Российской Федерации от 12.10.2019 N 2406-р.</a:t>
            </a:r>
          </a:p>
        </p:txBody>
      </p:sp>
    </p:spTree>
    <p:extLst>
      <p:ext uri="{BB962C8B-B14F-4D97-AF65-F5344CB8AC3E}">
        <p14:creationId xmlns:p14="http://schemas.microsoft.com/office/powerpoint/2010/main" val="11624994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3C58F9-2057-CCE4-A055-730FF8498CBD}"/>
            </a:ext>
          </a:extLst>
        </p:cNvPr>
        <p:cNvGrpSpPr/>
        <p:nvPr/>
      </p:nvGrpSpPr>
      <p:grpSpPr>
        <a:xfrm>
          <a:off x="0" y="0"/>
          <a:ext cx="0" cy="0"/>
          <a:chOff x="0" y="0"/>
          <a:chExt cx="0" cy="0"/>
        </a:xfrm>
      </p:grpSpPr>
      <p:sp>
        <p:nvSpPr>
          <p:cNvPr id="2" name="Заголовок 1">
            <a:extLst>
              <a:ext uri="{FF2B5EF4-FFF2-40B4-BE49-F238E27FC236}">
                <a16:creationId xmlns:a16="http://schemas.microsoft.com/office/drawing/2014/main" id="{21D134B0-76B9-CFD4-7CDA-FE1A081A90FB}"/>
              </a:ext>
            </a:extLst>
          </p:cNvPr>
          <p:cNvSpPr>
            <a:spLocks noGrp="1"/>
          </p:cNvSpPr>
          <p:nvPr>
            <p:ph type="title"/>
          </p:nvPr>
        </p:nvSpPr>
        <p:spPr>
          <a:xfrm>
            <a:off x="136864" y="70881"/>
            <a:ext cx="11803602" cy="540397"/>
          </a:xfrm>
        </p:spPr>
        <p:txBody>
          <a:bodyPr>
            <a:noAutofit/>
          </a:bodyPr>
          <a:lstStyle/>
          <a:p>
            <a:pPr algn="ctr"/>
            <a:r>
              <a:rPr lang="ru-RU" sz="2400" dirty="0">
                <a:solidFill>
                  <a:srgbClr val="0070C0"/>
                </a:solidFill>
              </a:rPr>
              <a:t>АС г. Москвы Решение от 25.08.2025 по Делу № А40-124540/25-92-730 (1 из 2)</a:t>
            </a:r>
          </a:p>
        </p:txBody>
      </p:sp>
      <p:graphicFrame>
        <p:nvGraphicFramePr>
          <p:cNvPr id="4" name="Объект 3">
            <a:extLst>
              <a:ext uri="{FF2B5EF4-FFF2-40B4-BE49-F238E27FC236}">
                <a16:creationId xmlns:a16="http://schemas.microsoft.com/office/drawing/2014/main" id="{82D61902-C716-53A5-775D-826955DAB959}"/>
              </a:ext>
            </a:extLst>
          </p:cNvPr>
          <p:cNvGraphicFramePr>
            <a:graphicFrameLocks noGrp="1"/>
          </p:cNvGraphicFramePr>
          <p:nvPr>
            <p:ph idx="1"/>
          </p:nvPr>
        </p:nvGraphicFramePr>
        <p:xfrm>
          <a:off x="335360" y="681037"/>
          <a:ext cx="11445308" cy="1010920"/>
        </p:xfrm>
        <a:graphic>
          <a:graphicData uri="http://schemas.openxmlformats.org/drawingml/2006/table">
            <a:tbl>
              <a:tblPr firstRow="1" bandRow="1">
                <a:tableStyleId>{F5AB1C69-6EDB-4FF4-983F-18BD219EF322}</a:tableStyleId>
              </a:tblPr>
              <a:tblGrid>
                <a:gridCol w="3402139">
                  <a:extLst>
                    <a:ext uri="{9D8B030D-6E8A-4147-A177-3AD203B41FA5}">
                      <a16:colId xmlns:a16="http://schemas.microsoft.com/office/drawing/2014/main" val="3079683067"/>
                    </a:ext>
                  </a:extLst>
                </a:gridCol>
                <a:gridCol w="4456590">
                  <a:extLst>
                    <a:ext uri="{9D8B030D-6E8A-4147-A177-3AD203B41FA5}">
                      <a16:colId xmlns:a16="http://schemas.microsoft.com/office/drawing/2014/main" val="3197436877"/>
                    </a:ext>
                  </a:extLst>
                </a:gridCol>
                <a:gridCol w="3586579">
                  <a:extLst>
                    <a:ext uri="{9D8B030D-6E8A-4147-A177-3AD203B41FA5}">
                      <a16:colId xmlns:a16="http://schemas.microsoft.com/office/drawing/2014/main" val="558846367"/>
                    </a:ext>
                  </a:extLst>
                </a:gridCol>
              </a:tblGrid>
              <a:tr h="370840">
                <a:tc>
                  <a:txBody>
                    <a:bodyPr/>
                    <a:lstStyle/>
                    <a:p>
                      <a:r>
                        <a:rPr lang="ru-RU" dirty="0"/>
                        <a:t>Истец</a:t>
                      </a:r>
                    </a:p>
                  </a:txBody>
                  <a:tcPr/>
                </a:tc>
                <a:tc>
                  <a:txBody>
                    <a:bodyPr/>
                    <a:lstStyle/>
                    <a:p>
                      <a:r>
                        <a:rPr lang="ru-RU" dirty="0"/>
                        <a:t>Ответчик</a:t>
                      </a:r>
                    </a:p>
                  </a:txBody>
                  <a:tcPr/>
                </a:tc>
                <a:tc>
                  <a:txBody>
                    <a:bodyPr/>
                    <a:lstStyle/>
                    <a:p>
                      <a:r>
                        <a:rPr lang="ru-RU" dirty="0"/>
                        <a:t>Суть иска</a:t>
                      </a:r>
                    </a:p>
                  </a:txBody>
                  <a:tcPr/>
                </a:tc>
                <a:extLst>
                  <a:ext uri="{0D108BD9-81ED-4DB2-BD59-A6C34878D82A}">
                    <a16:rowId xmlns:a16="http://schemas.microsoft.com/office/drawing/2014/main" val="1753121028"/>
                  </a:ext>
                </a:extLst>
              </a:tr>
              <a:tr h="370840">
                <a:tc>
                  <a:txBody>
                    <a:bodyPr/>
                    <a:lstStyle/>
                    <a:p>
                      <a:r>
                        <a:rPr lang="ru-RU" dirty="0"/>
                        <a:t>ГБУ МФЦ г. Москвы</a:t>
                      </a:r>
                    </a:p>
                  </a:txBody>
                  <a:tcPr/>
                </a:tc>
                <a:tc>
                  <a:txBody>
                    <a:bodyPr/>
                    <a:lstStyle/>
                    <a:p>
                      <a:r>
                        <a:rPr lang="ru-RU" dirty="0"/>
                        <a:t>УФАС по г. Москве</a:t>
                      </a:r>
                    </a:p>
                  </a:txBody>
                  <a:tcPr/>
                </a:tc>
                <a:tc>
                  <a:txBody>
                    <a:bodyPr/>
                    <a:lstStyle/>
                    <a:p>
                      <a:r>
                        <a:rPr lang="ru-RU" dirty="0"/>
                        <a:t>О признании незаконными решения и отмене предписания</a:t>
                      </a:r>
                    </a:p>
                  </a:txBody>
                  <a:tcPr/>
                </a:tc>
                <a:extLst>
                  <a:ext uri="{0D108BD9-81ED-4DB2-BD59-A6C34878D82A}">
                    <a16:rowId xmlns:a16="http://schemas.microsoft.com/office/drawing/2014/main" val="2974094841"/>
                  </a:ext>
                </a:extLst>
              </a:tr>
            </a:tbl>
          </a:graphicData>
        </a:graphic>
      </p:graphicFrame>
      <p:sp>
        <p:nvSpPr>
          <p:cNvPr id="6" name="TextBox 5">
            <a:extLst>
              <a:ext uri="{FF2B5EF4-FFF2-40B4-BE49-F238E27FC236}">
                <a16:creationId xmlns:a16="http://schemas.microsoft.com/office/drawing/2014/main" id="{565C44EE-A865-2787-E952-AE2FBF7BD029}"/>
              </a:ext>
            </a:extLst>
          </p:cNvPr>
          <p:cNvSpPr txBox="1"/>
          <p:nvPr/>
        </p:nvSpPr>
        <p:spPr>
          <a:xfrm>
            <a:off x="198752" y="1779687"/>
            <a:ext cx="11718524" cy="507831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800" b="1" i="0" u="none" strike="noStrike" kern="1200" cap="none" spc="0" normalizeH="0" baseline="0" noProof="0" dirty="0">
                <a:ln>
                  <a:noFill/>
                </a:ln>
                <a:solidFill>
                  <a:prstClr val="black"/>
                </a:solidFill>
                <a:effectLst/>
                <a:uLnTx/>
                <a:uFillTx/>
                <a:latin typeface="Calibri" panose="020F0502020204030204"/>
                <a:ea typeface="+mn-ea"/>
                <a:cs typeface="+mn-cs"/>
              </a:rPr>
              <a:t>Фабула: </a:t>
            </a:r>
            <a:r>
              <a:rPr kumimoji="0" lang="ru-RU" sz="1800" b="0" i="0" u="none" strike="noStrike" kern="1200" cap="none" spc="0" normalizeH="0" baseline="0" noProof="0" dirty="0">
                <a:ln>
                  <a:noFill/>
                </a:ln>
                <a:solidFill>
                  <a:prstClr val="black"/>
                </a:solidFill>
                <a:effectLst/>
                <a:uLnTx/>
                <a:uFillTx/>
                <a:latin typeface="Calibri" panose="020F0502020204030204"/>
                <a:ea typeface="+mn-ea"/>
                <a:cs typeface="+mn-cs"/>
              </a:rPr>
              <a:t>Заказчик (ГБУ МФЦ) проводил ЭА на поставку масок лицевых (Закупка № 0373200597225000014).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ru-RU" sz="1800" b="0" i="0" u="none" strike="noStrike" kern="1200" cap="none" spc="0" normalizeH="0" baseline="0" noProof="0" dirty="0">
                <a:ln>
                  <a:noFill/>
                </a:ln>
                <a:solidFill>
                  <a:prstClr val="black"/>
                </a:solidFill>
                <a:effectLst/>
                <a:uLnTx/>
                <a:uFillTx/>
                <a:latin typeface="Calibri" panose="020F0502020204030204"/>
                <a:ea typeface="+mn-ea"/>
                <a:cs typeface="+mn-cs"/>
              </a:rPr>
              <a:t>В извещении был установлен  запрет на допуск товаров, происходящих из иностранных государств.</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ru-RU" sz="1800" b="0" i="0" u="none" strike="noStrike" kern="1200" cap="none" spc="0" normalizeH="0" baseline="0" noProof="0" dirty="0">
                <a:ln>
                  <a:noFill/>
                </a:ln>
                <a:solidFill>
                  <a:prstClr val="black"/>
                </a:solidFill>
                <a:effectLst/>
                <a:uLnTx/>
                <a:uFillTx/>
                <a:latin typeface="Calibri" panose="020F0502020204030204"/>
                <a:ea typeface="+mn-ea"/>
                <a:cs typeface="+mn-cs"/>
              </a:rPr>
              <a:t>На закупку  поступила жалоба ООО «МЕД-ТЕХ». Общество обжаловало отклонение своей заявки.</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ru-RU" sz="1800" b="0" i="0" u="none" strike="noStrike" kern="1200" cap="none" spc="0" normalizeH="0" baseline="0" noProof="0" dirty="0">
                <a:ln>
                  <a:noFill/>
                </a:ln>
                <a:solidFill>
                  <a:prstClr val="black"/>
                </a:solidFill>
                <a:effectLst/>
                <a:uLnTx/>
                <a:uFillTx/>
                <a:latin typeface="Calibri" panose="020F0502020204030204"/>
                <a:ea typeface="+mn-ea"/>
                <a:cs typeface="+mn-cs"/>
              </a:rPr>
              <a:t>Согласно протоколу подведения итогов определения поставщика заявка Заявителя с идентификационным номером 10515725 отклонена на следующем основании: «Отклонить заявку на участие в закупке по п. 8 ч. 12 ст. 48 № 44-ФЗ «Выявление недостоверной информации, содержащейся в заявке на участие в закупке», а именно: номер реестровой записи из реестра российской промышленной продукции, сформированный с помощью электронной площадки, противоречит информации и документам, представленным в заявке в отношении предлагаемого товара».</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ru-RU" sz="1800" b="0" i="0" u="none" strike="noStrike" kern="1200" cap="none" spc="0" normalizeH="0" baseline="0" noProof="0" dirty="0">
                <a:ln>
                  <a:noFill/>
                </a:ln>
                <a:solidFill>
                  <a:prstClr val="black"/>
                </a:solidFill>
                <a:effectLst/>
                <a:uLnTx/>
                <a:uFillTx/>
                <a:latin typeface="Calibri" panose="020F0502020204030204"/>
                <a:ea typeface="+mn-ea"/>
                <a:cs typeface="+mn-cs"/>
              </a:rPr>
              <a:t>При рассмотрении дела антимонопольным органом было установлено, что согласно извещению объектом закупки является поставка масок лицевых, при этом применена позиция КТРУ 32.50.50.190-00002972 «Маска лицевая для защиты дыхательных путей, одноразового использования».</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ru-RU" sz="1800" b="0" i="0" u="none" strike="noStrike" kern="1200" cap="none" spc="0" normalizeH="0" baseline="0" noProof="0" dirty="0">
                <a:ln>
                  <a:noFill/>
                </a:ln>
                <a:solidFill>
                  <a:prstClr val="black"/>
                </a:solidFill>
                <a:effectLst/>
                <a:uLnTx/>
                <a:uFillTx/>
                <a:latin typeface="Calibri" panose="020F0502020204030204"/>
                <a:ea typeface="+mn-ea"/>
                <a:cs typeface="+mn-cs"/>
              </a:rPr>
              <a:t>Обществом в составе заявки предложен товар «Маска лицевая для защиты дыхательных путей, одноразового использования», при этом указан реестровый номер из реестра российской промышленной продукции № 10414325, кроме того, приложена Выписка из реестра российской промышленной продукции № 10515725 от 30.01.2024 на «Маски медицинские одноразовые трехслойные по ТУ 32.50.50-007-70834095-2022, Тип 1, модель 1, арт. МСП 1.1, цвет: голубой/ белый - 1; 3, 5; от 10 до 100 кратно 5 шт./</a:t>
            </a:r>
            <a:r>
              <a:rPr kumimoji="0" lang="ru-RU" sz="1800" b="0" i="0" u="none" strike="noStrike" kern="1200" cap="none" spc="0" normalizeH="0" baseline="0" noProof="0" dirty="0" err="1">
                <a:ln>
                  <a:noFill/>
                </a:ln>
                <a:solidFill>
                  <a:prstClr val="black"/>
                </a:solidFill>
                <a:effectLst/>
                <a:uLnTx/>
                <a:uFillTx/>
                <a:latin typeface="Calibri" panose="020F0502020204030204"/>
                <a:ea typeface="+mn-ea"/>
                <a:cs typeface="+mn-cs"/>
              </a:rPr>
              <a:t>уп</a:t>
            </a:r>
            <a:r>
              <a:rPr kumimoji="0" lang="ru-RU" sz="1800" b="0" i="0" u="none" strike="noStrike" kern="1200" cap="none" spc="0" normalizeH="0" baseline="0" noProof="0" dirty="0">
                <a:ln>
                  <a:noFill/>
                </a:ln>
                <a:solidFill>
                  <a:prstClr val="black"/>
                </a:solidFill>
                <a:effectLst/>
                <a:uLnTx/>
                <a:uFillTx/>
                <a:latin typeface="Calibri" panose="020F0502020204030204"/>
                <a:ea typeface="+mn-ea"/>
                <a:cs typeface="+mn-cs"/>
              </a:rPr>
              <a:t>.», в связи с чем, Общество надлежащим образом подтвердило страну происхождения товара. Жалоба признана обоснованной.</a:t>
            </a:r>
          </a:p>
        </p:txBody>
      </p:sp>
    </p:spTree>
    <p:extLst>
      <p:ext uri="{BB962C8B-B14F-4D97-AF65-F5344CB8AC3E}">
        <p14:creationId xmlns:p14="http://schemas.microsoft.com/office/powerpoint/2010/main" val="524358445"/>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577217-F72D-3323-700E-2CE24219EC39}"/>
            </a:ext>
          </a:extLst>
        </p:cNvPr>
        <p:cNvGrpSpPr/>
        <p:nvPr/>
      </p:nvGrpSpPr>
      <p:grpSpPr>
        <a:xfrm>
          <a:off x="0" y="0"/>
          <a:ext cx="0" cy="0"/>
          <a:chOff x="0" y="0"/>
          <a:chExt cx="0" cy="0"/>
        </a:xfrm>
      </p:grpSpPr>
      <p:sp>
        <p:nvSpPr>
          <p:cNvPr id="4" name="Прямоугольник 3">
            <a:extLst>
              <a:ext uri="{FF2B5EF4-FFF2-40B4-BE49-F238E27FC236}">
                <a16:creationId xmlns:a16="http://schemas.microsoft.com/office/drawing/2014/main" id="{365844EE-75CE-E5EA-290C-8FABD9F1DD94}"/>
              </a:ext>
            </a:extLst>
          </p:cNvPr>
          <p:cNvSpPr/>
          <p:nvPr/>
        </p:nvSpPr>
        <p:spPr>
          <a:xfrm>
            <a:off x="263352" y="116632"/>
            <a:ext cx="11665296" cy="3744416"/>
          </a:xfrm>
          <a:prstGeom prst="rect">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a:ea typeface="+mn-ea"/>
              <a:cs typeface="+mn-cs"/>
            </a:endParaRPr>
          </a:p>
        </p:txBody>
      </p:sp>
      <p:sp>
        <p:nvSpPr>
          <p:cNvPr id="3" name="Объект 2">
            <a:extLst>
              <a:ext uri="{FF2B5EF4-FFF2-40B4-BE49-F238E27FC236}">
                <a16:creationId xmlns:a16="http://schemas.microsoft.com/office/drawing/2014/main" id="{45F33892-769A-5647-E3A9-8AEF31638272}"/>
              </a:ext>
            </a:extLst>
          </p:cNvPr>
          <p:cNvSpPr>
            <a:spLocks noGrp="1"/>
          </p:cNvSpPr>
          <p:nvPr>
            <p:ph idx="1"/>
          </p:nvPr>
        </p:nvSpPr>
        <p:spPr>
          <a:xfrm>
            <a:off x="335360" y="218814"/>
            <a:ext cx="11593288" cy="5844307"/>
          </a:xfrm>
        </p:spPr>
        <p:txBody>
          <a:bodyPr>
            <a:noAutofit/>
          </a:bodyPr>
          <a:lstStyle/>
          <a:p>
            <a:r>
              <a:rPr lang="ru-RU" sz="1800" dirty="0">
                <a:solidFill>
                  <a:srgbClr val="FF0000"/>
                </a:solidFill>
                <a:latin typeface="Times New Roman" panose="02020603050405020304" pitchFamily="18" charset="0"/>
                <a:cs typeface="Times New Roman" panose="02020603050405020304" pitchFamily="18" charset="0"/>
              </a:rPr>
              <a:t>Новая редакция 7. </a:t>
            </a:r>
            <a:r>
              <a:rPr lang="ru-RU" sz="1800" dirty="0">
                <a:latin typeface="Times New Roman" panose="02020603050405020304" pitchFamily="18" charset="0"/>
                <a:cs typeface="Times New Roman" panose="02020603050405020304" pitchFamily="18" charset="0"/>
              </a:rPr>
              <a:t>Установить, что для целей осуществлении закупок в соответствии с Федеральным законом "О контрактной системе в сфере закупок товаров, работ, услуг для обеспечения государственных и муниципальных нужд":</a:t>
            </a:r>
          </a:p>
          <a:p>
            <a:r>
              <a:rPr lang="ru-RU" sz="1800" dirty="0">
                <a:latin typeface="Times New Roman" panose="02020603050405020304" pitchFamily="18" charset="0"/>
                <a:cs typeface="Times New Roman" panose="02020603050405020304" pitchFamily="18" charset="0"/>
              </a:rPr>
              <a:t>а) особенностями описания объекта закупки, являющегося товаром (в том числе поставляемым при выполнении закупаемых работ, оказании закупаемых услуг), производство которого на территории Российской Федерации отсутствует, являются:</a:t>
            </a:r>
          </a:p>
          <a:p>
            <a:r>
              <a:rPr lang="ru-RU" sz="1800" dirty="0">
                <a:latin typeface="Times New Roman" panose="02020603050405020304" pitchFamily="18" charset="0"/>
                <a:cs typeface="Times New Roman" panose="02020603050405020304" pitchFamily="18" charset="0"/>
              </a:rPr>
              <a:t>при осуществлении закупки </a:t>
            </a:r>
            <a:r>
              <a:rPr lang="ru-RU" sz="1800" b="1" dirty="0">
                <a:solidFill>
                  <a:srgbClr val="FF0000"/>
                </a:solidFill>
                <a:latin typeface="Times New Roman" panose="02020603050405020304" pitchFamily="18" charset="0"/>
                <a:cs typeface="Times New Roman" panose="02020603050405020304" pitchFamily="18" charset="0"/>
              </a:rPr>
              <a:t>товаров, не указанных </a:t>
            </a:r>
            <a:r>
              <a:rPr lang="ru-RU" sz="1800" b="1" dirty="0">
                <a:latin typeface="Times New Roman" panose="02020603050405020304" pitchFamily="18" charset="0"/>
                <a:cs typeface="Times New Roman" panose="02020603050405020304" pitchFamily="18" charset="0"/>
              </a:rPr>
              <a:t>в позициях 1 - 145 приложения N 1 </a:t>
            </a:r>
            <a:r>
              <a:rPr lang="ru-RU" sz="1800" dirty="0">
                <a:latin typeface="Times New Roman" panose="02020603050405020304" pitchFamily="18" charset="0"/>
                <a:cs typeface="Times New Roman" panose="02020603050405020304" pitchFamily="18" charset="0"/>
              </a:rPr>
              <a:t>к настоящему постановлению, </a:t>
            </a:r>
            <a:r>
              <a:rPr lang="ru-RU" sz="1800" b="1" dirty="0">
                <a:latin typeface="Times New Roman" panose="02020603050405020304" pitchFamily="18" charset="0"/>
                <a:cs typeface="Times New Roman" panose="02020603050405020304" pitchFamily="18" charset="0"/>
              </a:rPr>
              <a:t>позициях 1 - 433 приложения N 2 </a:t>
            </a:r>
            <a:r>
              <a:rPr lang="ru-RU" sz="1800" dirty="0">
                <a:latin typeface="Times New Roman" panose="02020603050405020304" pitchFamily="18" charset="0"/>
                <a:cs typeface="Times New Roman" panose="02020603050405020304" pitchFamily="18" charset="0"/>
              </a:rPr>
              <a:t>к настоящему постановлению, - </a:t>
            </a:r>
            <a:r>
              <a:rPr lang="ru-RU" sz="1800" b="1" dirty="0">
                <a:solidFill>
                  <a:srgbClr val="FF0000"/>
                </a:solidFill>
                <a:latin typeface="Times New Roman" panose="02020603050405020304" pitchFamily="18" charset="0"/>
                <a:cs typeface="Times New Roman" panose="02020603050405020304" pitchFamily="18" charset="0"/>
              </a:rPr>
              <a:t>декларирование</a:t>
            </a:r>
            <a:r>
              <a:rPr lang="ru-RU" sz="1800" dirty="0">
                <a:latin typeface="Times New Roman" panose="02020603050405020304" pitchFamily="18" charset="0"/>
                <a:cs typeface="Times New Roman" panose="02020603050405020304" pitchFamily="18" charset="0"/>
              </a:rPr>
              <a:t> в извещении об осуществлении закупки или в приглашении принять участие в определении поставщика (подрядчика, исполнителя) </a:t>
            </a:r>
            <a:r>
              <a:rPr lang="ru-RU" sz="1800" b="1" dirty="0">
                <a:solidFill>
                  <a:srgbClr val="FF0000"/>
                </a:solidFill>
                <a:latin typeface="Times New Roman" panose="02020603050405020304" pitchFamily="18" charset="0"/>
                <a:cs typeface="Times New Roman" panose="02020603050405020304" pitchFamily="18" charset="0"/>
              </a:rPr>
              <a:t>факта отсутствия на территории Российской Федерации производства такого товара с характеристиками, соответствующими потребности </a:t>
            </a:r>
            <a:r>
              <a:rPr lang="ru-RU" sz="1800" dirty="0">
                <a:latin typeface="Times New Roman" panose="02020603050405020304" pitchFamily="18" charset="0"/>
                <a:cs typeface="Times New Roman" panose="02020603050405020304" pitchFamily="18" charset="0"/>
              </a:rPr>
              <a:t>заказчика, </a:t>
            </a:r>
          </a:p>
          <a:p>
            <a:r>
              <a:rPr lang="ru-RU" sz="1800" b="1" dirty="0">
                <a:latin typeface="Times New Roman" panose="02020603050405020304" pitchFamily="18" charset="0"/>
                <a:cs typeface="Times New Roman" panose="02020603050405020304" pitchFamily="18" charset="0"/>
              </a:rPr>
              <a:t>а также </a:t>
            </a:r>
            <a:r>
              <a:rPr lang="ru-RU" sz="1800" dirty="0">
                <a:latin typeface="Times New Roman" panose="02020603050405020304" pitchFamily="18" charset="0"/>
                <a:cs typeface="Times New Roman" panose="02020603050405020304" pitchFamily="18" charset="0"/>
              </a:rPr>
              <a:t>указание в описании объекта закупки характеристик товара, потребность в котором имеется у заказчика и производство которого на территории Российской Федерации отсутствует;</a:t>
            </a:r>
          </a:p>
          <a:p>
            <a:r>
              <a:rPr lang="ru-RU" sz="1600" b="1" dirty="0">
                <a:solidFill>
                  <a:srgbClr val="7030A0"/>
                </a:solidFill>
                <a:latin typeface="Times New Roman" panose="02020603050405020304" pitchFamily="18" charset="0"/>
                <a:cs typeface="Times New Roman" panose="02020603050405020304" pitchFamily="18" charset="0"/>
              </a:rPr>
              <a:t>Комментарий: </a:t>
            </a:r>
            <a:r>
              <a:rPr lang="ru-RU" sz="1600" dirty="0">
                <a:solidFill>
                  <a:srgbClr val="7030A0"/>
                </a:solidFill>
                <a:latin typeface="Times New Roman" panose="02020603050405020304" pitchFamily="18" charset="0"/>
                <a:cs typeface="Times New Roman" panose="02020603050405020304" pitchFamily="18" charset="0"/>
              </a:rPr>
              <a:t>Товар, не указанный в позиции 1-145 приложения № 1, это – не программное обеспечение </a:t>
            </a:r>
            <a:br>
              <a:rPr lang="ru-RU" sz="1600" dirty="0">
                <a:solidFill>
                  <a:srgbClr val="7030A0"/>
                </a:solidFill>
                <a:latin typeface="Times New Roman" panose="02020603050405020304" pitchFamily="18" charset="0"/>
                <a:cs typeface="Times New Roman" panose="02020603050405020304" pitchFamily="18" charset="0"/>
              </a:rPr>
            </a:br>
            <a:r>
              <a:rPr lang="ru-RU" sz="1600" dirty="0">
                <a:solidFill>
                  <a:srgbClr val="7030A0"/>
                </a:solidFill>
                <a:latin typeface="Times New Roman" panose="02020603050405020304" pitchFamily="18" charset="0"/>
                <a:cs typeface="Times New Roman" panose="02020603050405020304" pitchFamily="18" charset="0"/>
              </a:rPr>
              <a:t>(146 позиция), так как программное обеспечение упоминается всегда </a:t>
            </a:r>
            <a:r>
              <a:rPr lang="ru-RU" sz="1600" u="sng" dirty="0">
                <a:solidFill>
                  <a:srgbClr val="7030A0"/>
                </a:solidFill>
                <a:latin typeface="Times New Roman" panose="02020603050405020304" pitchFamily="18" charset="0"/>
                <a:cs typeface="Times New Roman" panose="02020603050405020304" pitchFamily="18" charset="0"/>
              </a:rPr>
              <a:t>наряду </a:t>
            </a:r>
            <a:r>
              <a:rPr lang="ru-RU" sz="1600" dirty="0">
                <a:solidFill>
                  <a:srgbClr val="7030A0"/>
                </a:solidFill>
                <a:latin typeface="Times New Roman" panose="02020603050405020304" pitchFamily="18" charset="0"/>
                <a:cs typeface="Times New Roman" panose="02020603050405020304" pitchFamily="18" charset="0"/>
              </a:rPr>
              <a:t>с товарами, когда речь в тексте 1875 идет про это приложение.</a:t>
            </a:r>
          </a:p>
          <a:p>
            <a:r>
              <a:rPr lang="ru-RU" sz="1600" dirty="0">
                <a:solidFill>
                  <a:srgbClr val="7030A0"/>
                </a:solidFill>
                <a:latin typeface="Times New Roman" panose="02020603050405020304" pitchFamily="18" charset="0"/>
                <a:cs typeface="Times New Roman" panose="02020603050405020304" pitchFamily="18" charset="0"/>
              </a:rPr>
              <a:t>Товар, не указанный в позициях 1 - 433  приложения № 2, это  - пищевые продукты, включая вино-водочные изделия (позиции 434 – 465 приложения № 2).</a:t>
            </a:r>
          </a:p>
          <a:p>
            <a:r>
              <a:rPr lang="ru-RU" sz="1600" b="1" dirty="0">
                <a:solidFill>
                  <a:srgbClr val="7030A0"/>
                </a:solidFill>
                <a:latin typeface="Times New Roman" panose="02020603050405020304" pitchFamily="18" charset="0"/>
                <a:cs typeface="Times New Roman" panose="02020603050405020304" pitchFamily="18" charset="0"/>
              </a:rPr>
              <a:t>Когда нужно декларирование</a:t>
            </a:r>
            <a:r>
              <a:rPr lang="en-US" sz="1600" b="1" dirty="0">
                <a:solidFill>
                  <a:srgbClr val="7030A0"/>
                </a:solidFill>
                <a:latin typeface="Times New Roman" panose="02020603050405020304" pitchFamily="18" charset="0"/>
                <a:cs typeface="Times New Roman" panose="02020603050405020304" pitchFamily="18" charset="0"/>
              </a:rPr>
              <a:t>?  </a:t>
            </a:r>
            <a:r>
              <a:rPr lang="ru-RU" sz="1600" b="1" dirty="0">
                <a:solidFill>
                  <a:srgbClr val="7030A0"/>
                </a:solidFill>
                <a:latin typeface="Times New Roman" panose="02020603050405020304" pitchFamily="18" charset="0"/>
                <a:cs typeface="Times New Roman" panose="02020603050405020304" pitchFamily="18" charset="0"/>
              </a:rPr>
              <a:t> </a:t>
            </a:r>
            <a:r>
              <a:rPr lang="ru-RU" sz="1600" dirty="0">
                <a:solidFill>
                  <a:srgbClr val="7030A0"/>
                </a:solidFill>
                <a:latin typeface="Times New Roman" panose="02020603050405020304" pitchFamily="18" charset="0"/>
                <a:cs typeface="Times New Roman" panose="02020603050405020304" pitchFamily="18" charset="0"/>
              </a:rPr>
              <a:t>- 1) когда закупаются позиции 434 – 465 (пищевые продукты, включая вино-водочные изделия); 2) когда закупаются товары, не входящие в Приложение № 1 или 2: то есть, когда закупаются товары под «преимуществом».</a:t>
            </a:r>
          </a:p>
          <a:p>
            <a:r>
              <a:rPr lang="ru-RU" sz="1600" dirty="0">
                <a:solidFill>
                  <a:srgbClr val="7030A0"/>
                </a:solidFill>
                <a:latin typeface="Times New Roman" panose="02020603050405020304" pitchFamily="18" charset="0"/>
                <a:cs typeface="Times New Roman" panose="02020603050405020304" pitchFamily="18" charset="0"/>
              </a:rPr>
              <a:t>При закупке иностранного ПО такое декларирование не требуется</a:t>
            </a:r>
            <a:r>
              <a:rPr lang="ru-RU" sz="1800" dirty="0">
                <a:solidFill>
                  <a:srgbClr val="7030A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382454829"/>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25B050B3-7A60-A076-AAE8-57B2B7A3F8B6}"/>
              </a:ext>
            </a:extLst>
          </p:cNvPr>
          <p:cNvSpPr>
            <a:spLocks noGrp="1"/>
          </p:cNvSpPr>
          <p:nvPr>
            <p:ph type="title"/>
          </p:nvPr>
        </p:nvSpPr>
        <p:spPr>
          <a:xfrm>
            <a:off x="838200" y="365126"/>
            <a:ext cx="10515600" cy="315912"/>
          </a:xfrm>
        </p:spPr>
        <p:txBody>
          <a:bodyPr>
            <a:noAutofit/>
          </a:bodyPr>
          <a:lstStyle/>
          <a:p>
            <a:r>
              <a:rPr lang="ru-RU" sz="2400" dirty="0">
                <a:solidFill>
                  <a:srgbClr val="FF0000"/>
                </a:solidFill>
              </a:rPr>
              <a:t>На всякий случай</a:t>
            </a:r>
          </a:p>
        </p:txBody>
      </p:sp>
      <p:sp>
        <p:nvSpPr>
          <p:cNvPr id="3" name="Объект 2">
            <a:extLst>
              <a:ext uri="{FF2B5EF4-FFF2-40B4-BE49-F238E27FC236}">
                <a16:creationId xmlns:a16="http://schemas.microsoft.com/office/drawing/2014/main" id="{268D2D67-FBB1-06BA-8EAA-FB3E6FFAC062}"/>
              </a:ext>
            </a:extLst>
          </p:cNvPr>
          <p:cNvSpPr>
            <a:spLocks noGrp="1"/>
          </p:cNvSpPr>
          <p:nvPr>
            <p:ph idx="1"/>
          </p:nvPr>
        </p:nvSpPr>
        <p:spPr>
          <a:xfrm>
            <a:off x="551384" y="980728"/>
            <a:ext cx="10515600" cy="3816424"/>
          </a:xfrm>
        </p:spPr>
        <p:txBody>
          <a:bodyPr>
            <a:normAutofit fontScale="62500" lnSpcReduction="20000"/>
          </a:bodyPr>
          <a:lstStyle/>
          <a:p>
            <a:pPr marL="0" indent="0" algn="ctr">
              <a:buNone/>
            </a:pPr>
            <a:r>
              <a:rPr lang="ru-RU" dirty="0"/>
              <a:t>Распоряжение Правительства Российской Федерации от 2 июля 2025 г. N 1761-р</a:t>
            </a:r>
          </a:p>
          <a:p>
            <a:endParaRPr lang="ru-RU" dirty="0"/>
          </a:p>
          <a:p>
            <a:r>
              <a:rPr lang="ru-RU" dirty="0"/>
              <a:t>Дополнить перечень сельскохозяйственной продукции, </a:t>
            </a:r>
            <a:r>
              <a:rPr lang="ru-RU" b="1" dirty="0"/>
              <a:t>производство,</a:t>
            </a:r>
            <a:r>
              <a:rPr lang="ru-RU" dirty="0"/>
              <a:t> первичную и последующую (промышленную) переработку которой осуществляют сельскохозяйственные товаропроизводители, а также научные организации, профессиональные образовательные организации, образовательные организации высшего образования в процессе своей научной, научно-технической и (или) образовательной деятельности, утвержденный распоряжением Правительства Российской Федерации от 25 января 2017 г. N 79-р (Собрание законодательства Российской Федерации, 2017, N 5, ст. 852; 2018, N 22, ст. 3177; N 36, ст. 5689; N 49, ст. 7639; 2020, N 11, ст. 1605; 2021, N 37, ст. 6550; 2023, N 42, ст. 7550), после позиции, классифицируемой кодом 01.21.12, позицией следующего содержания:</a:t>
            </a:r>
          </a:p>
          <a:p>
            <a:endParaRPr lang="ru-RU" dirty="0"/>
          </a:p>
          <a:p>
            <a:r>
              <a:rPr lang="ru-RU" dirty="0"/>
              <a:t>01.22.12.000    Бананы</a:t>
            </a:r>
          </a:p>
          <a:p>
            <a:endParaRPr lang="ru-RU" dirty="0"/>
          </a:p>
          <a:p>
            <a:r>
              <a:rPr lang="ru-RU" dirty="0">
                <a:solidFill>
                  <a:srgbClr val="7030A0"/>
                </a:solidFill>
              </a:rPr>
              <a:t>То есть бананы теперь могут быть российского производства</a:t>
            </a:r>
          </a:p>
          <a:p>
            <a:endParaRPr lang="ru-RU" dirty="0"/>
          </a:p>
        </p:txBody>
      </p:sp>
    </p:spTree>
    <p:extLst>
      <p:ext uri="{BB962C8B-B14F-4D97-AF65-F5344CB8AC3E}">
        <p14:creationId xmlns:p14="http://schemas.microsoft.com/office/powerpoint/2010/main" val="3101678487"/>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Объект 4">
            <a:extLst>
              <a:ext uri="{FF2B5EF4-FFF2-40B4-BE49-F238E27FC236}">
                <a16:creationId xmlns:a16="http://schemas.microsoft.com/office/drawing/2014/main" id="{0D5151C1-AC4C-788A-E0E0-1DAE4AFF67CA}"/>
              </a:ext>
            </a:extLst>
          </p:cNvPr>
          <p:cNvPicPr>
            <a:picLocks noGrp="1" noChangeAspect="1"/>
          </p:cNvPicPr>
          <p:nvPr>
            <p:ph idx="1"/>
          </p:nvPr>
        </p:nvPicPr>
        <p:blipFill>
          <a:blip r:embed="rId2"/>
          <a:stretch>
            <a:fillRect/>
          </a:stretch>
        </p:blipFill>
        <p:spPr>
          <a:xfrm>
            <a:off x="263352" y="116632"/>
            <a:ext cx="11665296" cy="6552728"/>
          </a:xfrm>
        </p:spPr>
      </p:pic>
    </p:spTree>
    <p:extLst>
      <p:ext uri="{BB962C8B-B14F-4D97-AF65-F5344CB8AC3E}">
        <p14:creationId xmlns:p14="http://schemas.microsoft.com/office/powerpoint/2010/main" val="2934318957"/>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E63ECA-6C67-C4CB-2E56-0A618CB882C6}"/>
            </a:ext>
          </a:extLst>
        </p:cNvPr>
        <p:cNvGrpSpPr/>
        <p:nvPr/>
      </p:nvGrpSpPr>
      <p:grpSpPr>
        <a:xfrm>
          <a:off x="0" y="0"/>
          <a:ext cx="0" cy="0"/>
          <a:chOff x="0" y="0"/>
          <a:chExt cx="0" cy="0"/>
        </a:xfrm>
      </p:grpSpPr>
      <p:sp>
        <p:nvSpPr>
          <p:cNvPr id="3" name="Объект 2">
            <a:extLst>
              <a:ext uri="{FF2B5EF4-FFF2-40B4-BE49-F238E27FC236}">
                <a16:creationId xmlns:a16="http://schemas.microsoft.com/office/drawing/2014/main" id="{00C8BA99-CF70-9BFB-7A32-1CBDC1935354}"/>
              </a:ext>
            </a:extLst>
          </p:cNvPr>
          <p:cNvSpPr>
            <a:spLocks noGrp="1"/>
          </p:cNvSpPr>
          <p:nvPr>
            <p:ph idx="1"/>
          </p:nvPr>
        </p:nvSpPr>
        <p:spPr>
          <a:xfrm>
            <a:off x="407368" y="620688"/>
            <a:ext cx="10515600" cy="5340251"/>
          </a:xfrm>
        </p:spPr>
        <p:txBody>
          <a:bodyPr>
            <a:normAutofit fontScale="92500"/>
          </a:bodyPr>
          <a:lstStyle/>
          <a:p>
            <a:pPr marL="0" indent="0">
              <a:buNone/>
            </a:pPr>
            <a:r>
              <a:rPr lang="ru-RU" sz="1800" dirty="0">
                <a:solidFill>
                  <a:srgbClr val="7030A0"/>
                </a:solidFill>
              </a:rPr>
              <a:t>Комментарий к декларированию в извещении об осуществлении закупки или в приглашении принять участие в определении поставщика (подрядчика, исполнителя) факта отсутствия на территории Российской Федерации производства такого товара с характеристиками, соответствующими потребности:</a:t>
            </a:r>
          </a:p>
          <a:p>
            <a:pPr marL="514350" indent="-514350">
              <a:buAutoNum type="arabicPeriod"/>
            </a:pPr>
            <a:r>
              <a:rPr lang="ru-RU" sz="1800" dirty="0">
                <a:solidFill>
                  <a:srgbClr val="7030A0"/>
                </a:solidFill>
              </a:rPr>
              <a:t>Не относится к закупкам у единственного поставщика, так как речь идет об извещении (приглашении)</a:t>
            </a:r>
          </a:p>
          <a:p>
            <a:pPr marL="514350" indent="-514350">
              <a:buAutoNum type="arabicPeriod"/>
            </a:pPr>
            <a:r>
              <a:rPr lang="ru-RU" sz="1800" dirty="0">
                <a:solidFill>
                  <a:srgbClr val="7030A0"/>
                </a:solidFill>
              </a:rPr>
              <a:t>По товарам из ЕАЭС такая декларация не нужна</a:t>
            </a:r>
          </a:p>
          <a:p>
            <a:pPr marL="514350" indent="-514350">
              <a:buAutoNum type="arabicPeriod"/>
            </a:pPr>
            <a:r>
              <a:rPr lang="ru-RU" sz="1800" dirty="0">
                <a:solidFill>
                  <a:srgbClr val="7030A0"/>
                </a:solidFill>
              </a:rPr>
              <a:t>Не понятно: если заказчик задекларировал, что по товару, попадающему под преимущество, нет производства российского товара, почему этот случай не включен в случаи неприменения преимущества (подпункт и) пункта 4</a:t>
            </a:r>
            <a:r>
              <a:rPr lang="en-US" sz="1800" dirty="0">
                <a:solidFill>
                  <a:srgbClr val="7030A0"/>
                </a:solidFill>
              </a:rPr>
              <a:t>?</a:t>
            </a:r>
            <a:r>
              <a:rPr lang="ru-RU" sz="1800" dirty="0">
                <a:solidFill>
                  <a:srgbClr val="7030A0"/>
                </a:solidFill>
              </a:rPr>
              <a:t> То есть в извещении (приглашении) преимущество все равно устанавливается!</a:t>
            </a:r>
            <a:endParaRPr lang="en-US" sz="1800" dirty="0">
              <a:solidFill>
                <a:srgbClr val="7030A0"/>
              </a:solidFill>
            </a:endParaRPr>
          </a:p>
          <a:p>
            <a:pPr marL="514350" indent="-514350">
              <a:buAutoNum type="arabicPeriod"/>
            </a:pPr>
            <a:r>
              <a:rPr lang="ru-RU" sz="1800" dirty="0">
                <a:solidFill>
                  <a:srgbClr val="7030A0"/>
                </a:solidFill>
              </a:rPr>
              <a:t>Не понятно, что делать заказчику, если при декларации, что по товару, попадающему под преимущество, нет производства российского товара, поступит заявка с декларацией страны происхождения – РФ</a:t>
            </a:r>
            <a:r>
              <a:rPr lang="en-US" sz="1800" dirty="0">
                <a:solidFill>
                  <a:srgbClr val="7030A0"/>
                </a:solidFill>
              </a:rPr>
              <a:t>? </a:t>
            </a:r>
            <a:r>
              <a:rPr lang="ru-RU" sz="1800" dirty="0">
                <a:solidFill>
                  <a:srgbClr val="7030A0"/>
                </a:solidFill>
              </a:rPr>
              <a:t>Отклонять</a:t>
            </a:r>
            <a:r>
              <a:rPr lang="en-US" sz="1800" dirty="0">
                <a:solidFill>
                  <a:srgbClr val="7030A0"/>
                </a:solidFill>
              </a:rPr>
              <a:t>?</a:t>
            </a:r>
            <a:r>
              <a:rPr lang="ru-RU" sz="1800" dirty="0">
                <a:solidFill>
                  <a:srgbClr val="7030A0"/>
                </a:solidFill>
              </a:rPr>
              <a:t> – Если в извещении преимущество все равно указывается, несмотря на декларацию, при рассмотрении заявок преимущество применяем. </a:t>
            </a:r>
            <a:endParaRPr lang="en-US" sz="1800" dirty="0">
              <a:solidFill>
                <a:srgbClr val="7030A0"/>
              </a:solidFill>
            </a:endParaRPr>
          </a:p>
          <a:p>
            <a:pPr marL="514350" indent="-514350">
              <a:buAutoNum type="arabicPeriod"/>
            </a:pPr>
            <a:r>
              <a:rPr lang="ru-RU" sz="1800" dirty="0">
                <a:solidFill>
                  <a:srgbClr val="7030A0"/>
                </a:solidFill>
              </a:rPr>
              <a:t>Как доказать отсутствие производства такого товара с характеристиками, соответствующими потребности заказчика, в том числе, если закупаются пищевые продукты (нет никакого источника, кроме РПП)</a:t>
            </a:r>
            <a:r>
              <a:rPr lang="en-US" sz="1800" dirty="0">
                <a:solidFill>
                  <a:srgbClr val="7030A0"/>
                </a:solidFill>
              </a:rPr>
              <a:t>?</a:t>
            </a:r>
            <a:r>
              <a:rPr lang="ru-RU" sz="1800" dirty="0">
                <a:solidFill>
                  <a:srgbClr val="7030A0"/>
                </a:solidFill>
              </a:rPr>
              <a:t>  </a:t>
            </a:r>
            <a:r>
              <a:rPr lang="ru-RU" sz="1800" b="1" dirty="0">
                <a:solidFill>
                  <a:srgbClr val="7030A0"/>
                </a:solidFill>
              </a:rPr>
              <a:t>- </a:t>
            </a:r>
            <a:r>
              <a:rPr lang="ru-RU" sz="1800" dirty="0">
                <a:solidFill>
                  <a:srgbClr val="7030A0"/>
                </a:solidFill>
              </a:rPr>
              <a:t>Позиция экспертов разная.</a:t>
            </a:r>
          </a:p>
          <a:p>
            <a:pPr marL="0" indent="0">
              <a:buNone/>
            </a:pPr>
            <a:r>
              <a:rPr lang="en-US" sz="1800" dirty="0">
                <a:solidFill>
                  <a:srgbClr val="7030A0"/>
                </a:solidFill>
                <a:hlinkClick r:id="rId2"/>
              </a:rPr>
              <a:t>https://zakupki-portal.ru/novosti/viktor-don-avtorskie-materialy/normativno-zakupochnoe-bezumie-o-tom-kak-genialnoe-nedeyanie-regulyatora-reshilo-problemu-soblyudeniya-zakazchikami-trebovaniy-c/</a:t>
            </a:r>
            <a:endParaRPr lang="ru-RU" sz="1800" dirty="0">
              <a:solidFill>
                <a:srgbClr val="7030A0"/>
              </a:solidFill>
            </a:endParaRPr>
          </a:p>
          <a:p>
            <a:pPr marL="0" indent="0">
              <a:buNone/>
            </a:pPr>
            <a:r>
              <a:rPr lang="ru-RU" sz="1800" dirty="0">
                <a:solidFill>
                  <a:srgbClr val="0070C0"/>
                </a:solidFill>
              </a:rPr>
              <a:t>Позиция </a:t>
            </a:r>
            <a:r>
              <a:rPr lang="ru-RU" sz="1800" dirty="0" err="1">
                <a:solidFill>
                  <a:srgbClr val="0070C0"/>
                </a:solidFill>
              </a:rPr>
              <a:t>Ю.Боровых</a:t>
            </a:r>
            <a:r>
              <a:rPr lang="ru-RU" sz="1800" dirty="0">
                <a:solidFill>
                  <a:srgbClr val="0070C0"/>
                </a:solidFill>
              </a:rPr>
              <a:t> – на странице ВКонтакте</a:t>
            </a:r>
          </a:p>
          <a:p>
            <a:pPr marL="0" indent="0">
              <a:buNone/>
            </a:pPr>
            <a:endParaRPr lang="en-US" sz="1800" dirty="0">
              <a:solidFill>
                <a:srgbClr val="7030A0"/>
              </a:solidFill>
            </a:endParaRPr>
          </a:p>
          <a:p>
            <a:pPr marL="514350" indent="-514350">
              <a:buAutoNum type="arabicPeriod"/>
            </a:pPr>
            <a:endParaRPr lang="ru-RU" sz="1800" dirty="0">
              <a:solidFill>
                <a:srgbClr val="7030A0"/>
              </a:solidFill>
            </a:endParaRPr>
          </a:p>
          <a:p>
            <a:pPr marL="0" indent="0">
              <a:buNone/>
            </a:pPr>
            <a:endParaRPr lang="ru-RU" sz="1800" dirty="0">
              <a:solidFill>
                <a:srgbClr val="7030A0"/>
              </a:solidFill>
            </a:endParaRPr>
          </a:p>
          <a:p>
            <a:pPr marL="514350" indent="-514350">
              <a:buAutoNum type="arabicPeriod"/>
            </a:pPr>
            <a:endParaRPr lang="ru-RU" dirty="0"/>
          </a:p>
        </p:txBody>
      </p:sp>
    </p:spTree>
    <p:extLst>
      <p:ext uri="{BB962C8B-B14F-4D97-AF65-F5344CB8AC3E}">
        <p14:creationId xmlns:p14="http://schemas.microsoft.com/office/powerpoint/2010/main" val="1297354622"/>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Объект 3">
            <a:extLst>
              <a:ext uri="{FF2B5EF4-FFF2-40B4-BE49-F238E27FC236}">
                <a16:creationId xmlns:a16="http://schemas.microsoft.com/office/drawing/2014/main" id="{3868EF08-6D95-2B5F-FB40-EE80EA45B298}"/>
              </a:ext>
            </a:extLst>
          </p:cNvPr>
          <p:cNvGraphicFramePr>
            <a:graphicFrameLocks noGrp="1"/>
          </p:cNvGraphicFramePr>
          <p:nvPr>
            <p:ph idx="1"/>
            <p:extLst>
              <p:ext uri="{D42A27DB-BD31-4B8C-83A1-F6EECF244321}">
                <p14:modId xmlns:p14="http://schemas.microsoft.com/office/powerpoint/2010/main" val="218066536"/>
              </p:ext>
            </p:extLst>
          </p:nvPr>
        </p:nvGraphicFramePr>
        <p:xfrm>
          <a:off x="191344" y="176808"/>
          <a:ext cx="11665296" cy="6504384"/>
        </p:xfrm>
        <a:graphic>
          <a:graphicData uri="http://schemas.openxmlformats.org/drawingml/2006/table">
            <a:tbl>
              <a:tblPr firstRow="1" bandRow="1">
                <a:tableStyleId>{7DF18680-E054-41AD-8BC1-D1AEF772440D}</a:tableStyleId>
              </a:tblPr>
              <a:tblGrid>
                <a:gridCol w="3528392">
                  <a:extLst>
                    <a:ext uri="{9D8B030D-6E8A-4147-A177-3AD203B41FA5}">
                      <a16:colId xmlns:a16="http://schemas.microsoft.com/office/drawing/2014/main" val="1988876427"/>
                    </a:ext>
                  </a:extLst>
                </a:gridCol>
                <a:gridCol w="4248472">
                  <a:extLst>
                    <a:ext uri="{9D8B030D-6E8A-4147-A177-3AD203B41FA5}">
                      <a16:colId xmlns:a16="http://schemas.microsoft.com/office/drawing/2014/main" val="859341481"/>
                    </a:ext>
                  </a:extLst>
                </a:gridCol>
                <a:gridCol w="3888432">
                  <a:extLst>
                    <a:ext uri="{9D8B030D-6E8A-4147-A177-3AD203B41FA5}">
                      <a16:colId xmlns:a16="http://schemas.microsoft.com/office/drawing/2014/main" val="243584231"/>
                    </a:ext>
                  </a:extLst>
                </a:gridCol>
              </a:tblGrid>
              <a:tr h="432048">
                <a:tc gridSpan="3">
                  <a:txBody>
                    <a:bodyPr/>
                    <a:lstStyle/>
                    <a:p>
                      <a:pPr algn="ctr"/>
                      <a:r>
                        <a:rPr lang="ru-RU" dirty="0"/>
                        <a:t>Сравнение требований по декларациям</a:t>
                      </a:r>
                    </a:p>
                  </a:txBody>
                  <a:tcPr/>
                </a:tc>
                <a:tc hMerge="1">
                  <a:txBody>
                    <a:bodyPr/>
                    <a:lstStyle/>
                    <a:p>
                      <a:endParaRPr lang="ru-RU" dirty="0"/>
                    </a:p>
                  </a:txBody>
                  <a:tcPr/>
                </a:tc>
                <a:tc hMerge="1">
                  <a:txBody>
                    <a:bodyPr/>
                    <a:lstStyle/>
                    <a:p>
                      <a:endParaRPr lang="ru-RU" dirty="0"/>
                    </a:p>
                  </a:txBody>
                  <a:tcPr/>
                </a:tc>
                <a:extLst>
                  <a:ext uri="{0D108BD9-81ED-4DB2-BD59-A6C34878D82A}">
                    <a16:rowId xmlns:a16="http://schemas.microsoft.com/office/drawing/2014/main" val="2314699415"/>
                  </a:ext>
                </a:extLst>
              </a:tr>
              <a:tr h="648072">
                <a:tc>
                  <a:txBody>
                    <a:bodyPr/>
                    <a:lstStyle/>
                    <a:p>
                      <a:r>
                        <a:rPr lang="ru-RU" sz="1600" dirty="0"/>
                        <a:t>Наименование декларации</a:t>
                      </a:r>
                    </a:p>
                  </a:txBody>
                  <a:tcPr/>
                </a:tc>
                <a:tc>
                  <a:txBody>
                    <a:bodyPr/>
                    <a:lstStyle/>
                    <a:p>
                      <a:pPr algn="ctr"/>
                      <a:r>
                        <a:rPr lang="ru-RU" sz="1600" dirty="0"/>
                        <a:t>Декларация  </a:t>
                      </a:r>
                      <a:br>
                        <a:rPr lang="ru-RU" sz="1600" dirty="0"/>
                      </a:br>
                      <a:r>
                        <a:rPr lang="ru-RU" sz="1600" dirty="0"/>
                        <a:t>факта отсутствия в реестре российской промышленной продукции такого товара с характеристиками, соответствующими потребности заказчика</a:t>
                      </a:r>
                    </a:p>
                  </a:txBody>
                  <a:tcPr/>
                </a:tc>
                <a:tc>
                  <a:txBody>
                    <a:bodyPr/>
                    <a:lstStyle/>
                    <a:p>
                      <a:pPr algn="ctr"/>
                      <a:r>
                        <a:rPr lang="ru-RU" sz="1600" dirty="0"/>
                        <a:t>Декларация </a:t>
                      </a:r>
                    </a:p>
                    <a:p>
                      <a:pPr algn="ctr"/>
                      <a:r>
                        <a:rPr lang="ru-RU" sz="1600" dirty="0"/>
                        <a:t>факта отсутствия на территории Российской Федерации производства такого товара с характеристиками, соответствующими потребности</a:t>
                      </a:r>
                    </a:p>
                  </a:txBody>
                  <a:tcPr/>
                </a:tc>
                <a:extLst>
                  <a:ext uri="{0D108BD9-81ED-4DB2-BD59-A6C34878D82A}">
                    <a16:rowId xmlns:a16="http://schemas.microsoft.com/office/drawing/2014/main" val="1895196380"/>
                  </a:ext>
                </a:extLst>
              </a:tr>
              <a:tr h="810090">
                <a:tc>
                  <a:txBody>
                    <a:bodyPr/>
                    <a:lstStyle/>
                    <a:p>
                      <a:r>
                        <a:rPr lang="ru-RU" sz="1600" dirty="0"/>
                        <a:t>На какие товары нужна</a:t>
                      </a:r>
                    </a:p>
                  </a:txBody>
                  <a:tcPr/>
                </a:tc>
                <a:tc>
                  <a:txBody>
                    <a:bodyPr/>
                    <a:lstStyle/>
                    <a:p>
                      <a:r>
                        <a:rPr lang="ru-RU" sz="1600" dirty="0"/>
                        <a:t>Позиции 1 - 433 приложения N 2 (в случае закупки иностранных товаров)</a:t>
                      </a:r>
                    </a:p>
                  </a:txBody>
                  <a:tcPr/>
                </a:tc>
                <a:tc>
                  <a:txBody>
                    <a:bodyPr/>
                    <a:lstStyle/>
                    <a:p>
                      <a:r>
                        <a:rPr lang="ru-RU" sz="1600" dirty="0"/>
                        <a:t>1. Позиции 434 – 465 (пищевые продукты, включая вино-водочные изделия)</a:t>
                      </a:r>
                    </a:p>
                    <a:p>
                      <a:r>
                        <a:rPr lang="ru-RU" sz="1600" dirty="0"/>
                        <a:t>2. Товары, закупаемые «под преимуществом»</a:t>
                      </a:r>
                    </a:p>
                  </a:txBody>
                  <a:tcPr/>
                </a:tc>
                <a:extLst>
                  <a:ext uri="{0D108BD9-81ED-4DB2-BD59-A6C34878D82A}">
                    <a16:rowId xmlns:a16="http://schemas.microsoft.com/office/drawing/2014/main" val="847591187"/>
                  </a:ext>
                </a:extLst>
              </a:tr>
              <a:tr h="646896">
                <a:tc>
                  <a:txBody>
                    <a:bodyPr/>
                    <a:lstStyle/>
                    <a:p>
                      <a:r>
                        <a:rPr lang="ru-RU" sz="1600" dirty="0"/>
                        <a:t>Распространяется на закупки у ед. поставщика</a:t>
                      </a:r>
                    </a:p>
                  </a:txBody>
                  <a:tcPr/>
                </a:tc>
                <a:tc>
                  <a:txBody>
                    <a:bodyPr/>
                    <a:lstStyle/>
                    <a:p>
                      <a:r>
                        <a:rPr lang="ru-RU" sz="1600" dirty="0"/>
                        <a:t>Нет</a:t>
                      </a:r>
                    </a:p>
                  </a:txBody>
                  <a:tcPr/>
                </a:tc>
                <a:tc>
                  <a:txBody>
                    <a:bodyPr/>
                    <a:lstStyle/>
                    <a:p>
                      <a:r>
                        <a:rPr lang="ru-RU" sz="1600" dirty="0"/>
                        <a:t>Нет</a:t>
                      </a:r>
                    </a:p>
                  </a:txBody>
                  <a:tcPr/>
                </a:tc>
                <a:extLst>
                  <a:ext uri="{0D108BD9-81ED-4DB2-BD59-A6C34878D82A}">
                    <a16:rowId xmlns:a16="http://schemas.microsoft.com/office/drawing/2014/main" val="2085751481"/>
                  </a:ext>
                </a:extLst>
              </a:tr>
              <a:tr h="504056">
                <a:tc>
                  <a:txBody>
                    <a:bodyPr/>
                    <a:lstStyle/>
                    <a:p>
                      <a:r>
                        <a:rPr lang="ru-RU" sz="1600" dirty="0"/>
                        <a:t>Уведомление Минпромторга</a:t>
                      </a:r>
                    </a:p>
                  </a:txBody>
                  <a:tcPr/>
                </a:tc>
                <a:tc>
                  <a:txBody>
                    <a:bodyPr/>
                    <a:lstStyle/>
                    <a:p>
                      <a:r>
                        <a:rPr lang="ru-RU" sz="1600" dirty="0"/>
                        <a:t>Да, до начала осуществления закупки</a:t>
                      </a:r>
                    </a:p>
                    <a:p>
                      <a:r>
                        <a:rPr lang="ru-RU" sz="1600" dirty="0"/>
                        <a:t>(есть возможность через ГИСП)</a:t>
                      </a:r>
                    </a:p>
                  </a:txBody>
                  <a:tcPr/>
                </a:tc>
                <a:tc>
                  <a:txBody>
                    <a:bodyPr/>
                    <a:lstStyle/>
                    <a:p>
                      <a:r>
                        <a:rPr lang="ru-RU" sz="1600" dirty="0"/>
                        <a:t>Не требуется</a:t>
                      </a:r>
                    </a:p>
                  </a:txBody>
                  <a:tcPr/>
                </a:tc>
                <a:extLst>
                  <a:ext uri="{0D108BD9-81ED-4DB2-BD59-A6C34878D82A}">
                    <a16:rowId xmlns:a16="http://schemas.microsoft.com/office/drawing/2014/main" val="2815812681"/>
                  </a:ext>
                </a:extLst>
              </a:tr>
              <a:tr h="573008">
                <a:tc>
                  <a:txBody>
                    <a:bodyPr/>
                    <a:lstStyle/>
                    <a:p>
                      <a:r>
                        <a:rPr lang="ru-RU" sz="1600" dirty="0"/>
                        <a:t>Срок подготовки</a:t>
                      </a:r>
                    </a:p>
                  </a:txBody>
                  <a:tcPr/>
                </a:tc>
                <a:tc>
                  <a:txBody>
                    <a:bodyPr/>
                    <a:lstStyle/>
                    <a:p>
                      <a:r>
                        <a:rPr lang="ru-RU" sz="1600" dirty="0"/>
                        <a:t>До начала осуществления закупки, так как включается в извещение (приглашение)</a:t>
                      </a:r>
                    </a:p>
                  </a:txBody>
                  <a:tcPr/>
                </a:tc>
                <a:tc>
                  <a:txBody>
                    <a:bodyPr/>
                    <a:lstStyle/>
                    <a:p>
                      <a:r>
                        <a:rPr lang="ru-RU" sz="1600" dirty="0"/>
                        <a:t>До начала осуществления закупки, так как включается в извещение (приглашение)</a:t>
                      </a:r>
                    </a:p>
                  </a:txBody>
                  <a:tcPr/>
                </a:tc>
                <a:extLst>
                  <a:ext uri="{0D108BD9-81ED-4DB2-BD59-A6C34878D82A}">
                    <a16:rowId xmlns:a16="http://schemas.microsoft.com/office/drawing/2014/main" val="925814398"/>
                  </a:ext>
                </a:extLst>
              </a:tr>
              <a:tr h="810090">
                <a:tc>
                  <a:txBody>
                    <a:bodyPr/>
                    <a:lstStyle/>
                    <a:p>
                      <a:r>
                        <a:rPr lang="ru-RU" sz="1600" dirty="0"/>
                        <a:t>Как подтвердить факт отсутствия в РПП российского товара /отсутствия производства товара с необходимыми характеристиками</a:t>
                      </a:r>
                    </a:p>
                  </a:txBody>
                  <a:tcPr/>
                </a:tc>
                <a:tc>
                  <a:txBody>
                    <a:bodyPr/>
                    <a:lstStyle/>
                    <a:p>
                      <a:r>
                        <a:rPr lang="ru-RU" sz="1600" dirty="0"/>
                        <a:t>«Копаем» РПП (реестр промышленной продукции)</a:t>
                      </a:r>
                    </a:p>
                  </a:txBody>
                  <a:tcPr/>
                </a:tc>
                <a:tc>
                  <a:txBody>
                    <a:bodyPr/>
                    <a:lstStyle/>
                    <a:p>
                      <a:r>
                        <a:rPr lang="ru-RU" sz="1600" dirty="0"/>
                        <a:t>Разные экспертные позиции</a:t>
                      </a:r>
                    </a:p>
                  </a:txBody>
                  <a:tcPr/>
                </a:tc>
                <a:extLst>
                  <a:ext uri="{0D108BD9-81ED-4DB2-BD59-A6C34878D82A}">
                    <a16:rowId xmlns:a16="http://schemas.microsoft.com/office/drawing/2014/main" val="291353302"/>
                  </a:ext>
                </a:extLst>
              </a:tr>
              <a:tr h="810090">
                <a:tc>
                  <a:txBody>
                    <a:bodyPr/>
                    <a:lstStyle/>
                    <a:p>
                      <a:r>
                        <a:rPr lang="ru-RU" sz="1600" dirty="0"/>
                        <a:t>Документы в составе заявки при декларировании</a:t>
                      </a:r>
                    </a:p>
                  </a:txBody>
                  <a:tcPr/>
                </a:tc>
                <a:tc>
                  <a:txBody>
                    <a:bodyPr/>
                    <a:lstStyle/>
                    <a:p>
                      <a:r>
                        <a:rPr lang="ru-RU" sz="1600" dirty="0"/>
                        <a:t>Наименование страны происхождения товара (с рисками того, что кто-то выйдет с реестровой записью)</a:t>
                      </a:r>
                    </a:p>
                  </a:txBody>
                  <a:tcPr/>
                </a:tc>
                <a:tc>
                  <a:txBody>
                    <a:bodyPr/>
                    <a:lstStyle/>
                    <a:p>
                      <a:r>
                        <a:rPr lang="ru-RU" sz="1600" dirty="0"/>
                        <a:t>Наименование страны происхождения товара</a:t>
                      </a:r>
                    </a:p>
                  </a:txBody>
                  <a:tcPr/>
                </a:tc>
                <a:extLst>
                  <a:ext uri="{0D108BD9-81ED-4DB2-BD59-A6C34878D82A}">
                    <a16:rowId xmlns:a16="http://schemas.microsoft.com/office/drawing/2014/main" val="499694077"/>
                  </a:ext>
                </a:extLst>
              </a:tr>
            </a:tbl>
          </a:graphicData>
        </a:graphic>
      </p:graphicFrame>
    </p:spTree>
    <p:extLst>
      <p:ext uri="{BB962C8B-B14F-4D97-AF65-F5344CB8AC3E}">
        <p14:creationId xmlns:p14="http://schemas.microsoft.com/office/powerpoint/2010/main" val="2659894437"/>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a:extLst>
              <a:ext uri="{FF2B5EF4-FFF2-40B4-BE49-F238E27FC236}">
                <a16:creationId xmlns:a16="http://schemas.microsoft.com/office/drawing/2014/main" id="{0D4059C4-F02B-BCA3-DEE2-9B1996CCA51A}"/>
              </a:ext>
            </a:extLst>
          </p:cNvPr>
          <p:cNvSpPr/>
          <p:nvPr/>
        </p:nvSpPr>
        <p:spPr>
          <a:xfrm>
            <a:off x="257422" y="116632"/>
            <a:ext cx="11725232" cy="6741368"/>
          </a:xfrm>
          <a:prstGeom prst="rect">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a:ea typeface="+mn-ea"/>
              <a:cs typeface="+mn-cs"/>
            </a:endParaRPr>
          </a:p>
        </p:txBody>
      </p:sp>
      <p:sp>
        <p:nvSpPr>
          <p:cNvPr id="3" name="Объект 2">
            <a:extLst>
              <a:ext uri="{FF2B5EF4-FFF2-40B4-BE49-F238E27FC236}">
                <a16:creationId xmlns:a16="http://schemas.microsoft.com/office/drawing/2014/main" id="{C31D643A-FF0B-D52A-EB2E-8480AA24D07E}"/>
              </a:ext>
            </a:extLst>
          </p:cNvPr>
          <p:cNvSpPr>
            <a:spLocks noGrp="1"/>
          </p:cNvSpPr>
          <p:nvPr>
            <p:ph idx="1"/>
          </p:nvPr>
        </p:nvSpPr>
        <p:spPr>
          <a:xfrm>
            <a:off x="257422" y="121801"/>
            <a:ext cx="11881320" cy="4351338"/>
          </a:xfrm>
        </p:spPr>
        <p:txBody>
          <a:bodyPr>
            <a:noAutofit/>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ru-RU" sz="1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7. </a:t>
            </a:r>
            <a:r>
              <a:rPr kumimoji="0" lang="ru-RU"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Установить, что для целей осуществлении закупок в соответствии с Федеральным законом "О контрактной системе в сфере закупок товаров, работ, услуг для обеспечения государственных и муниципальных нужд":</a:t>
            </a:r>
          </a:p>
          <a:p>
            <a:r>
              <a:rPr lang="ru-RU" sz="1700" dirty="0">
                <a:latin typeface="Times New Roman" panose="02020603050405020304" pitchFamily="18" charset="0"/>
                <a:cs typeface="Times New Roman" panose="02020603050405020304" pitchFamily="18" charset="0"/>
              </a:rPr>
              <a:t>в) особенности определения начальной (максимальной) цены контракта, цены контракта, заключаемого с единственным поставщиком (подрядчиком, исполнителем), начальной цены единицы товара (в том числе товаров, поставляемых при выполнении закупаемых работ, оказании закупаемых услуг), начальной цены единицы работы, услуги </a:t>
            </a:r>
            <a:r>
              <a:rPr lang="ru-RU" sz="1700" dirty="0">
                <a:solidFill>
                  <a:srgbClr val="FF0000"/>
                </a:solidFill>
                <a:latin typeface="Times New Roman" panose="02020603050405020304" pitchFamily="18" charset="0"/>
                <a:cs typeface="Times New Roman" panose="02020603050405020304" pitchFamily="18" charset="0"/>
              </a:rPr>
              <a:t>при применении в соответствии с Федеральным законом "О контрактной системе в сфере закупок товаров, работ, услуг для обеспечения государственных и муниципальных нужд" </a:t>
            </a:r>
            <a:r>
              <a:rPr lang="ru-RU" sz="1700" b="1" dirty="0">
                <a:solidFill>
                  <a:srgbClr val="FF0000"/>
                </a:solidFill>
                <a:latin typeface="Times New Roman" panose="02020603050405020304" pitchFamily="18" charset="0"/>
                <a:cs typeface="Times New Roman" panose="02020603050405020304" pitchFamily="18" charset="0"/>
              </a:rPr>
              <a:t>метода сопоставимых рыночных цен (анализа рынка)  </a:t>
            </a:r>
            <a:r>
              <a:rPr lang="ru-RU" sz="1700" b="1" i="1" dirty="0">
                <a:solidFill>
                  <a:srgbClr val="7030A0"/>
                </a:solidFill>
                <a:latin typeface="Times New Roman" panose="02020603050405020304" pitchFamily="18" charset="0"/>
                <a:cs typeface="Times New Roman" panose="02020603050405020304" pitchFamily="18" charset="0"/>
              </a:rPr>
              <a:t>(т.е. для других методов обоснования НМЦК не применяется)</a:t>
            </a:r>
            <a:r>
              <a:rPr lang="ru-RU" sz="1700" b="1" dirty="0">
                <a:solidFill>
                  <a:srgbClr val="FF0000"/>
                </a:solidFill>
                <a:latin typeface="Times New Roman" panose="02020603050405020304" pitchFamily="18" charset="0"/>
                <a:cs typeface="Times New Roman" panose="02020603050405020304" pitchFamily="18" charset="0"/>
              </a:rPr>
              <a:t> </a:t>
            </a:r>
            <a:r>
              <a:rPr lang="ru-RU" sz="1700" dirty="0">
                <a:latin typeface="Times New Roman" panose="02020603050405020304" pitchFamily="18" charset="0"/>
                <a:cs typeface="Times New Roman" panose="02020603050405020304" pitchFamily="18" charset="0"/>
              </a:rPr>
              <a:t>для осуществления закупки, объект закупки которой включает товары, указанные </a:t>
            </a:r>
            <a:r>
              <a:rPr lang="ru-RU" sz="1700" b="1" dirty="0">
                <a:latin typeface="Times New Roman" panose="02020603050405020304" pitchFamily="18" charset="0"/>
                <a:cs typeface="Times New Roman" panose="02020603050405020304" pitchFamily="18" charset="0"/>
              </a:rPr>
              <a:t>в позициях 1 - 145 приложения N 1</a:t>
            </a:r>
            <a:r>
              <a:rPr lang="ru-RU" sz="1700" dirty="0">
                <a:latin typeface="Times New Roman" panose="02020603050405020304" pitchFamily="18" charset="0"/>
                <a:cs typeface="Times New Roman" panose="02020603050405020304" pitchFamily="18" charset="0"/>
              </a:rPr>
              <a:t> к настоящему постановлению </a:t>
            </a:r>
            <a:r>
              <a:rPr lang="ru-RU" sz="1700" b="1" dirty="0">
                <a:latin typeface="Times New Roman" panose="02020603050405020304" pitchFamily="18" charset="0"/>
                <a:cs typeface="Times New Roman" panose="02020603050405020304" pitchFamily="18" charset="0"/>
              </a:rPr>
              <a:t>и (или) позициях 1 - 433 приложения N 2 </a:t>
            </a:r>
            <a:r>
              <a:rPr lang="ru-RU" sz="1700" dirty="0">
                <a:latin typeface="Times New Roman" panose="02020603050405020304" pitchFamily="18" charset="0"/>
                <a:cs typeface="Times New Roman" panose="02020603050405020304" pitchFamily="18" charset="0"/>
              </a:rPr>
              <a:t>к настоящему постановлению </a:t>
            </a:r>
            <a:r>
              <a:rPr lang="ru-RU" sz="1400" i="1" dirty="0">
                <a:solidFill>
                  <a:srgbClr val="7030A0"/>
                </a:solidFill>
                <a:latin typeface="Times New Roman" panose="02020603050405020304" pitchFamily="18" charset="0"/>
                <a:cs typeface="Times New Roman" panose="02020603050405020304" pitchFamily="18" charset="0"/>
              </a:rPr>
              <a:t>(т.е. применяются особенности обоснования цены только к товарам, информация о которых есть в РПП, следовательно к товарам «под преимуществом» правила обоснования цены не применяются):</a:t>
            </a:r>
          </a:p>
          <a:p>
            <a:r>
              <a:rPr lang="ru-RU" sz="1700" dirty="0">
                <a:latin typeface="Times New Roman" panose="02020603050405020304" pitchFamily="18" charset="0"/>
                <a:cs typeface="Times New Roman" panose="02020603050405020304" pitchFamily="18" charset="0"/>
              </a:rPr>
              <a:t>при определении идентичности и однородности </a:t>
            </a:r>
            <a:r>
              <a:rPr lang="ru-RU" sz="1700" dirty="0">
                <a:solidFill>
                  <a:srgbClr val="FF0000"/>
                </a:solidFill>
                <a:latin typeface="Times New Roman" panose="02020603050405020304" pitchFamily="18" charset="0"/>
                <a:cs typeface="Times New Roman" panose="02020603050405020304" pitchFamily="18" charset="0"/>
              </a:rPr>
              <a:t>таких</a:t>
            </a:r>
            <a:r>
              <a:rPr lang="ru-RU" sz="1700" dirty="0">
                <a:latin typeface="Times New Roman" panose="02020603050405020304" pitchFamily="18" charset="0"/>
                <a:cs typeface="Times New Roman" panose="02020603050405020304" pitchFamily="18" charset="0"/>
              </a:rPr>
              <a:t> товаров в соответствии с частями 13 и 14 статьи 22 Федерального закона "О контрактной системе в сфере закупок товаров, работ, услуг для обеспечения государственных и муниципальных нужд" подлежат учету исключительно товары, происходящие из государств - членов Евразийского экономического союза;</a:t>
            </a:r>
          </a:p>
          <a:p>
            <a:r>
              <a:rPr lang="ru-RU" sz="1700" dirty="0">
                <a:latin typeface="Times New Roman" panose="02020603050405020304" pitchFamily="18" charset="0"/>
                <a:cs typeface="Times New Roman" panose="02020603050405020304" pitchFamily="18" charset="0"/>
              </a:rPr>
              <a:t>заказчик направляет предусмотренный частью 5 статьи 22 Федерального закона "О контрактной системе в сфере закупок товаров, работ, услуг для обеспечения государственных и муниципальных нужд" запрос о предоставлении информации о цене </a:t>
            </a:r>
            <a:r>
              <a:rPr lang="ru-RU" sz="1700" b="1" dirty="0">
                <a:solidFill>
                  <a:schemeClr val="accent1">
                    <a:lumMod val="50000"/>
                  </a:schemeClr>
                </a:solidFill>
                <a:latin typeface="Times New Roman" panose="02020603050405020304" pitchFamily="18" charset="0"/>
                <a:cs typeface="Times New Roman" panose="02020603050405020304" pitchFamily="18" charset="0"/>
              </a:rPr>
              <a:t>таких</a:t>
            </a:r>
            <a:r>
              <a:rPr lang="ru-RU" sz="1700" dirty="0">
                <a:latin typeface="Times New Roman" panose="02020603050405020304" pitchFamily="18" charset="0"/>
                <a:cs typeface="Times New Roman" panose="02020603050405020304" pitchFamily="18" charset="0"/>
              </a:rPr>
              <a:t> товаров, </a:t>
            </a:r>
            <a:r>
              <a:rPr lang="ru-RU" sz="1700" strike="sngStrike" dirty="0">
                <a:latin typeface="Times New Roman" panose="02020603050405020304" pitchFamily="18" charset="0"/>
                <a:cs typeface="Times New Roman" panose="02020603050405020304" pitchFamily="18" charset="0"/>
              </a:rPr>
              <a:t>указанных в позициях 1 - 145 приложения N 1 к настоящему постановлению, позициях 1 - 432 приложения N 2 к настоящему постановлению </a:t>
            </a:r>
            <a:r>
              <a:rPr lang="ru-RU" sz="1700" dirty="0">
                <a:solidFill>
                  <a:schemeClr val="accent1">
                    <a:lumMod val="50000"/>
                  </a:schemeClr>
                </a:solidFill>
                <a:latin typeface="Times New Roman" panose="02020603050405020304" pitchFamily="18" charset="0"/>
                <a:cs typeface="Times New Roman" panose="02020603050405020304" pitchFamily="18" charset="0"/>
              </a:rPr>
              <a:t>(изменения с 01.09.2025 – ПП от 29.08.2025 № 1326), </a:t>
            </a:r>
            <a:r>
              <a:rPr lang="ru-RU" sz="1700" dirty="0">
                <a:solidFill>
                  <a:srgbClr val="FF0000"/>
                </a:solidFill>
                <a:latin typeface="Times New Roman" panose="02020603050405020304" pitchFamily="18" charset="0"/>
                <a:cs typeface="Times New Roman" panose="02020603050405020304" pitchFamily="18" charset="0"/>
              </a:rPr>
              <a:t>не менее чем 3 </a:t>
            </a:r>
            <a:r>
              <a:rPr lang="ru-RU" sz="1700" dirty="0">
                <a:latin typeface="Times New Roman" panose="02020603050405020304" pitchFamily="18" charset="0"/>
                <a:cs typeface="Times New Roman" panose="02020603050405020304" pitchFamily="18" charset="0"/>
              </a:rPr>
              <a:t>субъектам деятельности в сфере промышленности, информация о которых включена в государственную информационную систему промышленности. Если в этой системе содержится информация менее чем о 3 субъектах деятельности в сфере промышленности, осуществляющих производство включенного в объект закупки товара из числа указанных товаров, заказчик также направляет такой запрос поставщикам, которые осуществляют поставку происходящих из государств - членов Евразийского экономического союза товаров, идентичных товарам, планируемым к закупкам (при их отсутствии - однородных товаров), и информация о которых и о поставленных ими товарах содержится на официальном сайте единой информационной системы в реестре контрактов, заключенных заказчиками</a:t>
            </a:r>
            <a:r>
              <a:rPr lang="ru-RU" sz="1400" dirty="0">
                <a:latin typeface="Times New Roman" panose="02020603050405020304" pitchFamily="18" charset="0"/>
                <a:cs typeface="Times New Roman" panose="02020603050405020304" pitchFamily="18" charset="0"/>
              </a:rPr>
              <a:t>; </a:t>
            </a:r>
            <a:r>
              <a:rPr lang="ru-RU" sz="1400" i="1" dirty="0">
                <a:solidFill>
                  <a:srgbClr val="7030A0"/>
                </a:solidFill>
                <a:latin typeface="Times New Roman" panose="02020603050405020304" pitchFamily="18" charset="0"/>
                <a:cs typeface="Times New Roman" panose="02020603050405020304" pitchFamily="18" charset="0"/>
              </a:rPr>
              <a:t>(т.е. при наличии в ГИСП производителей лекарственных средств (позиция 433 Приложения № 2) – им тоже направлять запросы</a:t>
            </a:r>
            <a:r>
              <a:rPr lang="en-US" sz="1400" i="1" dirty="0">
                <a:solidFill>
                  <a:srgbClr val="7030A0"/>
                </a:solidFill>
                <a:latin typeface="Times New Roman" panose="02020603050405020304" pitchFamily="18" charset="0"/>
                <a:cs typeface="Times New Roman" panose="02020603050405020304" pitchFamily="18" charset="0"/>
              </a:rPr>
              <a:t>? – </a:t>
            </a:r>
            <a:r>
              <a:rPr lang="ru-RU" sz="1400" b="1" i="1" dirty="0">
                <a:solidFill>
                  <a:srgbClr val="7030A0"/>
                </a:solidFill>
                <a:latin typeface="Times New Roman" panose="02020603050405020304" pitchFamily="18" charset="0"/>
                <a:cs typeface="Times New Roman" panose="02020603050405020304" pitchFamily="18" charset="0"/>
              </a:rPr>
              <a:t>Нет</a:t>
            </a:r>
            <a:r>
              <a:rPr lang="ru-RU" sz="1400" i="1" dirty="0">
                <a:solidFill>
                  <a:srgbClr val="7030A0"/>
                </a:solidFill>
                <a:latin typeface="Times New Roman" panose="02020603050405020304" pitchFamily="18" charset="0"/>
                <a:cs typeface="Times New Roman" panose="02020603050405020304" pitchFamily="18" charset="0"/>
              </a:rPr>
              <a:t>, т.к. далее есть исключения - Приказ Министерства здравоохранения РФ от 19 декабря 2019 г. N 1064н )</a:t>
            </a:r>
          </a:p>
        </p:txBody>
      </p:sp>
    </p:spTree>
    <p:extLst>
      <p:ext uri="{BB962C8B-B14F-4D97-AF65-F5344CB8AC3E}">
        <p14:creationId xmlns:p14="http://schemas.microsoft.com/office/powerpoint/2010/main" val="2347103901"/>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a:extLst>
              <a:ext uri="{FF2B5EF4-FFF2-40B4-BE49-F238E27FC236}">
                <a16:creationId xmlns:a16="http://schemas.microsoft.com/office/drawing/2014/main" id="{537E7207-4D8B-C2A8-9242-9143623E0933}"/>
              </a:ext>
            </a:extLst>
          </p:cNvPr>
          <p:cNvSpPr/>
          <p:nvPr/>
        </p:nvSpPr>
        <p:spPr>
          <a:xfrm>
            <a:off x="119336" y="188640"/>
            <a:ext cx="11953328" cy="6480720"/>
          </a:xfrm>
          <a:prstGeom prst="rect">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a:ea typeface="+mn-ea"/>
              <a:cs typeface="+mn-cs"/>
            </a:endParaRPr>
          </a:p>
        </p:txBody>
      </p:sp>
      <p:sp>
        <p:nvSpPr>
          <p:cNvPr id="3" name="Объект 2">
            <a:extLst>
              <a:ext uri="{FF2B5EF4-FFF2-40B4-BE49-F238E27FC236}">
                <a16:creationId xmlns:a16="http://schemas.microsoft.com/office/drawing/2014/main" id="{E8D04035-1BC8-CC14-AB43-0C886CC266CB}"/>
              </a:ext>
            </a:extLst>
          </p:cNvPr>
          <p:cNvSpPr>
            <a:spLocks noGrp="1"/>
          </p:cNvSpPr>
          <p:nvPr>
            <p:ph idx="1"/>
          </p:nvPr>
        </p:nvSpPr>
        <p:spPr>
          <a:xfrm>
            <a:off x="191344" y="188640"/>
            <a:ext cx="11881320" cy="5988323"/>
          </a:xfrm>
        </p:spPr>
        <p:txBody>
          <a:bodyPr>
            <a:noAutofit/>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ru-RU" sz="18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7. </a:t>
            </a:r>
            <a:r>
              <a:rPr kumimoji="0" lang="ru-RU" sz="1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Установить, что для целей осуществлении закупок в соответствии с Федеральным законом "О контрактной системе в сфере закупок товаров, работ, услуг для обеспечения государственных и муниципальных нужд":</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ru-RU" sz="1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lang="ru-RU" sz="1800" b="1" dirty="0">
                <a:solidFill>
                  <a:srgbClr val="C00000"/>
                </a:solidFill>
                <a:latin typeface="Times New Roman" panose="02020603050405020304" pitchFamily="18" charset="0"/>
                <a:cs typeface="Times New Roman" panose="02020603050405020304" pitchFamily="18" charset="0"/>
              </a:rPr>
              <a:t>г)</a:t>
            </a:r>
            <a:r>
              <a:rPr lang="ru-RU" sz="1800" dirty="0">
                <a:latin typeface="Times New Roman" panose="02020603050405020304" pitchFamily="18" charset="0"/>
                <a:cs typeface="Times New Roman" panose="02020603050405020304" pitchFamily="18" charset="0"/>
              </a:rPr>
              <a:t> особенности, предусмотренные подпунктом "в" настоящего пункта, </a:t>
            </a:r>
            <a:r>
              <a:rPr lang="ru-RU" sz="1800" b="1" dirty="0">
                <a:solidFill>
                  <a:srgbClr val="FF0000"/>
                </a:solidFill>
                <a:latin typeface="Times New Roman" panose="02020603050405020304" pitchFamily="18" charset="0"/>
                <a:cs typeface="Times New Roman" panose="02020603050405020304" pitchFamily="18" charset="0"/>
              </a:rPr>
              <a:t>не применяются </a:t>
            </a:r>
            <a:r>
              <a:rPr lang="ru-RU" sz="1800" dirty="0">
                <a:latin typeface="Times New Roman" panose="02020603050405020304" pitchFamily="18" charset="0"/>
                <a:cs typeface="Times New Roman" panose="02020603050405020304" pitchFamily="18" charset="0"/>
              </a:rPr>
              <a:t>при наступлении одного из следующих случаев:</a:t>
            </a:r>
          </a:p>
          <a:p>
            <a:r>
              <a:rPr lang="ru-RU" sz="1800" dirty="0">
                <a:latin typeface="Times New Roman" panose="02020603050405020304" pitchFamily="18" charset="0"/>
                <a:cs typeface="Times New Roman" panose="02020603050405020304" pitchFamily="18" charset="0"/>
              </a:rPr>
              <a:t>осуществляется закупка товара, включенного в объект закупки, в отношении которого в соответствии с частями 21 и 22 статьи 22 Федерального закона "О контрактной системе в сфере закупок товаров, работ, услуг для обеспечения государственных и муниципальных нужд" </a:t>
            </a:r>
            <a:r>
              <a:rPr lang="ru-RU" sz="1800" b="1" dirty="0">
                <a:latin typeface="Times New Roman" panose="02020603050405020304" pitchFamily="18" charset="0"/>
                <a:cs typeface="Times New Roman" panose="02020603050405020304" pitchFamily="18" charset="0"/>
              </a:rPr>
              <a:t>установлены соответственно особенности определения </a:t>
            </a:r>
            <a:r>
              <a:rPr lang="ru-RU" sz="1800" dirty="0">
                <a:latin typeface="Times New Roman" panose="02020603050405020304" pitchFamily="18" charset="0"/>
                <a:cs typeface="Times New Roman" panose="02020603050405020304" pitchFamily="18" charset="0"/>
              </a:rPr>
              <a:t>начальной (максимальной) цены контракта, цены контракта, заключаемого с единственным поставщиком (подрядчиком, исполнителем), начальной цены единицы товара, работы, услуги при осуществлении включаемых в состав государственного оборонного заказа закупок товаров, работ, услуг для обеспечения федеральных нужд, порядок определения начальной (максимальной) цены контракта, цены контракта, заключаемого с единственным поставщиком (подрядчиком, исполнителем), начальной цены единицы товара;</a:t>
            </a:r>
          </a:p>
          <a:p>
            <a:r>
              <a:rPr lang="ru-RU" sz="1400" i="1" dirty="0">
                <a:solidFill>
                  <a:srgbClr val="7030A0"/>
                </a:solidFill>
                <a:latin typeface="Times New Roman" panose="02020603050405020304" pitchFamily="18" charset="0"/>
                <a:cs typeface="Times New Roman" panose="02020603050405020304" pitchFamily="18" charset="0"/>
              </a:rPr>
              <a:t>21. Особенности определения начальной (максимальной) цены контракта, цены контракта, заключаемого с единственным поставщиком (подрядчиком, исполнителем), начальной цены единицы товара, работы, услуги при осуществлении включаемых в состав государственного оборонного заказа закупок товаров, работ, услуг для обеспечения федеральных нужд устанавливаются в соответствии с Федеральным законом от 29 декабря 2012 года N 275-ФЗ "О государственном оборонном заказе".</a:t>
            </a:r>
          </a:p>
          <a:p>
            <a:r>
              <a:rPr lang="ru-RU" sz="1400" i="1" dirty="0">
                <a:solidFill>
                  <a:srgbClr val="7030A0"/>
                </a:solidFill>
                <a:latin typeface="Times New Roman" panose="02020603050405020304" pitchFamily="18" charset="0"/>
                <a:cs typeface="Times New Roman" panose="02020603050405020304" pitchFamily="18" charset="0"/>
              </a:rPr>
              <a:t>22. Правительство Российской Федерации вправе определить сферы деятельности, в которых при осуществлении закупок устанавливается порядок определения начальной (максимальной) цены контракта, цены контракта, заключаемого с единственным поставщиком (подрядчиком, исполнителем), начальной цены единицы товара, работы, услуги и федеральные органы исполнительной власти, Государственную корпорацию по атомной энергии "Росатом", Государственную корпорацию по космической деятельности "Роскосмос", уполномоченные устанавливать такой порядок с учетом положений настоящего Федерального закона.</a:t>
            </a:r>
          </a:p>
        </p:txBody>
      </p:sp>
    </p:spTree>
    <p:extLst>
      <p:ext uri="{BB962C8B-B14F-4D97-AF65-F5344CB8AC3E}">
        <p14:creationId xmlns:p14="http://schemas.microsoft.com/office/powerpoint/2010/main" val="3186995850"/>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a:extLst>
              <a:ext uri="{FF2B5EF4-FFF2-40B4-BE49-F238E27FC236}">
                <a16:creationId xmlns:a16="http://schemas.microsoft.com/office/drawing/2014/main" id="{82B391BE-4677-C8A7-94CA-95ECBDFDC5E4}"/>
              </a:ext>
            </a:extLst>
          </p:cNvPr>
          <p:cNvSpPr>
            <a:spLocks noGrp="1"/>
          </p:cNvSpPr>
          <p:nvPr>
            <p:ph idx="1"/>
          </p:nvPr>
        </p:nvSpPr>
        <p:spPr>
          <a:xfrm>
            <a:off x="479376" y="260648"/>
            <a:ext cx="10874424" cy="6408712"/>
          </a:xfrm>
        </p:spPr>
        <p:txBody>
          <a:bodyPr>
            <a:normAutofit fontScale="55000" lnSpcReduction="20000"/>
          </a:bodyPr>
          <a:lstStyle/>
          <a:p>
            <a:pPr marL="0" indent="0">
              <a:buNone/>
            </a:pPr>
            <a:r>
              <a:rPr lang="ru-RU" dirty="0"/>
              <a:t>•	Постановление Правительства Российской Федерации от 11 сентября 2024 г. N 1245 "О наделении Государственной корпорации по космической деятельности "Роскосмос" полномочиями на установление порядка определения начальной (максимальной) цены контракта, цены контракта, заключаемого с единственным поставщиком (подрядчиком, исполнителем), и начальной цены единицы товара, работы, услуги при осуществлении закупок данных дистанционного зондирования Земли из космоса, копий таких данных, получаемых с негосударственных космических аппаратов, и продуктов, созданных на их основе"</a:t>
            </a:r>
          </a:p>
          <a:p>
            <a:pPr marL="0" indent="0">
              <a:buNone/>
            </a:pPr>
            <a:r>
              <a:rPr lang="ru-RU" dirty="0"/>
              <a:t>•	Постановление Правительства РФ от 8 мая 2020 г. N 645 "О федеральном органе исполнительной власти, уполномоченном на установление порядка определения начальной (максимальной) цены контракта, цены контракта, заключаемого с единственным поставщиком (подрядчиком, исполнителем), начальной цены единицы товара, работы, услуги при осуществлении закупок охранных услуг"</a:t>
            </a:r>
          </a:p>
          <a:p>
            <a:pPr marL="0" indent="0">
              <a:buNone/>
            </a:pPr>
            <a:r>
              <a:rPr lang="ru-RU" dirty="0"/>
              <a:t>•	Постановление Правительства РФ от 2 июля 2019 г. N 847 "О федеральном органе исполнительной власти, уполномоченном на установление порядка определения начальной (максимальной) цены контракта, цены контракта, заключаемого с единственным поставщиком (подрядчиком, исполнителем), и начальной цены единицы товара, работы, услуги при осуществлении закупок медицинских изделий"</a:t>
            </a:r>
          </a:p>
          <a:p>
            <a:pPr marL="0" indent="0">
              <a:buNone/>
            </a:pPr>
            <a:r>
              <a:rPr lang="ru-RU" dirty="0"/>
              <a:t>•	Постановление Правительства РФ от 8 сентября 2018 г. N 1074 "О федеральном органе исполнительной власти, уполномоченном на установление порядка определения начальной (максимальной) цены контракта, цены контракта, заключаемого с единственным поставщиком (подрядчиком, исполнителем), начальной цены единицы товара, работы, услуги при осуществлении закупок топлива моторного, включая автомобильный и авиационный бензин" (с изменениями и дополнениями)</a:t>
            </a:r>
          </a:p>
          <a:p>
            <a:pPr marL="0" indent="0">
              <a:buNone/>
            </a:pPr>
            <a:r>
              <a:rPr lang="ru-RU" dirty="0"/>
              <a:t>•	Постановление Правительства РФ от 8 февраля 2017 г. N 149 "О федеральном органе исполнительной власти, уполномоченном на установление порядка определения начальной (максимальной) цены контракта, цены контракта, заключаемого с единственным поставщиком (подрядчиком, исполнителем), начальной цены единицы товара, работы, услуги при осуществлении закупок лекарственных препаратов для медицинского применения" (с изменениями и дополнениями)</a:t>
            </a:r>
          </a:p>
          <a:p>
            <a:pPr marL="0" indent="0">
              <a:buNone/>
            </a:pPr>
            <a:r>
              <a:rPr lang="ru-RU" dirty="0"/>
              <a:t>•	Постановление Правительства РФ от 11 октября 2016 г. N 1028 "О сфере деятельности, в которой при осуществлении закупок устанавливается порядок определения начальной (максимальной) цены контракта, цены контракта, заключаемого с единственным поставщиком (подрядчиком, исполнителем), и федеральном органе исполнительной власти, устанавливающем такой порядок" (с изменениями и дополнениями)</a:t>
            </a:r>
          </a:p>
          <a:p>
            <a:pPr marL="0" indent="0">
              <a:buNone/>
            </a:pPr>
            <a:r>
              <a:rPr lang="ru-RU" dirty="0"/>
              <a:t>•	Постановление Правительства РФ от 11 сентября 2015 г. N 964 "О федеральном органе исполнительной власти, уполномоченном на установление порядка определения начальной (максимальной) цены контракта, цены контракта, заключаемого с единственным поставщиком (подрядчиком, исполнителем), начальной цены единицы товара, работы, услуги при осуществлении закупок в сфере градостроительной деятельности (за исключением территориального планирования)" (с изменениями и дополнениями)</a:t>
            </a:r>
          </a:p>
          <a:p>
            <a:endParaRPr lang="ru-RU" dirty="0"/>
          </a:p>
        </p:txBody>
      </p:sp>
    </p:spTree>
    <p:extLst>
      <p:ext uri="{BB962C8B-B14F-4D97-AF65-F5344CB8AC3E}">
        <p14:creationId xmlns:p14="http://schemas.microsoft.com/office/powerpoint/2010/main" val="2207747719"/>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E03671-3A5C-1444-AD63-480005A12328}"/>
            </a:ext>
          </a:extLst>
        </p:cNvPr>
        <p:cNvGrpSpPr/>
        <p:nvPr/>
      </p:nvGrpSpPr>
      <p:grpSpPr>
        <a:xfrm>
          <a:off x="0" y="0"/>
          <a:ext cx="0" cy="0"/>
          <a:chOff x="0" y="0"/>
          <a:chExt cx="0" cy="0"/>
        </a:xfrm>
      </p:grpSpPr>
      <p:sp>
        <p:nvSpPr>
          <p:cNvPr id="3" name="Объект 2">
            <a:extLst>
              <a:ext uri="{FF2B5EF4-FFF2-40B4-BE49-F238E27FC236}">
                <a16:creationId xmlns:a16="http://schemas.microsoft.com/office/drawing/2014/main" id="{FC78F10E-EEBC-6546-B9C4-F2A554B48710}"/>
              </a:ext>
            </a:extLst>
          </p:cNvPr>
          <p:cNvSpPr>
            <a:spLocks noGrp="1"/>
          </p:cNvSpPr>
          <p:nvPr>
            <p:ph idx="1"/>
          </p:nvPr>
        </p:nvSpPr>
        <p:spPr>
          <a:xfrm>
            <a:off x="186431" y="136527"/>
            <a:ext cx="11780668" cy="3292474"/>
          </a:xfrm>
        </p:spPr>
        <p:txBody>
          <a:bodyPr>
            <a:normAutofit fontScale="70000" lnSpcReduction="20000"/>
          </a:bodyPr>
          <a:lstStyle/>
          <a:p>
            <a:r>
              <a:rPr lang="ru-RU" sz="2300" dirty="0"/>
              <a:t>В соответствии с подпунктом «г» пункта 7 Постановления № 1875 особенности определения НМЦК не применяются при наступлении случая осуществления закупки товара, включенного в объект закупки (предмет закупки), в отношении которого в соответствии с частью 22 статьи 22 Закона № 44-ФЗ установлен порядок определения НМЦК. </a:t>
            </a:r>
          </a:p>
          <a:p>
            <a:r>
              <a:rPr lang="ru-RU" sz="2300" dirty="0"/>
              <a:t>Так, для закупки медицинских изделий при определении НМЦК заказчики должны руководствоваться приказом Минздрава России от 15.05.2020 № 450н «Об утверждении порядка определения начальной (максимальной) цены контракта, цены контракта, заключаемого с единственным поставщиком (подрядчиком, исполнителем), и начальной цены единицы товара, работы, услуги при осуществлении закупок медицинских изделий» (далее – Приказ   № 450н).</a:t>
            </a:r>
          </a:p>
          <a:p>
            <a:r>
              <a:rPr lang="ru-RU" sz="2300" dirty="0"/>
              <a:t>В соответствии с пунктом 2 порядка, утвержденного Приказом 450н, порядок не применяется при закупке медицинских изделий, являющихся радиоэлектронной продукцией, включенной в реестр российской радиоэлектронной продукции, в случае установления заказчиком ограничения на допуск радиоэлектронной продукции, происходящей из иностранных государств, в соответствии с постановлением Правительства РФ от 10.07.2019 № 878 «О мерах стимулирования производства радиоэлектронной продукции на территории Российской Федерации при осуществлении закупок товаров, работ, услуг для обеспечения государственных и муниципальных нужд, о внесении изменений в постановление Правительства Российской Федерации от 16 сентября 2016 г. № 925 и признании утратившими силу некоторых актов Правительства Российской Федерации.</a:t>
            </a:r>
          </a:p>
        </p:txBody>
      </p:sp>
      <p:sp>
        <p:nvSpPr>
          <p:cNvPr id="4" name="Номер слайда 3">
            <a:extLst>
              <a:ext uri="{FF2B5EF4-FFF2-40B4-BE49-F238E27FC236}">
                <a16:creationId xmlns:a16="http://schemas.microsoft.com/office/drawing/2014/main" id="{DABA39EE-8591-7852-CD93-39D0BEAD3DE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DCE045B-E14D-4AB8-955F-A6097A020C3F}" type="slidenum">
              <a:rPr kumimoji="0" lang="ru-RU"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178</a:t>
            </a:fld>
            <a:endParaRPr kumimoji="0" lang="ru-RU"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graphicFrame>
        <p:nvGraphicFramePr>
          <p:cNvPr id="2" name="Таблица 1">
            <a:extLst>
              <a:ext uri="{FF2B5EF4-FFF2-40B4-BE49-F238E27FC236}">
                <a16:creationId xmlns:a16="http://schemas.microsoft.com/office/drawing/2014/main" id="{68A789AC-F74E-13C5-1FBF-A09117CF6E94}"/>
              </a:ext>
            </a:extLst>
          </p:cNvPr>
          <p:cNvGraphicFramePr>
            <a:graphicFrameLocks noGrp="1"/>
          </p:cNvGraphicFramePr>
          <p:nvPr/>
        </p:nvGraphicFramePr>
        <p:xfrm>
          <a:off x="224901" y="3027286"/>
          <a:ext cx="11648983" cy="3672080"/>
        </p:xfrm>
        <a:graphic>
          <a:graphicData uri="http://schemas.openxmlformats.org/drawingml/2006/table">
            <a:tbl>
              <a:tblPr firstRow="1" bandRow="1">
                <a:tableStyleId>{7DF18680-E054-41AD-8BC1-D1AEF772440D}</a:tableStyleId>
              </a:tblPr>
              <a:tblGrid>
                <a:gridCol w="4728839">
                  <a:extLst>
                    <a:ext uri="{9D8B030D-6E8A-4147-A177-3AD203B41FA5}">
                      <a16:colId xmlns:a16="http://schemas.microsoft.com/office/drawing/2014/main" val="3603751844"/>
                    </a:ext>
                  </a:extLst>
                </a:gridCol>
                <a:gridCol w="6920144">
                  <a:extLst>
                    <a:ext uri="{9D8B030D-6E8A-4147-A177-3AD203B41FA5}">
                      <a16:colId xmlns:a16="http://schemas.microsoft.com/office/drawing/2014/main" val="3799308427"/>
                    </a:ext>
                  </a:extLst>
                </a:gridCol>
              </a:tblGrid>
              <a:tr h="410720">
                <a:tc>
                  <a:txBody>
                    <a:bodyPr/>
                    <a:lstStyle/>
                    <a:p>
                      <a:pPr algn="ctr"/>
                      <a:r>
                        <a:rPr lang="ru-RU" dirty="0"/>
                        <a:t>Вопрос</a:t>
                      </a:r>
                    </a:p>
                  </a:txBody>
                  <a:tcPr/>
                </a:tc>
                <a:tc>
                  <a:txBody>
                    <a:bodyPr/>
                    <a:lstStyle/>
                    <a:p>
                      <a:pPr algn="ctr"/>
                      <a:r>
                        <a:rPr lang="ru-RU" dirty="0"/>
                        <a:t>Ответ</a:t>
                      </a:r>
                    </a:p>
                  </a:txBody>
                  <a:tcPr/>
                </a:tc>
                <a:extLst>
                  <a:ext uri="{0D108BD9-81ED-4DB2-BD59-A6C34878D82A}">
                    <a16:rowId xmlns:a16="http://schemas.microsoft.com/office/drawing/2014/main" val="1860570329"/>
                  </a:ext>
                </a:extLst>
              </a:tr>
              <a:tr h="2537744">
                <a:tc>
                  <a:txBody>
                    <a:bodyPr/>
                    <a:lstStyle/>
                    <a:p>
                      <a:r>
                        <a:rPr lang="ru-RU" sz="1600" dirty="0">
                          <a:solidFill>
                            <a:schemeClr val="tx1"/>
                          </a:solidFill>
                        </a:rPr>
                        <a:t>Просим разъяснить, распространяются ли особенности определения НМЦК, предусмотренные подпунктом «в» пункта 7 Постановления № 1875, при закупке из перечня № 2 медицинских изделий, являющихся радиоэлектронной продукцией, или необходимо руководствоваться порядком, предусмотренным Приказом № 450н.</a:t>
                      </a:r>
                    </a:p>
                  </a:txBody>
                  <a:tcPr/>
                </a:tc>
                <a:tc>
                  <a:txBody>
                    <a:bodyPr/>
                    <a:lstStyle/>
                    <a:p>
                      <a:pPr marL="285750" indent="-285750">
                        <a:buFont typeface="Arial" panose="020B0604020202020204" pitchFamily="34" charset="0"/>
                        <a:buChar char="•"/>
                      </a:pPr>
                      <a:r>
                        <a:rPr lang="ru-RU" sz="1600" i="0" dirty="0"/>
                        <a:t>В 878 ПП абзац, связанный с утверждением перечня радиоэлектронной продукции, происходящей из иностранных государств, в отношении которой устанавливаются ограничения для целей осуществления закупок для обеспечения государственных и муниципальных нужд, утратил силу с 01.01.2025. Поэтому в настоящее время невозможно установить ограничения допуска по 878 ПП.</a:t>
                      </a:r>
                    </a:p>
                    <a:p>
                      <a:pPr marL="285750" indent="-285750">
                        <a:buFont typeface="Arial" panose="020B0604020202020204" pitchFamily="34" charset="0"/>
                        <a:buChar char="•"/>
                      </a:pPr>
                      <a:r>
                        <a:rPr lang="ru-RU" sz="1600" i="0" dirty="0"/>
                        <a:t>Исходя из этого, 2 пункт 450н Приказа можно считать недействующим, так как он ссылается на недействующую норму.</a:t>
                      </a:r>
                    </a:p>
                    <a:p>
                      <a:pPr marL="285750" indent="-285750">
                        <a:buFont typeface="Arial" panose="020B0604020202020204" pitchFamily="34" charset="0"/>
                        <a:buChar char="•"/>
                      </a:pPr>
                      <a:r>
                        <a:rPr lang="ru-RU" sz="1600" b="1" i="0" dirty="0"/>
                        <a:t>Вывод: </a:t>
                      </a:r>
                      <a:r>
                        <a:rPr lang="ru-RU" sz="1600" i="0" dirty="0"/>
                        <a:t>при закупке медицинских изделий, являющихся радиоэлектронной продукцией до внесения изменения в 450н, необходимо руководствоваться порядком, предусмотренным Приказом № 450н.</a:t>
                      </a:r>
                    </a:p>
                    <a:p>
                      <a:pPr marL="285750" indent="-285750">
                        <a:buFont typeface="Arial" panose="020B0604020202020204" pitchFamily="34" charset="0"/>
                        <a:buChar char="•"/>
                      </a:pPr>
                      <a:r>
                        <a:rPr lang="ru-RU" sz="1600" i="0" dirty="0"/>
                        <a:t>Далее возможно различное развитие ситуации.</a:t>
                      </a:r>
                    </a:p>
                  </a:txBody>
                  <a:tcPr/>
                </a:tc>
                <a:extLst>
                  <a:ext uri="{0D108BD9-81ED-4DB2-BD59-A6C34878D82A}">
                    <a16:rowId xmlns:a16="http://schemas.microsoft.com/office/drawing/2014/main" val="2485202557"/>
                  </a:ext>
                </a:extLst>
              </a:tr>
            </a:tbl>
          </a:graphicData>
        </a:graphic>
      </p:graphicFrame>
    </p:spTree>
    <p:extLst>
      <p:ext uri="{BB962C8B-B14F-4D97-AF65-F5344CB8AC3E}">
        <p14:creationId xmlns:p14="http://schemas.microsoft.com/office/powerpoint/2010/main" val="1202973143"/>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450754-6A79-C44F-14DA-F97062811145}"/>
            </a:ext>
          </a:extLst>
        </p:cNvPr>
        <p:cNvGrpSpPr/>
        <p:nvPr/>
      </p:nvGrpSpPr>
      <p:grpSpPr>
        <a:xfrm>
          <a:off x="0" y="0"/>
          <a:ext cx="0" cy="0"/>
          <a:chOff x="0" y="0"/>
          <a:chExt cx="0" cy="0"/>
        </a:xfrm>
      </p:grpSpPr>
      <p:sp>
        <p:nvSpPr>
          <p:cNvPr id="4" name="Прямоугольник 3">
            <a:extLst>
              <a:ext uri="{FF2B5EF4-FFF2-40B4-BE49-F238E27FC236}">
                <a16:creationId xmlns:a16="http://schemas.microsoft.com/office/drawing/2014/main" id="{D661A01C-6FD4-EC6C-AF43-122BAED9498A}"/>
              </a:ext>
            </a:extLst>
          </p:cNvPr>
          <p:cNvSpPr/>
          <p:nvPr/>
        </p:nvSpPr>
        <p:spPr>
          <a:xfrm>
            <a:off x="119336" y="188640"/>
            <a:ext cx="11953328" cy="6480720"/>
          </a:xfrm>
          <a:prstGeom prst="rect">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a:ea typeface="+mn-ea"/>
              <a:cs typeface="+mn-cs"/>
            </a:endParaRPr>
          </a:p>
        </p:txBody>
      </p:sp>
      <p:sp>
        <p:nvSpPr>
          <p:cNvPr id="3" name="Объект 2">
            <a:extLst>
              <a:ext uri="{FF2B5EF4-FFF2-40B4-BE49-F238E27FC236}">
                <a16:creationId xmlns:a16="http://schemas.microsoft.com/office/drawing/2014/main" id="{9898517E-B6D6-F94A-886E-EFE9309C93A4}"/>
              </a:ext>
            </a:extLst>
          </p:cNvPr>
          <p:cNvSpPr>
            <a:spLocks noGrp="1"/>
          </p:cNvSpPr>
          <p:nvPr>
            <p:ph idx="1"/>
          </p:nvPr>
        </p:nvSpPr>
        <p:spPr>
          <a:xfrm>
            <a:off x="191344" y="188640"/>
            <a:ext cx="11881320" cy="5988323"/>
          </a:xfrm>
        </p:spPr>
        <p:txBody>
          <a:bodyPr>
            <a:noAutofit/>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ru-RU" sz="18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7. </a:t>
            </a:r>
            <a:r>
              <a:rPr kumimoji="0" lang="ru-RU" sz="1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Установить, что для целей осуществлении закупок в соответствии с Федеральным законом "О контрактной системе в сфере закупок товаров, работ, услуг для обеспечения государственных и муниципальных нужд": </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ru-RU" sz="1800" b="1" dirty="0">
                <a:solidFill>
                  <a:srgbClr val="C00000"/>
                </a:solidFill>
                <a:latin typeface="Times New Roman" panose="02020603050405020304" pitchFamily="18" charset="0"/>
                <a:cs typeface="Times New Roman" panose="02020603050405020304" pitchFamily="18" charset="0"/>
              </a:rPr>
              <a:t>г)</a:t>
            </a:r>
            <a:r>
              <a:rPr lang="ru-RU" sz="1800" dirty="0">
                <a:latin typeface="Times New Roman" panose="02020603050405020304" pitchFamily="18" charset="0"/>
                <a:cs typeface="Times New Roman" panose="02020603050405020304" pitchFamily="18" charset="0"/>
              </a:rPr>
              <a:t> особенности, предусмотренные подпунктом "в" настоящего пункта, </a:t>
            </a:r>
            <a:r>
              <a:rPr lang="ru-RU" sz="1800" b="1" dirty="0">
                <a:solidFill>
                  <a:srgbClr val="FF0000"/>
                </a:solidFill>
                <a:latin typeface="Times New Roman" panose="02020603050405020304" pitchFamily="18" charset="0"/>
                <a:cs typeface="Times New Roman" panose="02020603050405020304" pitchFamily="18" charset="0"/>
              </a:rPr>
              <a:t>не применяются </a:t>
            </a:r>
            <a:r>
              <a:rPr lang="ru-RU" sz="1800" dirty="0">
                <a:latin typeface="Times New Roman" panose="02020603050405020304" pitchFamily="18" charset="0"/>
                <a:cs typeface="Times New Roman" panose="02020603050405020304" pitchFamily="18" charset="0"/>
              </a:rPr>
              <a:t>при наступлении одного из следующих случаев:</a:t>
            </a:r>
          </a:p>
          <a:p>
            <a:r>
              <a:rPr lang="ru-RU" sz="1800" dirty="0">
                <a:latin typeface="Times New Roman" panose="02020603050405020304" pitchFamily="18" charset="0"/>
                <a:cs typeface="Times New Roman" panose="02020603050405020304" pitchFamily="18" charset="0"/>
              </a:rPr>
              <a:t>если при осуществлении закупки товара заказчиком в случаях, предусмотренных пунктами 5 и 6 настоящего постановления, </a:t>
            </a:r>
            <a:r>
              <a:rPr lang="ru-RU" sz="1800" b="1" dirty="0">
                <a:latin typeface="Times New Roman" panose="02020603050405020304" pitchFamily="18" charset="0"/>
                <a:cs typeface="Times New Roman" panose="02020603050405020304" pitchFamily="18" charset="0"/>
              </a:rPr>
              <a:t>не применяются запреты</a:t>
            </a:r>
            <a:r>
              <a:rPr lang="ru-RU" sz="1800" dirty="0">
                <a:latin typeface="Times New Roman" panose="02020603050405020304" pitchFamily="18" charset="0"/>
                <a:cs typeface="Times New Roman" panose="02020603050405020304" pitchFamily="18" charset="0"/>
              </a:rPr>
              <a:t>, предусмотренные абзацем вторым пункта 1 и подпунктом "ж" пункта 4 настоящего постановления, </a:t>
            </a:r>
            <a:r>
              <a:rPr lang="ru-RU" sz="1800" b="1" dirty="0">
                <a:latin typeface="Times New Roman" panose="02020603050405020304" pitchFamily="18" charset="0"/>
                <a:cs typeface="Times New Roman" panose="02020603050405020304" pitchFamily="18" charset="0"/>
              </a:rPr>
              <a:t>ограничение, </a:t>
            </a:r>
            <a:r>
              <a:rPr lang="ru-RU" sz="1800" dirty="0">
                <a:latin typeface="Times New Roman" panose="02020603050405020304" pitchFamily="18" charset="0"/>
                <a:cs typeface="Times New Roman" panose="02020603050405020304" pitchFamily="18" charset="0"/>
              </a:rPr>
              <a:t>предусмотренное абзацем третьим пункта 1 настоящего постановления </a:t>
            </a:r>
            <a:r>
              <a:rPr lang="ru-RU" sz="1800" i="1" dirty="0">
                <a:solidFill>
                  <a:srgbClr val="7030A0"/>
                </a:solidFill>
                <a:latin typeface="Times New Roman" panose="02020603050405020304" pitchFamily="18" charset="0"/>
                <a:cs typeface="Times New Roman" panose="02020603050405020304" pitchFamily="18" charset="0"/>
              </a:rPr>
              <a:t>(случаи, когда запрет и ограничение могут не применяться)</a:t>
            </a:r>
          </a:p>
          <a:p>
            <a:endParaRPr lang="ru-RU" sz="1800" i="1" dirty="0">
              <a:solidFill>
                <a:srgbClr val="7030A0"/>
              </a:solidFill>
              <a:latin typeface="Times New Roman" panose="02020603050405020304" pitchFamily="18" charset="0"/>
              <a:cs typeface="Times New Roman" panose="02020603050405020304" pitchFamily="18" charset="0"/>
            </a:endParaRPr>
          </a:p>
          <a:p>
            <a:pPr marL="228600" marR="0" lvl="0" indent="431800" algn="just" defTabSz="914400" rtl="0" eaLnBrk="1" fontAlgn="auto" latinLnBrk="0" hangingPunct="1">
              <a:lnSpc>
                <a:spcPts val="1800"/>
              </a:lnSpc>
              <a:spcBef>
                <a:spcPts val="1000"/>
              </a:spcBef>
              <a:spcAft>
                <a:spcPts val="0"/>
              </a:spcAft>
              <a:buClrTx/>
              <a:buSzTx/>
              <a:buFont typeface="Arial" panose="020B0604020202020204" pitchFamily="34" charset="0"/>
              <a:buChar char="•"/>
              <a:tabLst/>
              <a:defRPr/>
            </a:pPr>
            <a:r>
              <a:rPr kumimoji="0" lang="ru-RU" sz="1800" i="0" u="none" strike="noStrike" kern="1200" cap="none" spc="-10" normalizeH="0" baseline="0" noProof="0" dirty="0">
                <a:ln>
                  <a:noFill/>
                </a:ln>
                <a:effectLst/>
                <a:uLnTx/>
                <a:uFillTx/>
                <a:latin typeface="Times New Roman" panose="02020603050405020304" pitchFamily="18" charset="0"/>
                <a:ea typeface="Times New Roman" panose="02020603050405020304" pitchFamily="18" charset="0"/>
                <a:cs typeface="+mn-cs"/>
              </a:rPr>
              <a:t>осуществляется закупка товара в количестве одной штуки </a:t>
            </a:r>
            <a:r>
              <a:rPr kumimoji="0" lang="ru-RU" sz="1800" b="0" i="0" u="none" strike="noStrike" kern="1200" cap="none" spc="-10" normalizeH="0" baseline="0" noProof="0" dirty="0">
                <a:ln>
                  <a:noFill/>
                </a:ln>
                <a:effectLst/>
                <a:uLnTx/>
                <a:uFillTx/>
                <a:latin typeface="Times New Roman" panose="02020603050405020304" pitchFamily="18" charset="0"/>
                <a:ea typeface="Times New Roman" panose="02020603050405020304" pitchFamily="18" charset="0"/>
                <a:cs typeface="+mn-cs"/>
              </a:rPr>
              <a:t>и начальная (максимальная) цена контракта (начальная (максимальная) цена договора), цена контракта, заключаемого с единственным поставщиком (подрядчиком, исполнителем) (цена, заключаемого с единственным поставщиком (исполнителем, подрядчиком) договора), </a:t>
            </a:r>
            <a:r>
              <a:rPr kumimoji="0" lang="ru-RU" sz="1800" i="0" u="none" strike="noStrike" kern="1200" cap="none" spc="-10" normalizeH="0" baseline="0" noProof="0" dirty="0">
                <a:ln>
                  <a:noFill/>
                </a:ln>
                <a:effectLst/>
                <a:uLnTx/>
                <a:uFillTx/>
                <a:latin typeface="Times New Roman" panose="02020603050405020304" pitchFamily="18" charset="0"/>
                <a:ea typeface="Times New Roman" panose="02020603050405020304" pitchFamily="18" charset="0"/>
                <a:cs typeface="+mn-cs"/>
              </a:rPr>
              <a:t>не превышает 5 тыс. рублей </a:t>
            </a:r>
            <a:r>
              <a:rPr kumimoji="0" lang="ru-RU" sz="1800" i="1" u="none" strike="noStrike" kern="1200" cap="none" spc="-1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(т.е. заказчик закупает «под запретом», но «дешевую» продукцию без применения порядка обоснования цены);</a:t>
            </a:r>
          </a:p>
          <a:p>
            <a:pPr marL="228600" marR="0" lvl="0" indent="431800" algn="just" defTabSz="914400" rtl="0" eaLnBrk="1" fontAlgn="auto" latinLnBrk="0" hangingPunct="1">
              <a:lnSpc>
                <a:spcPts val="1800"/>
              </a:lnSpc>
              <a:spcBef>
                <a:spcPts val="1000"/>
              </a:spcBef>
              <a:spcAft>
                <a:spcPts val="0"/>
              </a:spcAft>
              <a:buClrTx/>
              <a:buSzTx/>
              <a:buFont typeface="Arial" panose="020B0604020202020204" pitchFamily="34" charset="0"/>
              <a:buChar char="•"/>
              <a:tabLst/>
              <a:defRPr/>
            </a:pPr>
            <a:r>
              <a:rPr kumimoji="0" lang="ru-RU" sz="1800" b="0" i="0" u="none" strike="noStrike" kern="1200" cap="none" spc="-1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осуществляется закупка товаров, при которой начальная (максимальная) цена контракта (начальная (максимальная) цена договора), цена контракта, заключаемого с единственным поставщиком (подрядчиком, исполнителем) (цена, заключаемого с единственным поставщиком (исполнителем, подрядчиком) договора), </a:t>
            </a:r>
            <a:r>
              <a:rPr kumimoji="0" lang="ru-RU" sz="1800" i="0" u="none" strike="noStrike" kern="1200" cap="none" spc="-10" normalizeH="0" baseline="0" noProof="0" dirty="0">
                <a:ln>
                  <a:noFill/>
                </a:ln>
                <a:effectLst/>
                <a:uLnTx/>
                <a:uFillTx/>
                <a:latin typeface="Times New Roman" panose="02020603050405020304" pitchFamily="18" charset="0"/>
                <a:ea typeface="Times New Roman" panose="02020603050405020304" pitchFamily="18" charset="0"/>
                <a:cs typeface="+mn-cs"/>
              </a:rPr>
              <a:t>не превышает 1 млн. рублей и при этом ни одна из использованных при определении таких цен цена единицы товара не превышает 5 тыс. рублей</a:t>
            </a:r>
            <a:r>
              <a:rPr kumimoji="0" lang="ru-RU" sz="1800" i="0" u="none" strike="noStrike" kern="1200" cap="none" spc="0" normalizeH="0" baseline="0" noProof="0" dirty="0">
                <a:ln>
                  <a:noFill/>
                </a:ln>
                <a:effectLst/>
                <a:uLnTx/>
                <a:uFillTx/>
                <a:latin typeface="Times New Roman" panose="02020603050405020304" pitchFamily="18" charset="0"/>
                <a:ea typeface="Times New Roman" panose="02020603050405020304" pitchFamily="18" charset="0"/>
                <a:cs typeface="+mn-cs"/>
              </a:rPr>
              <a:t>.</a:t>
            </a:r>
            <a:r>
              <a:rPr kumimoji="0" lang="ru-RU" sz="1800" i="1" u="none" strike="noStrike" kern="1200" cap="none" spc="-10" normalizeH="0" baseline="0" noProof="0" dirty="0">
                <a:ln>
                  <a:noFill/>
                </a:ln>
                <a:effectLst/>
                <a:uLnTx/>
                <a:uFillTx/>
                <a:latin typeface="Times New Roman" panose="02020603050405020304" pitchFamily="18" charset="0"/>
                <a:ea typeface="Times New Roman" panose="02020603050405020304" pitchFamily="18" charset="0"/>
                <a:cs typeface="+mn-cs"/>
              </a:rPr>
              <a:t> </a:t>
            </a:r>
            <a:endParaRPr kumimoji="0" lang="ru-RU" sz="1800" b="1" i="1"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endParaRPr>
          </a:p>
        </p:txBody>
      </p:sp>
    </p:spTree>
    <p:extLst>
      <p:ext uri="{BB962C8B-B14F-4D97-AF65-F5344CB8AC3E}">
        <p14:creationId xmlns:p14="http://schemas.microsoft.com/office/powerpoint/2010/main" val="267966998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7CF584-7B35-FB3A-CA3E-68467B159F23}"/>
            </a:ext>
          </a:extLst>
        </p:cNvPr>
        <p:cNvGrpSpPr/>
        <p:nvPr/>
      </p:nvGrpSpPr>
      <p:grpSpPr>
        <a:xfrm>
          <a:off x="0" y="0"/>
          <a:ext cx="0" cy="0"/>
          <a:chOff x="0" y="0"/>
          <a:chExt cx="0" cy="0"/>
        </a:xfrm>
      </p:grpSpPr>
      <p:sp>
        <p:nvSpPr>
          <p:cNvPr id="2" name="Заголовок 1">
            <a:extLst>
              <a:ext uri="{FF2B5EF4-FFF2-40B4-BE49-F238E27FC236}">
                <a16:creationId xmlns:a16="http://schemas.microsoft.com/office/drawing/2014/main" id="{3BCB38DE-7E61-2ED3-355D-00788FF9758D}"/>
              </a:ext>
            </a:extLst>
          </p:cNvPr>
          <p:cNvSpPr>
            <a:spLocks noGrp="1"/>
          </p:cNvSpPr>
          <p:nvPr>
            <p:ph type="title"/>
          </p:nvPr>
        </p:nvSpPr>
        <p:spPr>
          <a:xfrm>
            <a:off x="136864" y="70881"/>
            <a:ext cx="11803602" cy="540397"/>
          </a:xfrm>
        </p:spPr>
        <p:txBody>
          <a:bodyPr>
            <a:noAutofit/>
          </a:bodyPr>
          <a:lstStyle/>
          <a:p>
            <a:pPr algn="ctr"/>
            <a:r>
              <a:rPr lang="ru-RU" sz="2400" dirty="0">
                <a:solidFill>
                  <a:srgbClr val="0070C0"/>
                </a:solidFill>
              </a:rPr>
              <a:t>АС г. Москвы Решение от 25.08.2025 по Делу № А40-124540/25-92-730 (2 из 2)</a:t>
            </a:r>
          </a:p>
        </p:txBody>
      </p:sp>
      <p:sp>
        <p:nvSpPr>
          <p:cNvPr id="6" name="TextBox 5">
            <a:extLst>
              <a:ext uri="{FF2B5EF4-FFF2-40B4-BE49-F238E27FC236}">
                <a16:creationId xmlns:a16="http://schemas.microsoft.com/office/drawing/2014/main" id="{051CA9B7-D150-BB07-3178-98BE66F6D719}"/>
              </a:ext>
            </a:extLst>
          </p:cNvPr>
          <p:cNvSpPr txBox="1"/>
          <p:nvPr/>
        </p:nvSpPr>
        <p:spPr>
          <a:xfrm>
            <a:off x="221942" y="611278"/>
            <a:ext cx="11718524" cy="6186309"/>
          </a:xfrm>
          <a:prstGeom prst="rect">
            <a:avLst/>
          </a:prstGeom>
          <a:noFill/>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ru-RU" sz="1800" b="0" i="0" u="none" strike="noStrike" kern="1200" cap="none" spc="0" normalizeH="0" baseline="0" noProof="0" dirty="0">
                <a:ln>
                  <a:noFill/>
                </a:ln>
                <a:solidFill>
                  <a:prstClr val="black"/>
                </a:solidFill>
                <a:effectLst/>
                <a:uLnTx/>
                <a:uFillTx/>
                <a:latin typeface="Calibri" panose="020F0502020204030204"/>
                <a:ea typeface="+mn-ea"/>
                <a:cs typeface="+mn-cs"/>
              </a:rPr>
              <a:t>Не согласившись с принятым решением, Заказчик  обратился в арбитражный суд с заявлением о признании вынесенного ненормативного правового акта незаконным.</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ru-RU" sz="1800" b="0" i="0" u="none" strike="noStrike" kern="1200" cap="none" spc="0" normalizeH="0" baseline="0" noProof="0" dirty="0">
                <a:ln>
                  <a:noFill/>
                </a:ln>
                <a:solidFill>
                  <a:prstClr val="black"/>
                </a:solidFill>
                <a:effectLst/>
                <a:uLnTx/>
                <a:uFillTx/>
                <a:latin typeface="Calibri" panose="020F0502020204030204"/>
                <a:ea typeface="+mn-ea"/>
                <a:cs typeface="+mn-cs"/>
              </a:rPr>
              <a:t>В обоснование своих требований Заявитель указывает следующее:</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dirty="0">
                <a:ln>
                  <a:noFill/>
                </a:ln>
                <a:solidFill>
                  <a:prstClr val="black"/>
                </a:solidFill>
                <a:effectLst/>
                <a:uLnTx/>
                <a:uFillTx/>
                <a:latin typeface="Calibri" panose="020F0502020204030204"/>
                <a:ea typeface="+mn-ea"/>
                <a:cs typeface="+mn-cs"/>
              </a:rPr>
              <a:t>     - В заявке Общества имеется несоответствие информации и документов, поскольку в составе заявки Заявителя     </a:t>
            </a:r>
            <a:br>
              <a:rPr kumimoji="0" lang="ru-RU" sz="18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ru-RU" sz="1800" b="0" i="0" u="none" strike="noStrike" kern="1200" cap="none" spc="0" normalizeH="0" baseline="0" noProof="0" dirty="0">
                <a:ln>
                  <a:noFill/>
                </a:ln>
                <a:solidFill>
                  <a:prstClr val="black"/>
                </a:solidFill>
                <a:effectLst/>
                <a:uLnTx/>
                <a:uFillTx/>
                <a:latin typeface="Calibri" panose="020F0502020204030204"/>
                <a:ea typeface="+mn-ea"/>
                <a:cs typeface="+mn-cs"/>
              </a:rPr>
              <a:t>     продекларирован номер реестровой записи из реестра промышленной продукции № 10414325 «Бахилы       </a:t>
            </a:r>
            <a:br>
              <a:rPr kumimoji="0" lang="ru-RU" sz="18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ru-RU" sz="1800" b="0" i="0" u="none" strike="noStrike" kern="1200" cap="none" spc="0" normalizeH="0" baseline="0" noProof="0" dirty="0">
                <a:ln>
                  <a:noFill/>
                </a:ln>
                <a:solidFill>
                  <a:prstClr val="black"/>
                </a:solidFill>
                <a:effectLst/>
                <a:uLnTx/>
                <a:uFillTx/>
                <a:latin typeface="Calibri" panose="020F0502020204030204"/>
                <a:ea typeface="+mn-ea"/>
                <a:cs typeface="+mn-cs"/>
              </a:rPr>
              <a:t>     медицинские одноразовые, полиэтиленовые по ТУ 9398-001-70834095-2009», что прямо противоречит описанию </a:t>
            </a:r>
            <a:br>
              <a:rPr kumimoji="0" lang="ru-RU" sz="18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ru-RU" sz="1800" b="0" i="0" u="none" strike="noStrike" kern="1200" cap="none" spc="0" normalizeH="0" baseline="0" noProof="0" dirty="0">
                <a:ln>
                  <a:noFill/>
                </a:ln>
                <a:solidFill>
                  <a:prstClr val="black"/>
                </a:solidFill>
                <a:effectLst/>
                <a:uLnTx/>
                <a:uFillTx/>
                <a:latin typeface="Calibri" panose="020F0502020204030204"/>
                <a:ea typeface="+mn-ea"/>
                <a:cs typeface="+mn-cs"/>
              </a:rPr>
              <a:t>     объекта закупки.</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ru-RU" sz="1800" b="0" i="0" u="none" strike="noStrike" kern="1200" cap="none" spc="0" normalizeH="0" baseline="0" noProof="0" dirty="0">
                <a:ln>
                  <a:noFill/>
                </a:ln>
                <a:solidFill>
                  <a:prstClr val="black"/>
                </a:solidFill>
                <a:effectLst/>
                <a:uLnTx/>
                <a:uFillTx/>
                <a:latin typeface="Calibri" panose="020F0502020204030204"/>
                <a:ea typeface="+mn-ea"/>
                <a:cs typeface="+mn-cs"/>
              </a:rPr>
              <a:t>В ходе рассмотрения дела Московским УФАС России было установлено, что в составе заявки Общества </a:t>
            </a:r>
            <a:r>
              <a:rPr kumimoji="0" lang="ru-RU" sz="1800" i="0" u="sng" strike="noStrike" kern="1200" cap="none" spc="0" normalizeH="0" baseline="0" noProof="0" dirty="0">
                <a:ln>
                  <a:noFill/>
                </a:ln>
                <a:solidFill>
                  <a:prstClr val="black"/>
                </a:solidFill>
                <a:effectLst/>
                <a:uLnTx/>
                <a:uFillTx/>
                <a:latin typeface="Calibri" panose="020F0502020204030204"/>
                <a:ea typeface="+mn-ea"/>
                <a:cs typeface="+mn-cs"/>
              </a:rPr>
              <a:t>представлены две реестровые записи из реестра промышленной продукции.</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ru-RU" sz="1800" b="0" i="0" u="none" strike="noStrike" kern="1200" cap="none" spc="0" normalizeH="0" baseline="0" noProof="0" dirty="0">
                <a:ln>
                  <a:noFill/>
                </a:ln>
                <a:solidFill>
                  <a:prstClr val="black"/>
                </a:solidFill>
                <a:effectLst/>
                <a:uLnTx/>
                <a:uFillTx/>
                <a:latin typeface="Calibri" panose="020F0502020204030204"/>
                <a:ea typeface="+mn-ea"/>
                <a:cs typeface="+mn-cs"/>
              </a:rPr>
              <a:t>В структурированной части заявки Обществом, </a:t>
            </a:r>
            <a:r>
              <a:rPr kumimoji="0" lang="ru-RU" sz="1800" b="0" i="0" u="sng" strike="noStrike" kern="1200" cap="none" spc="0" normalizeH="0" baseline="0" noProof="0" dirty="0">
                <a:ln>
                  <a:noFill/>
                </a:ln>
                <a:solidFill>
                  <a:prstClr val="black"/>
                </a:solidFill>
                <a:effectLst/>
                <a:uLnTx/>
                <a:uFillTx/>
                <a:latin typeface="Calibri" panose="020F0502020204030204"/>
                <a:ea typeface="+mn-ea"/>
                <a:cs typeface="+mn-cs"/>
              </a:rPr>
              <a:t>действительно, продекларирована выписка на бахилы медицинские одноразовые.</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ru-RU" sz="1800" b="0" i="0" u="none" strike="noStrike" kern="1200" cap="none" spc="0" normalizeH="0" baseline="0" noProof="0" dirty="0">
                <a:ln>
                  <a:noFill/>
                </a:ln>
                <a:solidFill>
                  <a:prstClr val="black"/>
                </a:solidFill>
                <a:effectLst/>
                <a:uLnTx/>
                <a:uFillTx/>
                <a:latin typeface="Calibri" panose="020F0502020204030204"/>
                <a:ea typeface="+mn-ea"/>
                <a:cs typeface="+mn-cs"/>
              </a:rPr>
              <a:t>Однако, в составе заявки приложена выписка на маски медицинские одноразовые трехслойные (10515725).</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ru-RU" sz="1800" b="0" i="0" u="none" strike="noStrike" kern="1200" cap="none" spc="0" normalizeH="0" baseline="0" noProof="0" dirty="0">
                <a:ln>
                  <a:noFill/>
                </a:ln>
                <a:solidFill>
                  <a:prstClr val="black"/>
                </a:solidFill>
                <a:effectLst/>
                <a:uLnTx/>
                <a:uFillTx/>
                <a:latin typeface="Calibri" panose="020F0502020204030204"/>
                <a:ea typeface="+mn-ea"/>
                <a:cs typeface="+mn-cs"/>
              </a:rPr>
              <a:t>Более того, на выписку из реестра российской продукции 10515725 указано и в структурированной части заявки.</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ru-RU" sz="1800" b="0" i="0" u="none" strike="noStrike" kern="1200" cap="none" spc="0" normalizeH="0" baseline="0" noProof="0" dirty="0">
                <a:ln>
                  <a:noFill/>
                </a:ln>
                <a:solidFill>
                  <a:prstClr val="black"/>
                </a:solidFill>
                <a:effectLst/>
                <a:uLnTx/>
                <a:uFillTx/>
                <a:latin typeface="Calibri" panose="020F0502020204030204"/>
                <a:ea typeface="+mn-ea"/>
                <a:cs typeface="+mn-cs"/>
              </a:rPr>
              <a:t>Выписка из реестра российской промышленной продукции № 10515725 от 30.01.2024 напрямую подтверждает страну происхождения предлагаемого товара, в связи с чем у комиссии Заказчика отсутствовали правовые основания для выявления недостоверной информации относительно представляемого подтверждения страны происхождения товара.</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ru-RU" sz="1800" b="0" i="0" u="none" strike="noStrike" kern="1200" cap="none" spc="0" normalizeH="0" baseline="0" noProof="0" dirty="0">
                <a:ln>
                  <a:noFill/>
                </a:ln>
                <a:solidFill>
                  <a:prstClr val="black"/>
                </a:solidFill>
                <a:effectLst/>
                <a:uLnTx/>
                <a:uFillTx/>
                <a:latin typeface="Calibri" panose="020F0502020204030204"/>
                <a:ea typeface="+mn-ea"/>
                <a:cs typeface="+mn-cs"/>
              </a:rPr>
              <a:t>Таким образом, страна происхождения Обществом в рассматриваемом случае подтверждена, исходя из наличия необходимых документов в составе заявки Общества.</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ru-RU" sz="1800" b="1" i="0" u="none" strike="noStrike" kern="1200" cap="none" spc="0" normalizeH="0" baseline="0" noProof="0" dirty="0">
                <a:ln>
                  <a:noFill/>
                </a:ln>
                <a:solidFill>
                  <a:prstClr val="black"/>
                </a:solidFill>
                <a:effectLst/>
                <a:uLnTx/>
                <a:uFillTx/>
                <a:latin typeface="Calibri" panose="020F0502020204030204"/>
                <a:ea typeface="+mn-ea"/>
                <a:cs typeface="+mn-cs"/>
              </a:rPr>
              <a:t>Позиция суда: </a:t>
            </a:r>
            <a:r>
              <a:rPr kumimoji="0" lang="ru-RU" sz="1800" b="0" i="0" u="none" strike="noStrike" kern="1200" cap="none" spc="0" normalizeH="0" baseline="0" noProof="0" dirty="0">
                <a:ln>
                  <a:noFill/>
                </a:ln>
                <a:solidFill>
                  <a:prstClr val="black"/>
                </a:solidFill>
                <a:effectLst/>
                <a:uLnTx/>
                <a:uFillTx/>
                <a:latin typeface="Calibri" panose="020F0502020204030204"/>
                <a:ea typeface="+mn-ea"/>
                <a:cs typeface="+mn-cs"/>
              </a:rPr>
              <a:t>Таким образом, как следует из материалов дела, поданная Обществом заявка в части оспариваемых сведений требованиям извещения об осуществления закупки соответствовала.</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ru-RU" sz="1800" b="1" i="0" u="none" strike="noStrike" kern="1200" cap="none" spc="0" normalizeH="0" baseline="0" noProof="0" dirty="0">
                <a:ln>
                  <a:noFill/>
                </a:ln>
                <a:solidFill>
                  <a:prstClr val="black"/>
                </a:solidFill>
                <a:effectLst/>
                <a:uLnTx/>
                <a:uFillTx/>
                <a:latin typeface="Calibri" panose="020F0502020204030204"/>
                <a:ea typeface="+mn-ea"/>
                <a:cs typeface="+mn-cs"/>
              </a:rPr>
              <a:t>В удовлетворении треб</a:t>
            </a:r>
            <a:r>
              <a:rPr kumimoji="0" lang="ru-RU" sz="1800" b="1" i="0" u="none" strike="noStrike" kern="1200" cap="none" spc="0" normalizeH="0" baseline="0" noProof="0" dirty="0" err="1">
                <a:ln>
                  <a:noFill/>
                </a:ln>
                <a:solidFill>
                  <a:prstClr val="black"/>
                </a:solidFill>
                <a:effectLst/>
                <a:uLnTx/>
                <a:uFillTx/>
                <a:latin typeface="Calibri" panose="020F0502020204030204"/>
                <a:ea typeface="+mn-ea"/>
                <a:cs typeface="+mn-cs"/>
              </a:rPr>
              <a:t>ования</a:t>
            </a:r>
            <a:r>
              <a:rPr kumimoji="0" lang="ru-RU" sz="1800" b="1" i="0" u="none" strike="noStrike" kern="1200" cap="none" spc="0" normalizeH="0" baseline="0" noProof="0" dirty="0">
                <a:ln>
                  <a:noFill/>
                </a:ln>
                <a:solidFill>
                  <a:prstClr val="black"/>
                </a:solidFill>
                <a:effectLst/>
                <a:uLnTx/>
                <a:uFillTx/>
                <a:latin typeface="Calibri" panose="020F0502020204030204"/>
                <a:ea typeface="+mn-ea"/>
                <a:cs typeface="+mn-cs"/>
              </a:rPr>
              <a:t> отказать.</a:t>
            </a:r>
          </a:p>
        </p:txBody>
      </p:sp>
    </p:spTree>
    <p:extLst>
      <p:ext uri="{BB962C8B-B14F-4D97-AF65-F5344CB8AC3E}">
        <p14:creationId xmlns:p14="http://schemas.microsoft.com/office/powerpoint/2010/main" val="4294119624"/>
      </p:ext>
    </p:extLst>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850C2C-012D-2C61-C3C0-E82436F55030}"/>
            </a:ext>
          </a:extLst>
        </p:cNvPr>
        <p:cNvGrpSpPr/>
        <p:nvPr/>
      </p:nvGrpSpPr>
      <p:grpSpPr>
        <a:xfrm>
          <a:off x="0" y="0"/>
          <a:ext cx="0" cy="0"/>
          <a:chOff x="0" y="0"/>
          <a:chExt cx="0" cy="0"/>
        </a:xfrm>
      </p:grpSpPr>
      <p:sp>
        <p:nvSpPr>
          <p:cNvPr id="5" name="Прямоугольник 4">
            <a:extLst>
              <a:ext uri="{FF2B5EF4-FFF2-40B4-BE49-F238E27FC236}">
                <a16:creationId xmlns:a16="http://schemas.microsoft.com/office/drawing/2014/main" id="{D35B6A01-7DCD-DDE6-D654-61BEBB1BAFCC}"/>
              </a:ext>
            </a:extLst>
          </p:cNvPr>
          <p:cNvSpPr/>
          <p:nvPr/>
        </p:nvSpPr>
        <p:spPr>
          <a:xfrm>
            <a:off x="335360" y="188640"/>
            <a:ext cx="11665296" cy="5832648"/>
          </a:xfrm>
          <a:prstGeom prst="rect">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a:ea typeface="+mn-ea"/>
              <a:cs typeface="+mn-cs"/>
            </a:endParaRPr>
          </a:p>
        </p:txBody>
      </p:sp>
      <p:sp>
        <p:nvSpPr>
          <p:cNvPr id="3" name="Объект 2">
            <a:extLst>
              <a:ext uri="{FF2B5EF4-FFF2-40B4-BE49-F238E27FC236}">
                <a16:creationId xmlns:a16="http://schemas.microsoft.com/office/drawing/2014/main" id="{D7A49592-D273-964D-DD2B-3C67B2189AC1}"/>
              </a:ext>
            </a:extLst>
          </p:cNvPr>
          <p:cNvSpPr>
            <a:spLocks noGrp="1"/>
          </p:cNvSpPr>
          <p:nvPr>
            <p:ph idx="1"/>
          </p:nvPr>
        </p:nvSpPr>
        <p:spPr>
          <a:xfrm>
            <a:off x="335360" y="188640"/>
            <a:ext cx="11449272" cy="5988323"/>
          </a:xfrm>
        </p:spPr>
        <p:txBody>
          <a:bodyPr>
            <a:noAutofit/>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ru-RU" sz="16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7. </a:t>
            </a:r>
            <a:r>
              <a:rPr kumimoji="0" lang="ru-RU" sz="1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Установить, что для целей осуществлении закупок в соответствии с Федеральным законом "О контрактной системе в сфере закупок товаров, работ, услуг для обеспечения государственных и муниципальных нужд":</a:t>
            </a:r>
          </a:p>
          <a:p>
            <a:r>
              <a:rPr lang="ru-RU" sz="1600" dirty="0">
                <a:latin typeface="Times New Roman" panose="02020603050405020304" pitchFamily="18" charset="0"/>
                <a:cs typeface="Times New Roman" panose="02020603050405020304" pitchFamily="18" charset="0"/>
              </a:rPr>
              <a:t>г) особенности, предусмотренные подпунктом "в" настоящего пункта, </a:t>
            </a:r>
            <a:r>
              <a:rPr lang="ru-RU" sz="1600" b="1" dirty="0">
                <a:solidFill>
                  <a:srgbClr val="FF0000"/>
                </a:solidFill>
                <a:latin typeface="Times New Roman" panose="02020603050405020304" pitchFamily="18" charset="0"/>
                <a:cs typeface="Times New Roman" panose="02020603050405020304" pitchFamily="18" charset="0"/>
              </a:rPr>
              <a:t>не применяются </a:t>
            </a:r>
            <a:r>
              <a:rPr lang="ru-RU" sz="1600" dirty="0">
                <a:latin typeface="Times New Roman" panose="02020603050405020304" pitchFamily="18" charset="0"/>
                <a:cs typeface="Times New Roman" panose="02020603050405020304" pitchFamily="18" charset="0"/>
              </a:rPr>
              <a:t>при наступлении одного из следующих случаев:</a:t>
            </a:r>
          </a:p>
          <a:p>
            <a:r>
              <a:rPr lang="ru-RU" sz="1600" dirty="0">
                <a:latin typeface="Times New Roman" panose="02020603050405020304" pitchFamily="18" charset="0"/>
                <a:cs typeface="Times New Roman" panose="02020603050405020304" pitchFamily="18" charset="0"/>
              </a:rPr>
              <a:t>если </a:t>
            </a:r>
            <a:r>
              <a:rPr lang="ru-RU" sz="1600" b="1" dirty="0">
                <a:latin typeface="Times New Roman" panose="02020603050405020304" pitchFamily="18" charset="0"/>
                <a:cs typeface="Times New Roman" panose="02020603050405020304" pitchFamily="18" charset="0"/>
              </a:rPr>
              <a:t>в реестре российской промышленной продукции </a:t>
            </a:r>
            <a:r>
              <a:rPr lang="ru-RU" sz="1600" b="1" dirty="0">
                <a:solidFill>
                  <a:srgbClr val="FF0000"/>
                </a:solidFill>
                <a:latin typeface="Times New Roman" panose="02020603050405020304" pitchFamily="18" charset="0"/>
                <a:cs typeface="Times New Roman" panose="02020603050405020304" pitchFamily="18" charset="0"/>
              </a:rPr>
              <a:t>отсутствуют</a:t>
            </a:r>
            <a:r>
              <a:rPr lang="ru-RU" sz="1600" dirty="0">
                <a:latin typeface="Times New Roman" panose="02020603050405020304" pitchFamily="18" charset="0"/>
                <a:cs typeface="Times New Roman" panose="02020603050405020304" pitchFamily="18" charset="0"/>
              </a:rPr>
              <a:t> указанные </a:t>
            </a:r>
            <a:r>
              <a:rPr lang="ru-RU" sz="1600" b="1" dirty="0">
                <a:latin typeface="Times New Roman" panose="02020603050405020304" pitchFamily="18" charset="0"/>
                <a:cs typeface="Times New Roman" panose="02020603050405020304" pitchFamily="18" charset="0"/>
              </a:rPr>
              <a:t>в позициях 1 - 433 приложения N 2 </a:t>
            </a:r>
            <a:r>
              <a:rPr lang="ru-RU" sz="1600" dirty="0">
                <a:latin typeface="Times New Roman" panose="02020603050405020304" pitchFamily="18" charset="0"/>
                <a:cs typeface="Times New Roman" panose="02020603050405020304" pitchFamily="18" charset="0"/>
              </a:rPr>
              <a:t>к настоящему постановлению товары с характеристиками, соответствующими потребности заказчика, </a:t>
            </a:r>
            <a:br>
              <a:rPr lang="ru-RU" sz="1600" dirty="0">
                <a:latin typeface="Times New Roman" panose="02020603050405020304" pitchFamily="18" charset="0"/>
                <a:cs typeface="Times New Roman" panose="02020603050405020304" pitchFamily="18" charset="0"/>
              </a:rPr>
            </a:br>
            <a:r>
              <a:rPr lang="ru-RU" sz="1600" b="1" dirty="0">
                <a:solidFill>
                  <a:srgbClr val="FF0000"/>
                </a:solidFill>
                <a:latin typeface="Times New Roman" panose="02020603050405020304" pitchFamily="18" charset="0"/>
                <a:cs typeface="Times New Roman" panose="02020603050405020304" pitchFamily="18" charset="0"/>
              </a:rPr>
              <a:t>отсутствует</a:t>
            </a:r>
            <a:r>
              <a:rPr lang="ru-RU" sz="1600" dirty="0">
                <a:latin typeface="Times New Roman" panose="02020603050405020304" pitchFamily="18" charset="0"/>
                <a:cs typeface="Times New Roman" panose="02020603050405020304" pitchFamily="18" charset="0"/>
              </a:rPr>
              <a:t> </a:t>
            </a:r>
            <a:r>
              <a:rPr lang="ru-RU" sz="1600" b="1" dirty="0">
                <a:latin typeface="Times New Roman" panose="02020603050405020304" pitchFamily="18" charset="0"/>
                <a:cs typeface="Times New Roman" panose="02020603050405020304" pitchFamily="18" charset="0"/>
              </a:rPr>
              <a:t>производство на территории Российской Федерации товаров, указанных в позициях 434 - 465 приложения N 2 </a:t>
            </a:r>
            <a:r>
              <a:rPr lang="ru-RU" sz="1600" dirty="0">
                <a:latin typeface="Times New Roman" panose="02020603050405020304" pitchFamily="18" charset="0"/>
                <a:cs typeface="Times New Roman" panose="02020603050405020304" pitchFamily="18" charset="0"/>
              </a:rPr>
              <a:t>к настоящему постановлению, </a:t>
            </a:r>
            <a:r>
              <a:rPr lang="ru-RU" sz="1600" b="1" dirty="0">
                <a:latin typeface="Times New Roman" panose="02020603050405020304" pitchFamily="18" charset="0"/>
                <a:cs typeface="Times New Roman" panose="02020603050405020304" pitchFamily="18" charset="0"/>
              </a:rPr>
              <a:t>которые </a:t>
            </a:r>
            <a:r>
              <a:rPr lang="ru-RU" sz="1600" b="1" dirty="0">
                <a:solidFill>
                  <a:srgbClr val="FF0000"/>
                </a:solidFill>
                <a:latin typeface="Times New Roman" panose="02020603050405020304" pitchFamily="18" charset="0"/>
                <a:cs typeface="Times New Roman" panose="02020603050405020304" pitchFamily="18" charset="0"/>
              </a:rPr>
              <a:t>декларируются в обосновании </a:t>
            </a:r>
            <a:r>
              <a:rPr lang="ru-RU" sz="1600" dirty="0">
                <a:latin typeface="Times New Roman" panose="02020603050405020304" pitchFamily="18" charset="0"/>
                <a:cs typeface="Times New Roman" panose="02020603050405020304" pitchFamily="18" charset="0"/>
              </a:rPr>
              <a:t>начальной (максимальной) цены контракта, цены контракта, заключаемого с единственным поставщиком (подрядчиком, исполнителем), начальной цены единицы товара (в том числе товаров, поставляемых при выполнении закупаемых работ, оказании закупаемых услуг), начальной цены единицы работы, услуги.  </a:t>
            </a:r>
            <a:r>
              <a:rPr lang="ru-RU" sz="1600" b="1" dirty="0">
                <a:latin typeface="Times New Roman" panose="02020603050405020304" pitchFamily="18" charset="0"/>
                <a:cs typeface="Times New Roman" panose="02020603050405020304" pitchFamily="18" charset="0"/>
              </a:rPr>
              <a:t>В случаях, при которых такое обоснование </a:t>
            </a:r>
            <a:r>
              <a:rPr lang="ru-RU" sz="1600" dirty="0">
                <a:latin typeface="Times New Roman" panose="02020603050405020304" pitchFamily="18" charset="0"/>
                <a:cs typeface="Times New Roman" panose="02020603050405020304" pitchFamily="18" charset="0"/>
              </a:rPr>
              <a:t>в соответствии с Федеральным законом "О контрактной системе в сфере закупок товаров, работ, услуг для обеспечения государственных и муниципальных нужд</a:t>
            </a:r>
            <a:r>
              <a:rPr lang="ru-RU" sz="1600" b="1" dirty="0">
                <a:latin typeface="Times New Roman" panose="02020603050405020304" pitchFamily="18" charset="0"/>
                <a:cs typeface="Times New Roman" panose="02020603050405020304" pitchFamily="18" charset="0"/>
              </a:rPr>
              <a:t>" не составляется, отсутствие производства такого товара на территории Российской Федерации </a:t>
            </a:r>
            <a:r>
              <a:rPr lang="ru-RU" sz="1600" b="1" dirty="0">
                <a:solidFill>
                  <a:srgbClr val="FF0000"/>
                </a:solidFill>
                <a:latin typeface="Times New Roman" panose="02020603050405020304" pitchFamily="18" charset="0"/>
                <a:cs typeface="Times New Roman" panose="02020603050405020304" pitchFamily="18" charset="0"/>
              </a:rPr>
              <a:t>декларируется в контракте</a:t>
            </a:r>
            <a:r>
              <a:rPr lang="ru-RU" sz="1600" b="1" dirty="0">
                <a:latin typeface="Times New Roman" panose="02020603050405020304" pitchFamily="18" charset="0"/>
                <a:cs typeface="Times New Roman" panose="02020603050405020304" pitchFamily="18" charset="0"/>
              </a:rPr>
              <a:t>;</a:t>
            </a:r>
          </a:p>
          <a:p>
            <a:endParaRPr lang="ru-RU" sz="1600" dirty="0">
              <a:latin typeface="Times New Roman" panose="02020603050405020304" pitchFamily="18" charset="0"/>
              <a:cs typeface="Times New Roman" panose="02020603050405020304" pitchFamily="18" charset="0"/>
            </a:endParaRPr>
          </a:p>
          <a:p>
            <a:r>
              <a:rPr lang="ru-RU" sz="1600" dirty="0">
                <a:latin typeface="Times New Roman" panose="02020603050405020304" pitchFamily="18" charset="0"/>
                <a:cs typeface="Times New Roman" panose="02020603050405020304" pitchFamily="18" charset="0"/>
              </a:rPr>
              <a:t>осуществляется закупка товаров, работ, услуг в случаях, предусмотренных пунктами 1 или 2 части 11 статьи 24 Федерального закона "О контрактной системе в сфере закупок товаров, работ, услуг для обеспечения государственных и муниципальных нужд".</a:t>
            </a:r>
          </a:p>
        </p:txBody>
      </p:sp>
      <p:sp>
        <p:nvSpPr>
          <p:cNvPr id="4" name="TextBox 3">
            <a:extLst>
              <a:ext uri="{FF2B5EF4-FFF2-40B4-BE49-F238E27FC236}">
                <a16:creationId xmlns:a16="http://schemas.microsoft.com/office/drawing/2014/main" id="{5E1B6575-9D63-A581-DCCC-CE3603DD52B2}"/>
              </a:ext>
            </a:extLst>
          </p:cNvPr>
          <p:cNvSpPr txBox="1"/>
          <p:nvPr/>
        </p:nvSpPr>
        <p:spPr>
          <a:xfrm>
            <a:off x="551384" y="4638974"/>
            <a:ext cx="11089232" cy="954107"/>
          </a:xfrm>
          <a:prstGeom prst="rect">
            <a:avLst/>
          </a:prstGeom>
          <a:noFill/>
        </p:spPr>
        <p:txBody>
          <a:bodyPr wrap="square">
            <a:spAutoFit/>
          </a:bodyPr>
          <a:lstStyle/>
          <a:p>
            <a:pPr marL="342900" marR="0" lvl="0" indent="-342900" algn="l" defTabSz="914400" rtl="0" eaLnBrk="1" fontAlgn="auto" latinLnBrk="0" hangingPunct="1">
              <a:lnSpc>
                <a:spcPct val="100000"/>
              </a:lnSpc>
              <a:spcBef>
                <a:spcPts val="0"/>
              </a:spcBef>
              <a:spcAft>
                <a:spcPts val="0"/>
              </a:spcAft>
              <a:buClrTx/>
              <a:buSzTx/>
              <a:buFontTx/>
              <a:buAutoNum type="arabicParenR"/>
              <a:tabLst/>
              <a:defRPr/>
            </a:pPr>
            <a:r>
              <a:rPr kumimoji="0" lang="ru-RU" sz="1400" b="0" i="1" u="none" strike="noStrike" kern="1200" cap="none" spc="0" normalizeH="0" baseline="0" noProof="0" dirty="0">
                <a:ln>
                  <a:noFill/>
                </a:ln>
                <a:solidFill>
                  <a:srgbClr val="7030A0"/>
                </a:solidFill>
                <a:effectLst/>
                <a:uLnTx/>
                <a:uFillTx/>
                <a:latin typeface="Calibri"/>
                <a:ea typeface="+mn-ea"/>
                <a:cs typeface="+mn-cs"/>
              </a:rPr>
              <a:t>закупка товаров, работ, услуг, необходимых для обеспечения федеральных нужд, если сведения о таких нуждах составляют государственную тайну;</a:t>
            </a:r>
          </a:p>
          <a:p>
            <a:pPr marL="342900" marR="0" lvl="0" indent="-342900" algn="l" defTabSz="914400" rtl="0" eaLnBrk="1" fontAlgn="auto" latinLnBrk="0" hangingPunct="1">
              <a:lnSpc>
                <a:spcPct val="100000"/>
              </a:lnSpc>
              <a:spcBef>
                <a:spcPts val="0"/>
              </a:spcBef>
              <a:spcAft>
                <a:spcPts val="0"/>
              </a:spcAft>
              <a:buClrTx/>
              <a:buSzTx/>
              <a:buFontTx/>
              <a:buAutoNum type="arabicParenR"/>
              <a:tabLst/>
              <a:defRPr/>
            </a:pPr>
            <a:r>
              <a:rPr kumimoji="0" lang="ru-RU" sz="1400" b="0" i="1" u="none" strike="noStrike" kern="1200" cap="none" spc="0" normalizeH="0" baseline="0" noProof="0" dirty="0">
                <a:ln>
                  <a:noFill/>
                </a:ln>
                <a:solidFill>
                  <a:srgbClr val="7030A0"/>
                </a:solidFill>
                <a:effectLst/>
                <a:uLnTx/>
                <a:uFillTx/>
                <a:latin typeface="Calibri"/>
                <a:ea typeface="+mn-ea"/>
                <a:cs typeface="+mn-cs"/>
              </a:rPr>
              <a:t> закупка товаров, работ, услуг, сведения о которых составляют государственную тайну, при условии, что такие сведения содержатся в документации о закупке или в проекте контракта;</a:t>
            </a:r>
          </a:p>
        </p:txBody>
      </p:sp>
    </p:spTree>
    <p:extLst>
      <p:ext uri="{BB962C8B-B14F-4D97-AF65-F5344CB8AC3E}">
        <p14:creationId xmlns:p14="http://schemas.microsoft.com/office/powerpoint/2010/main" val="231155028"/>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a:extLst>
              <a:ext uri="{FF2B5EF4-FFF2-40B4-BE49-F238E27FC236}">
                <a16:creationId xmlns:a16="http://schemas.microsoft.com/office/drawing/2014/main" id="{3D1C19F5-7E08-BADB-A8AF-F7429F4D8459}"/>
              </a:ext>
            </a:extLst>
          </p:cNvPr>
          <p:cNvSpPr>
            <a:spLocks noGrp="1"/>
          </p:cNvSpPr>
          <p:nvPr>
            <p:ph idx="1"/>
          </p:nvPr>
        </p:nvSpPr>
        <p:spPr>
          <a:xfrm>
            <a:off x="838200" y="404664"/>
            <a:ext cx="10515600" cy="6120680"/>
          </a:xfrm>
        </p:spPr>
        <p:txBody>
          <a:bodyPr>
            <a:normAutofit/>
          </a:bodyPr>
          <a:lstStyle/>
          <a:p>
            <a:pPr marL="0" indent="0">
              <a:buNone/>
            </a:pPr>
            <a:r>
              <a:rPr lang="ru-RU" sz="1800" b="1" dirty="0">
                <a:solidFill>
                  <a:srgbClr val="7030A0"/>
                </a:solidFill>
              </a:rPr>
              <a:t>Комментарий к изменениям в порядке обоснования НМЦК</a:t>
            </a:r>
          </a:p>
          <a:p>
            <a:pPr marL="342900" indent="-342900">
              <a:buAutoNum type="arabicPeriod"/>
            </a:pPr>
            <a:r>
              <a:rPr lang="ru-RU" sz="1800" dirty="0">
                <a:solidFill>
                  <a:srgbClr val="7030A0"/>
                </a:solidFill>
              </a:rPr>
              <a:t>Декларация в обосновании НМЦК при закупках товаров соответствующих позиций «под ограничением» необходима в одинаковых случаях,  что и при описании объекта закупки </a:t>
            </a:r>
          </a:p>
          <a:p>
            <a:pPr marL="342900" indent="-342900">
              <a:buAutoNum type="arabicPeriod"/>
            </a:pPr>
            <a:r>
              <a:rPr lang="ru-RU" sz="1800" dirty="0">
                <a:solidFill>
                  <a:srgbClr val="7030A0"/>
                </a:solidFill>
              </a:rPr>
              <a:t>Декларация в обосновании НМЦК не требуется для товаров «под запретом»</a:t>
            </a:r>
          </a:p>
          <a:p>
            <a:pPr marL="342900" indent="-342900">
              <a:buAutoNum type="arabicPeriod"/>
            </a:pPr>
            <a:r>
              <a:rPr lang="ru-RU" sz="1800" dirty="0">
                <a:solidFill>
                  <a:srgbClr val="7030A0"/>
                </a:solidFill>
              </a:rPr>
              <a:t>Декларация в обосновании НМЦК не требуется для товаров «под преимуществом», так как к ним вообще не применяются особенности обоснования НМЦК</a:t>
            </a:r>
          </a:p>
          <a:p>
            <a:pPr marL="342900" indent="-342900">
              <a:buAutoNum type="arabicPeriod"/>
            </a:pPr>
            <a:r>
              <a:rPr lang="ru-RU" sz="1800" dirty="0">
                <a:solidFill>
                  <a:srgbClr val="7030A0"/>
                </a:solidFill>
              </a:rPr>
              <a:t>Если декларации при описании объекта закупки включаются в извещение (приглашение), то зачем еще отдельно включать такие же декларации в обоснование НМЦК</a:t>
            </a:r>
            <a:r>
              <a:rPr lang="en-US" sz="1800" dirty="0">
                <a:solidFill>
                  <a:srgbClr val="7030A0"/>
                </a:solidFill>
              </a:rPr>
              <a:t>?</a:t>
            </a:r>
            <a:r>
              <a:rPr lang="ru-RU" sz="1800" dirty="0">
                <a:solidFill>
                  <a:srgbClr val="7030A0"/>
                </a:solidFill>
              </a:rPr>
              <a:t> Можно ли указать однократно</a:t>
            </a:r>
            <a:r>
              <a:rPr lang="en-US" sz="1800" dirty="0">
                <a:solidFill>
                  <a:srgbClr val="7030A0"/>
                </a:solidFill>
              </a:rPr>
              <a:t>?</a:t>
            </a:r>
            <a:endParaRPr lang="ru-RU" sz="1800" dirty="0">
              <a:solidFill>
                <a:srgbClr val="7030A0"/>
              </a:solidFill>
            </a:endParaRPr>
          </a:p>
          <a:p>
            <a:pPr marL="342900" indent="-342900">
              <a:buAutoNum type="arabicPeriod"/>
            </a:pPr>
            <a:r>
              <a:rPr lang="ru-RU" sz="1800" dirty="0">
                <a:solidFill>
                  <a:srgbClr val="7030A0"/>
                </a:solidFill>
              </a:rPr>
              <a:t>Декларация в закупках с неопределенным объемом требуется для НМЦЕ, но не требуется для максимального значения цены контракта (оно по 44-ФЗ не обосновывается в принципе).</a:t>
            </a:r>
          </a:p>
          <a:p>
            <a:pPr marL="342900" indent="-342900">
              <a:buAutoNum type="arabicPeriod"/>
            </a:pPr>
            <a:r>
              <a:rPr lang="ru-RU" sz="1800" dirty="0">
                <a:solidFill>
                  <a:srgbClr val="7030A0"/>
                </a:solidFill>
              </a:rPr>
              <a:t>Не понятно, почему правила декларирования по товарам из Приложения № 2 затрагивают цену контракта, заключаемого с единственным поставщиком (подрядчиком, исполнителем). При закупке у единственного поставщика (подрядчика, исполнителя) не применяются ограничения.</a:t>
            </a:r>
          </a:p>
        </p:txBody>
      </p:sp>
      <p:sp>
        <p:nvSpPr>
          <p:cNvPr id="4" name="Номер слайда 3">
            <a:extLst>
              <a:ext uri="{FF2B5EF4-FFF2-40B4-BE49-F238E27FC236}">
                <a16:creationId xmlns:a16="http://schemas.microsoft.com/office/drawing/2014/main" id="{B6236125-0D6B-8BC4-5044-A645A53B7DE2}"/>
              </a:ext>
            </a:extLst>
          </p:cNvPr>
          <p:cNvSpPr>
            <a:spLocks noGrp="1"/>
          </p:cNvSpPr>
          <p:nvPr>
            <p:ph type="sldNum" sz="quarter" idx="12"/>
          </p:nvPr>
        </p:nvSpPr>
        <p:spPr/>
        <p:txBody>
          <a:bodyPr/>
          <a:lstStyle/>
          <a:p>
            <a:fld id="{FDCE045B-E14D-4AB8-955F-A6097A020C3F}" type="slidenum">
              <a:rPr lang="ru-RU" smtClean="0"/>
              <a:t>181</a:t>
            </a:fld>
            <a:endParaRPr lang="ru-RU"/>
          </a:p>
        </p:txBody>
      </p:sp>
    </p:spTree>
    <p:extLst>
      <p:ext uri="{BB962C8B-B14F-4D97-AF65-F5344CB8AC3E}">
        <p14:creationId xmlns:p14="http://schemas.microsoft.com/office/powerpoint/2010/main" val="344909044"/>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66C9E3-C702-10B4-E53E-C23F1A2CF205}"/>
            </a:ext>
          </a:extLst>
        </p:cNvPr>
        <p:cNvGrpSpPr/>
        <p:nvPr/>
      </p:nvGrpSpPr>
      <p:grpSpPr>
        <a:xfrm>
          <a:off x="0" y="0"/>
          <a:ext cx="0" cy="0"/>
          <a:chOff x="0" y="0"/>
          <a:chExt cx="0" cy="0"/>
        </a:xfrm>
      </p:grpSpPr>
      <p:sp>
        <p:nvSpPr>
          <p:cNvPr id="3" name="Объект 2">
            <a:extLst>
              <a:ext uri="{FF2B5EF4-FFF2-40B4-BE49-F238E27FC236}">
                <a16:creationId xmlns:a16="http://schemas.microsoft.com/office/drawing/2014/main" id="{9C8A34B0-2A6A-C1FB-A509-A700BB5B191D}"/>
              </a:ext>
            </a:extLst>
          </p:cNvPr>
          <p:cNvSpPr>
            <a:spLocks noGrp="1"/>
          </p:cNvSpPr>
          <p:nvPr>
            <p:ph idx="1"/>
          </p:nvPr>
        </p:nvSpPr>
        <p:spPr>
          <a:xfrm>
            <a:off x="838200" y="404664"/>
            <a:ext cx="10515600" cy="6120680"/>
          </a:xfrm>
        </p:spPr>
        <p:txBody>
          <a:bodyPr>
            <a:normAutofit lnSpcReduction="10000"/>
          </a:bodyPr>
          <a:lstStyle/>
          <a:p>
            <a:pPr marL="0" indent="0">
              <a:buNone/>
            </a:pPr>
            <a:r>
              <a:rPr lang="ru-RU" sz="1800" b="1" dirty="0">
                <a:solidFill>
                  <a:srgbClr val="7030A0"/>
                </a:solidFill>
              </a:rPr>
              <a:t>Комментарий к изменениям в порядке обоснования НМЦК</a:t>
            </a:r>
          </a:p>
          <a:p>
            <a:pPr marL="0" indent="0">
              <a:buNone/>
            </a:pPr>
            <a:r>
              <a:rPr lang="en-US" sz="1800" dirty="0">
                <a:solidFill>
                  <a:srgbClr val="7030A0"/>
                </a:solidFill>
              </a:rPr>
              <a:t>7</a:t>
            </a:r>
            <a:r>
              <a:rPr lang="ru-RU" sz="1800" dirty="0">
                <a:solidFill>
                  <a:srgbClr val="7030A0"/>
                </a:solidFill>
              </a:rPr>
              <a:t>. В каких случаях в единственном поставщике существует обоснование цены контракта методом анализа рынка</a:t>
            </a:r>
            <a:r>
              <a:rPr lang="en-US" sz="1800" dirty="0">
                <a:solidFill>
                  <a:srgbClr val="7030A0"/>
                </a:solidFill>
              </a:rPr>
              <a:t>?</a:t>
            </a:r>
            <a:r>
              <a:rPr lang="ru-RU" sz="1800" dirty="0">
                <a:solidFill>
                  <a:srgbClr val="7030A0"/>
                </a:solidFill>
              </a:rPr>
              <a:t>  - В случаях, предусмотренных пунктами 3, 6, 6.1, 11, 12, 16, 18, 19, 22, 23, 30 - 35, 37 - 41, 46 и 49 части 1 настоящей статьи, заказчик обосновывает такую цену в соответствии с настоящим Федеральным законом и включает в контракт обоснование цены контракта. (часть 4 статьи 93 44-ФЗ). И в этих случаях декларация в контракте не требуется. </a:t>
            </a:r>
          </a:p>
          <a:p>
            <a:pPr marL="0" indent="0">
              <a:buNone/>
            </a:pPr>
            <a:r>
              <a:rPr lang="ru-RU" sz="1800" dirty="0">
                <a:solidFill>
                  <a:srgbClr val="7030A0"/>
                </a:solidFill>
              </a:rPr>
              <a:t>В случаях закупки по п. 4, 5, 9 (срочные закупки), 10 (культурные ценности), 13 (произведения литературы и искусства определенных авторов), 14 (печатные и электронные издания), 17 (закупки учреждений культуры), 20 (визит глав иностранных государств), 21 (обеспечение деятельности объектов госохраны), 60 (спортивная экипировка)  - декларация (по товарам) включается в контракт.</a:t>
            </a:r>
          </a:p>
          <a:p>
            <a:pPr marL="0" indent="0">
              <a:buNone/>
            </a:pPr>
            <a:endParaRPr lang="ru-RU" sz="1800" dirty="0">
              <a:solidFill>
                <a:srgbClr val="7030A0"/>
              </a:solidFill>
            </a:endParaRPr>
          </a:p>
          <a:p>
            <a:pPr marL="0" indent="0">
              <a:buNone/>
            </a:pPr>
            <a:r>
              <a:rPr lang="ru-RU" sz="1800" dirty="0"/>
              <a:t>Вопрос о необходимости определения цены договора по п.4 подтвержден Решением Верховного Суда РФ от 12.07.2023 N АКПИ23-359, Письмом Минфина России от 11 мая 2023 г. № 24-06-09/42427 “О рассмотрении обращения”: Учитывая изложенное, цена контракта, заключаемого с единственным поставщиком (подрядчиком, исполнителем) на основании пунктов 4, 5 части 1 статьи 93 Закона N 44-ФЗ, определяется в соответствии положениями статьи 22 Закона N 44-ФЗ, при этом обязанность включения в контракт обоснования такой цены отсутствует.</a:t>
            </a:r>
          </a:p>
          <a:p>
            <a:pPr marL="0" indent="0">
              <a:buNone/>
            </a:pPr>
            <a:r>
              <a:rPr lang="en-US" sz="1800" dirty="0">
                <a:solidFill>
                  <a:srgbClr val="7030A0"/>
                </a:solidFill>
              </a:rPr>
              <a:t>8</a:t>
            </a:r>
            <a:r>
              <a:rPr lang="ru-RU" sz="1800" dirty="0">
                <a:solidFill>
                  <a:srgbClr val="7030A0"/>
                </a:solidFill>
              </a:rPr>
              <a:t>. С учетом позиции Минфина, что чек по договору розничной купли-продажи является письменной формой договора (Письма от 22.01.2025 № 24-96-09/4707 от 18 февраля 2025 г. N 24-01-10/15030) (и нередко применяется по п. 4) в какое место включается декларация</a:t>
            </a:r>
            <a:r>
              <a:rPr lang="en-US" sz="1800" dirty="0">
                <a:solidFill>
                  <a:srgbClr val="7030A0"/>
                </a:solidFill>
              </a:rPr>
              <a:t>?</a:t>
            </a:r>
            <a:endParaRPr lang="ru-RU" sz="1800" dirty="0">
              <a:solidFill>
                <a:srgbClr val="7030A0"/>
              </a:solidFill>
            </a:endParaRPr>
          </a:p>
          <a:p>
            <a:pPr marL="0" indent="0">
              <a:buNone/>
            </a:pPr>
            <a:endParaRPr lang="ru-RU" sz="1800" dirty="0"/>
          </a:p>
          <a:p>
            <a:pPr marL="0" indent="0">
              <a:buNone/>
            </a:pPr>
            <a:r>
              <a:rPr lang="ru-RU" sz="1800" dirty="0">
                <a:solidFill>
                  <a:srgbClr val="7030A0"/>
                </a:solidFill>
              </a:rPr>
              <a:t>9. При закупках по ч. 12 ст. 93 в состав извещения уже включается НМЦК, НМЦЕ, поэтому обоснование в контракте не требуется.</a:t>
            </a:r>
          </a:p>
        </p:txBody>
      </p:sp>
      <p:sp>
        <p:nvSpPr>
          <p:cNvPr id="4" name="Номер слайда 3">
            <a:extLst>
              <a:ext uri="{FF2B5EF4-FFF2-40B4-BE49-F238E27FC236}">
                <a16:creationId xmlns:a16="http://schemas.microsoft.com/office/drawing/2014/main" id="{6748B37D-16E6-1DA0-5942-C637EDF84957}"/>
              </a:ext>
            </a:extLst>
          </p:cNvPr>
          <p:cNvSpPr>
            <a:spLocks noGrp="1"/>
          </p:cNvSpPr>
          <p:nvPr>
            <p:ph type="sldNum" sz="quarter" idx="12"/>
          </p:nvPr>
        </p:nvSpPr>
        <p:spPr/>
        <p:txBody>
          <a:bodyPr/>
          <a:lstStyle/>
          <a:p>
            <a:fld id="{FDCE045B-E14D-4AB8-955F-A6097A020C3F}" type="slidenum">
              <a:rPr lang="ru-RU" smtClean="0"/>
              <a:t>182</a:t>
            </a:fld>
            <a:endParaRPr lang="ru-RU"/>
          </a:p>
        </p:txBody>
      </p:sp>
    </p:spTree>
    <p:extLst>
      <p:ext uri="{BB962C8B-B14F-4D97-AF65-F5344CB8AC3E}">
        <p14:creationId xmlns:p14="http://schemas.microsoft.com/office/powerpoint/2010/main" val="3891310887"/>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F30EEB82-BB4D-E883-827E-6C69BFE67060}"/>
              </a:ext>
            </a:extLst>
          </p:cNvPr>
          <p:cNvSpPr>
            <a:spLocks noGrp="1"/>
          </p:cNvSpPr>
          <p:nvPr>
            <p:ph type="title"/>
          </p:nvPr>
        </p:nvSpPr>
        <p:spPr>
          <a:xfrm>
            <a:off x="838200" y="136525"/>
            <a:ext cx="10515600" cy="471587"/>
          </a:xfrm>
        </p:spPr>
        <p:txBody>
          <a:bodyPr>
            <a:normAutofit/>
          </a:bodyPr>
          <a:lstStyle/>
          <a:p>
            <a:pPr algn="ctr"/>
            <a:r>
              <a:rPr lang="ru-RU" sz="2400" b="1" dirty="0">
                <a:solidFill>
                  <a:srgbClr val="C00000"/>
                </a:solidFill>
              </a:rPr>
              <a:t>Письмо Минфина России от 1 августа 2025 г. N 24-06-09/74774</a:t>
            </a:r>
          </a:p>
        </p:txBody>
      </p:sp>
      <p:sp>
        <p:nvSpPr>
          <p:cNvPr id="3" name="Объект 2">
            <a:extLst>
              <a:ext uri="{FF2B5EF4-FFF2-40B4-BE49-F238E27FC236}">
                <a16:creationId xmlns:a16="http://schemas.microsoft.com/office/drawing/2014/main" id="{54A794E9-FFF4-0366-1899-AEB595E7EFBA}"/>
              </a:ext>
            </a:extLst>
          </p:cNvPr>
          <p:cNvSpPr>
            <a:spLocks noGrp="1"/>
          </p:cNvSpPr>
          <p:nvPr>
            <p:ph idx="1"/>
          </p:nvPr>
        </p:nvSpPr>
        <p:spPr>
          <a:xfrm>
            <a:off x="551384" y="836712"/>
            <a:ext cx="10802416" cy="5884763"/>
          </a:xfrm>
        </p:spPr>
        <p:txBody>
          <a:bodyPr>
            <a:normAutofit fontScale="62500" lnSpcReduction="20000"/>
          </a:bodyPr>
          <a:lstStyle/>
          <a:p>
            <a:r>
              <a:rPr lang="ru-RU" dirty="0"/>
              <a:t>Согласно части 25 статьи 22 Федерального закона "О контрактной системе в сфере закупок товаров, работ, услуг для обеспечения государственных и муниципальных нужд" (далее - Закон N 44-ФЗ) для целей осуществления закупок товаров, работ, услуг, в отношении которых установлены предусмотренные пунктом 1 части 2 статьи 14 Закона N 44-ФЗ запрет, ограничение или преимущество, Постановлением N 1875 установлены особенности определения начальной (максимальной) цены контракта, цены контракта, заключаемого с единственным поставщиком (подрядчиком, исполнителем), начальной цены единицы товара, в том числе товаров, поставляемых при выполнении закупаемых работ, оказании закупаемых услуг, начальной цены единицы работы, услуги на основе функциональных, технических и качественных характеристик, эксплуатационных характеристик товаров российского происхождения, работ, услуг, соответственно выполняемых, оказываемых российскими лицами (далее - особенности определения цен).</a:t>
            </a:r>
          </a:p>
          <a:p>
            <a:r>
              <a:rPr lang="ru-RU" dirty="0"/>
              <a:t>Особенности определения цен установлены исключительно в отношении товаров, указанных в позициях 1 - 145 приложения N 1 к Постановлению N 1875 и позициях 1 - 433 приложения N 2 к Постановлению N 1875, в связи с чем такие особенности не применяются в отношении иных товаров, указанных в приложениях N 1 и N 2 к Постановлению N 1875, а также товаров, не указанных в таких приложениях, в отношении работ, услуг.</a:t>
            </a:r>
          </a:p>
          <a:p>
            <a:r>
              <a:rPr lang="ru-RU" dirty="0"/>
              <a:t>Случаи, при которых особенности определения цен не применяются, установлены подпунктом "г" пункта 7 Постановления N 1875.</a:t>
            </a:r>
          </a:p>
          <a:p>
            <a:r>
              <a:rPr lang="ru-RU" dirty="0"/>
              <a:t>При этом особенности определения цен применяются вне зависимости от способа определения поставщика (подрядчика, исполнителя), в связи с чем применяются как при проведении конкурентного способа определения поставщика (подрядчика, исполнителя), так и при осуществлении закупки у единственного поставщика (подрядчика, исполнителя), </a:t>
            </a:r>
            <a:r>
              <a:rPr lang="ru-RU" b="1" dirty="0">
                <a:solidFill>
                  <a:srgbClr val="C00000"/>
                </a:solidFill>
              </a:rPr>
              <a:t>в том числе в случае, предусмотренном пунктом 4 части 1 статьи 93 Закона N 44-ФЗ.</a:t>
            </a:r>
          </a:p>
          <a:p>
            <a:r>
              <a:rPr lang="ru-RU" dirty="0"/>
              <a:t>Таким образом, в случае, указанном в обращении, заказчик определяет и обосновывает цену контракта, заключаемого с единственным поставщиком (подрядчиком, исполнителем), в соответствии с положениями статьи 22 Закона N 44-ФЗ и с учетом установленных особенностей определения цен.</a:t>
            </a:r>
          </a:p>
        </p:txBody>
      </p:sp>
      <p:sp>
        <p:nvSpPr>
          <p:cNvPr id="4" name="Номер слайда 3">
            <a:extLst>
              <a:ext uri="{FF2B5EF4-FFF2-40B4-BE49-F238E27FC236}">
                <a16:creationId xmlns:a16="http://schemas.microsoft.com/office/drawing/2014/main" id="{51D78365-E7ED-C2D6-D919-E4D4B5D7E0BD}"/>
              </a:ext>
            </a:extLst>
          </p:cNvPr>
          <p:cNvSpPr>
            <a:spLocks noGrp="1"/>
          </p:cNvSpPr>
          <p:nvPr>
            <p:ph type="sldNum" sz="quarter" idx="12"/>
          </p:nvPr>
        </p:nvSpPr>
        <p:spPr/>
        <p:txBody>
          <a:bodyPr/>
          <a:lstStyle/>
          <a:p>
            <a:fld id="{FDCE045B-E14D-4AB8-955F-A6097A020C3F}" type="slidenum">
              <a:rPr lang="ru-RU" smtClean="0"/>
              <a:t>183</a:t>
            </a:fld>
            <a:endParaRPr lang="ru-RU"/>
          </a:p>
        </p:txBody>
      </p:sp>
    </p:spTree>
    <p:extLst>
      <p:ext uri="{BB962C8B-B14F-4D97-AF65-F5344CB8AC3E}">
        <p14:creationId xmlns:p14="http://schemas.microsoft.com/office/powerpoint/2010/main" val="2296352138"/>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Номер слайда 3">
            <a:extLst>
              <a:ext uri="{FF2B5EF4-FFF2-40B4-BE49-F238E27FC236}">
                <a16:creationId xmlns:a16="http://schemas.microsoft.com/office/drawing/2014/main" id="{857D75C2-FFEF-F8A3-D559-C0E3325AAB16}"/>
              </a:ext>
            </a:extLst>
          </p:cNvPr>
          <p:cNvSpPr>
            <a:spLocks noGrp="1"/>
          </p:cNvSpPr>
          <p:nvPr>
            <p:ph type="sldNum" sz="quarter" idx="12"/>
          </p:nvPr>
        </p:nvSpPr>
        <p:spPr/>
        <p:txBody>
          <a:bodyPr/>
          <a:lstStyle/>
          <a:p>
            <a:fld id="{FDCE045B-E14D-4AB8-955F-A6097A020C3F}" type="slidenum">
              <a:rPr lang="ru-RU" smtClean="0"/>
              <a:t>184</a:t>
            </a:fld>
            <a:endParaRPr lang="ru-RU"/>
          </a:p>
        </p:txBody>
      </p:sp>
      <p:graphicFrame>
        <p:nvGraphicFramePr>
          <p:cNvPr id="7" name="Объект 6">
            <a:extLst>
              <a:ext uri="{FF2B5EF4-FFF2-40B4-BE49-F238E27FC236}">
                <a16:creationId xmlns:a16="http://schemas.microsoft.com/office/drawing/2014/main" id="{01EEB76B-34D1-107D-C899-DA91A188BD49}"/>
              </a:ext>
            </a:extLst>
          </p:cNvPr>
          <p:cNvGraphicFramePr>
            <a:graphicFrameLocks noGrp="1"/>
          </p:cNvGraphicFramePr>
          <p:nvPr>
            <p:ph idx="1"/>
            <p:extLst>
              <p:ext uri="{D42A27DB-BD31-4B8C-83A1-F6EECF244321}">
                <p14:modId xmlns:p14="http://schemas.microsoft.com/office/powerpoint/2010/main" val="2151081460"/>
              </p:ext>
            </p:extLst>
          </p:nvPr>
        </p:nvGraphicFramePr>
        <p:xfrm>
          <a:off x="263352" y="161427"/>
          <a:ext cx="11305257" cy="6532880"/>
        </p:xfrm>
        <a:graphic>
          <a:graphicData uri="http://schemas.openxmlformats.org/drawingml/2006/table">
            <a:tbl>
              <a:tblPr firstRow="1" bandRow="1">
                <a:tableStyleId>{5C22544A-7EE6-4342-B048-85BDC9FD1C3A}</a:tableStyleId>
              </a:tblPr>
              <a:tblGrid>
                <a:gridCol w="3960440">
                  <a:extLst>
                    <a:ext uri="{9D8B030D-6E8A-4147-A177-3AD203B41FA5}">
                      <a16:colId xmlns:a16="http://schemas.microsoft.com/office/drawing/2014/main" val="3593647092"/>
                    </a:ext>
                  </a:extLst>
                </a:gridCol>
                <a:gridCol w="3576398">
                  <a:extLst>
                    <a:ext uri="{9D8B030D-6E8A-4147-A177-3AD203B41FA5}">
                      <a16:colId xmlns:a16="http://schemas.microsoft.com/office/drawing/2014/main" val="152815126"/>
                    </a:ext>
                  </a:extLst>
                </a:gridCol>
                <a:gridCol w="3768419">
                  <a:extLst>
                    <a:ext uri="{9D8B030D-6E8A-4147-A177-3AD203B41FA5}">
                      <a16:colId xmlns:a16="http://schemas.microsoft.com/office/drawing/2014/main" val="1571250563"/>
                    </a:ext>
                  </a:extLst>
                </a:gridCol>
              </a:tblGrid>
              <a:tr h="370840">
                <a:tc gridSpan="3">
                  <a:txBody>
                    <a:bodyPr/>
                    <a:lstStyle/>
                    <a:p>
                      <a:pPr algn="ctr"/>
                      <a:r>
                        <a:rPr lang="ru-RU" sz="1600" dirty="0"/>
                        <a:t>Декларация в закупках по пункту 4 и 5 ст. 93, кроме части 12 статьи 93</a:t>
                      </a:r>
                    </a:p>
                  </a:txBody>
                  <a:tcPr/>
                </a:tc>
                <a:tc hMerge="1">
                  <a:txBody>
                    <a:bodyPr/>
                    <a:lstStyle/>
                    <a:p>
                      <a:endParaRPr lang="ru-RU" dirty="0"/>
                    </a:p>
                  </a:txBody>
                  <a:tcPr/>
                </a:tc>
                <a:tc hMerge="1">
                  <a:txBody>
                    <a:bodyPr/>
                    <a:lstStyle/>
                    <a:p>
                      <a:endParaRPr lang="ru-RU" dirty="0"/>
                    </a:p>
                  </a:txBody>
                  <a:tcPr/>
                </a:tc>
                <a:extLst>
                  <a:ext uri="{0D108BD9-81ED-4DB2-BD59-A6C34878D82A}">
                    <a16:rowId xmlns:a16="http://schemas.microsoft.com/office/drawing/2014/main" val="556493293"/>
                  </a:ext>
                </a:extLst>
              </a:tr>
              <a:tr h="370840">
                <a:tc>
                  <a:txBody>
                    <a:bodyPr/>
                    <a:lstStyle/>
                    <a:p>
                      <a:r>
                        <a:rPr lang="ru-RU" sz="1600" b="1" dirty="0"/>
                        <a:t>Базовое условие № 1</a:t>
                      </a:r>
                    </a:p>
                  </a:txBody>
                  <a:tcPr/>
                </a:tc>
                <a:tc>
                  <a:txBody>
                    <a:bodyPr/>
                    <a:lstStyle/>
                    <a:p>
                      <a:r>
                        <a:rPr lang="ru-RU" sz="1600" b="1" dirty="0"/>
                        <a:t>Базовое условие № 2</a:t>
                      </a:r>
                    </a:p>
                  </a:txBody>
                  <a:tcPr/>
                </a:tc>
                <a:tc>
                  <a:txBody>
                    <a:bodyPr/>
                    <a:lstStyle/>
                    <a:p>
                      <a:r>
                        <a:rPr lang="ru-RU" sz="1600" b="1" dirty="0"/>
                        <a:t>Вывод по п.4 и 5</a:t>
                      </a:r>
                    </a:p>
                  </a:txBody>
                  <a:tcPr/>
                </a:tc>
                <a:extLst>
                  <a:ext uri="{0D108BD9-81ED-4DB2-BD59-A6C34878D82A}">
                    <a16:rowId xmlns:a16="http://schemas.microsoft.com/office/drawing/2014/main" val="63659061"/>
                  </a:ext>
                </a:extLst>
              </a:tr>
              <a:tr h="370840">
                <a:tc>
                  <a:txBody>
                    <a:bodyPr/>
                    <a:lstStyle/>
                    <a:p>
                      <a:r>
                        <a:rPr lang="ru-RU" sz="1600" dirty="0"/>
                        <a:t>Запрет может не применяться, если осуществляется закупка товара, не относящегося к товарам и ПО, указанным в позициях 17, 21, 27, 35, 140, 141, 144 и 146 приложения N в количестве одной штуки и цена контракта, заключаемого с единственным поставщиком (подрядчиком, исполнителем), не превышает 300 тыс. рублей</a:t>
                      </a:r>
                    </a:p>
                  </a:txBody>
                  <a:tcPr/>
                </a:tc>
                <a:tc>
                  <a:txBody>
                    <a:bodyPr/>
                    <a:lstStyle/>
                    <a:p>
                      <a:r>
                        <a:rPr lang="ru-RU" sz="1600" dirty="0"/>
                        <a:t>Порядок обоснования цены может не применяться, если осуществляется закупка товара в количестве одной штуки и цена контракта, заключаемого с единственным поставщиком (подрядчиком, исполнителем), не превышает 5 тыс. рублей; </a:t>
                      </a:r>
                    </a:p>
                  </a:txBody>
                  <a:tcPr/>
                </a:tc>
                <a:tc>
                  <a:txBody>
                    <a:bodyPr/>
                    <a:lstStyle/>
                    <a:p>
                      <a:r>
                        <a:rPr lang="ru-RU" sz="1600" dirty="0"/>
                        <a:t>т.е. и по п. 4, и 5 93 статьи при закупке под запретом 1 шт. товара (кроме исключений) свыше 300 тысяч рублей правила обоснования цены будут применяться, т.к. до 300 тысяч – запрет не применяется</a:t>
                      </a:r>
                    </a:p>
                  </a:txBody>
                  <a:tcPr/>
                </a:tc>
                <a:extLst>
                  <a:ext uri="{0D108BD9-81ED-4DB2-BD59-A6C34878D82A}">
                    <a16:rowId xmlns:a16="http://schemas.microsoft.com/office/drawing/2014/main" val="3041796506"/>
                  </a:ext>
                </a:extLst>
              </a:tr>
              <a:tr h="370840">
                <a:tc>
                  <a:txBody>
                    <a:bodyPr/>
                    <a:lstStyle/>
                    <a:p>
                      <a:pPr marL="171450" indent="-171450">
                        <a:buFont typeface="Arial" panose="020B0604020202020204" pitchFamily="34" charset="0"/>
                        <a:buChar char="•"/>
                      </a:pPr>
                      <a:r>
                        <a:rPr lang="ru-RU" sz="1400" dirty="0"/>
                        <a:t>Запрет может не применяться, если цена контракта, заключаемого с единственным поставщиком (подрядчиком, исполнителем), не превышает 1 млн. рублей и при этом ни одна из использованных при определении таких цен цена единицы товара не превышает 300 тыс. рублей;</a:t>
                      </a:r>
                    </a:p>
                    <a:p>
                      <a:pPr marL="171450" indent="-171450">
                        <a:buFont typeface="Arial" panose="020B0604020202020204" pitchFamily="34" charset="0"/>
                        <a:buChar char="•"/>
                      </a:pPr>
                      <a:endParaRPr lang="ru-RU" sz="1400" dirty="0"/>
                    </a:p>
                    <a:p>
                      <a:pPr marL="171450" indent="-171450">
                        <a:buFont typeface="Arial" panose="020B0604020202020204" pitchFamily="34" charset="0"/>
                        <a:buChar char="•"/>
                      </a:pPr>
                      <a:r>
                        <a:rPr lang="ru-RU" sz="1400" dirty="0"/>
                        <a:t>Запрет может не применяться, когда ни одна из использованных при определении цены контракта, заключаемого с единственным поставщиком (подрядчиком, исполнителем) не превышает 300 тыс. рублей и при этом произведение каждой цены единицы товара на количество такого товара не превышает 1 млн. рублей</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sz="1600" dirty="0"/>
                        <a:t>Порядок обоснования цены может не применяться, если осуществляется закупка товаров, при которой цена контракта, заключаемого с единственным поставщиком (подрядчиком, исполнителем) договора), не превышает 1 млн. рублей и при этом ни одна из использованных при определении таких цен цена единицы товара не превышает 5 тыс. рублей. </a:t>
                      </a:r>
                    </a:p>
                  </a:txBody>
                  <a:tcPr/>
                </a:tc>
                <a:tc>
                  <a:txBody>
                    <a:bodyPr/>
                    <a:lstStyle/>
                    <a:p>
                      <a:r>
                        <a:rPr lang="ru-RU" sz="1600" dirty="0"/>
                        <a:t>т.е. если по п. 4  п. 5 закупается под запретом смешанный товар (или несколько штук одного и того же товара) правила обоснования цены будут применяться, если цена хотя бы одной позиции превысит 300 тысяч рублей.</a:t>
                      </a:r>
                    </a:p>
                    <a:p>
                      <a:r>
                        <a:rPr lang="ru-RU" sz="1600" dirty="0"/>
                        <a:t>Второе условие про произведение цены на количество не применимо, так как сумма закупки по этим пунктам ограничена 600 тысячами рублей </a:t>
                      </a:r>
                    </a:p>
                  </a:txBody>
                  <a:tcPr/>
                </a:tc>
                <a:extLst>
                  <a:ext uri="{0D108BD9-81ED-4DB2-BD59-A6C34878D82A}">
                    <a16:rowId xmlns:a16="http://schemas.microsoft.com/office/drawing/2014/main" val="2825560593"/>
                  </a:ext>
                </a:extLst>
              </a:tr>
            </a:tbl>
          </a:graphicData>
        </a:graphic>
      </p:graphicFrame>
    </p:spTree>
    <p:extLst>
      <p:ext uri="{BB962C8B-B14F-4D97-AF65-F5344CB8AC3E}">
        <p14:creationId xmlns:p14="http://schemas.microsoft.com/office/powerpoint/2010/main" val="4217008577"/>
      </p:ext>
    </p:extLst>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956839-393E-C506-1999-7AF811A83020}"/>
            </a:ext>
          </a:extLst>
        </p:cNvPr>
        <p:cNvGrpSpPr/>
        <p:nvPr/>
      </p:nvGrpSpPr>
      <p:grpSpPr>
        <a:xfrm>
          <a:off x="0" y="0"/>
          <a:ext cx="0" cy="0"/>
          <a:chOff x="0" y="0"/>
          <a:chExt cx="0" cy="0"/>
        </a:xfrm>
      </p:grpSpPr>
      <p:sp>
        <p:nvSpPr>
          <p:cNvPr id="4" name="Номер слайда 3">
            <a:extLst>
              <a:ext uri="{FF2B5EF4-FFF2-40B4-BE49-F238E27FC236}">
                <a16:creationId xmlns:a16="http://schemas.microsoft.com/office/drawing/2014/main" id="{B4877502-3431-0DCC-4888-ED6C9F2DB6C8}"/>
              </a:ext>
            </a:extLst>
          </p:cNvPr>
          <p:cNvSpPr>
            <a:spLocks noGrp="1"/>
          </p:cNvSpPr>
          <p:nvPr>
            <p:ph type="sldNum" sz="quarter" idx="12"/>
          </p:nvPr>
        </p:nvSpPr>
        <p:spPr/>
        <p:txBody>
          <a:bodyPr/>
          <a:lstStyle/>
          <a:p>
            <a:fld id="{FDCE045B-E14D-4AB8-955F-A6097A020C3F}" type="slidenum">
              <a:rPr lang="ru-RU" smtClean="0"/>
              <a:t>185</a:t>
            </a:fld>
            <a:endParaRPr lang="ru-RU"/>
          </a:p>
        </p:txBody>
      </p:sp>
      <p:graphicFrame>
        <p:nvGraphicFramePr>
          <p:cNvPr id="7" name="Объект 6">
            <a:extLst>
              <a:ext uri="{FF2B5EF4-FFF2-40B4-BE49-F238E27FC236}">
                <a16:creationId xmlns:a16="http://schemas.microsoft.com/office/drawing/2014/main" id="{CAC05361-735F-4F66-AA22-0EDB060840E2}"/>
              </a:ext>
            </a:extLst>
          </p:cNvPr>
          <p:cNvGraphicFramePr>
            <a:graphicFrameLocks noGrp="1"/>
          </p:cNvGraphicFramePr>
          <p:nvPr>
            <p:ph idx="1"/>
            <p:extLst>
              <p:ext uri="{D42A27DB-BD31-4B8C-83A1-F6EECF244321}">
                <p14:modId xmlns:p14="http://schemas.microsoft.com/office/powerpoint/2010/main" val="860487196"/>
              </p:ext>
            </p:extLst>
          </p:nvPr>
        </p:nvGraphicFramePr>
        <p:xfrm>
          <a:off x="47328" y="0"/>
          <a:ext cx="12097344" cy="6924040"/>
        </p:xfrm>
        <a:graphic>
          <a:graphicData uri="http://schemas.openxmlformats.org/drawingml/2006/table">
            <a:tbl>
              <a:tblPr firstRow="1" bandRow="1">
                <a:tableStyleId>{5C22544A-7EE6-4342-B048-85BDC9FD1C3A}</a:tableStyleId>
              </a:tblPr>
              <a:tblGrid>
                <a:gridCol w="5899322">
                  <a:extLst>
                    <a:ext uri="{9D8B030D-6E8A-4147-A177-3AD203B41FA5}">
                      <a16:colId xmlns:a16="http://schemas.microsoft.com/office/drawing/2014/main" val="3593647092"/>
                    </a:ext>
                  </a:extLst>
                </a:gridCol>
                <a:gridCol w="6198022">
                  <a:extLst>
                    <a:ext uri="{9D8B030D-6E8A-4147-A177-3AD203B41FA5}">
                      <a16:colId xmlns:a16="http://schemas.microsoft.com/office/drawing/2014/main" val="152815126"/>
                    </a:ext>
                  </a:extLst>
                </a:gridCol>
              </a:tblGrid>
              <a:tr h="370840">
                <a:tc gridSpan="2">
                  <a:txBody>
                    <a:bodyPr/>
                    <a:lstStyle/>
                    <a:p>
                      <a:pPr algn="ctr"/>
                      <a:r>
                        <a:rPr lang="ru-RU" sz="1600" dirty="0"/>
                        <a:t>Декларация в закупках по пункту 4 и 5 ст. 93, кроме части 12 статьи 93</a:t>
                      </a:r>
                    </a:p>
                  </a:txBody>
                  <a:tcPr/>
                </a:tc>
                <a:tc hMerge="1">
                  <a:txBody>
                    <a:bodyPr/>
                    <a:lstStyle/>
                    <a:p>
                      <a:endParaRPr lang="ru-RU" dirty="0"/>
                    </a:p>
                  </a:txBody>
                  <a:tcPr/>
                </a:tc>
                <a:extLst>
                  <a:ext uri="{0D108BD9-81ED-4DB2-BD59-A6C34878D82A}">
                    <a16:rowId xmlns:a16="http://schemas.microsoft.com/office/drawing/2014/main" val="556493293"/>
                  </a:ext>
                </a:extLst>
              </a:tr>
              <a:tr h="370840">
                <a:tc>
                  <a:txBody>
                    <a:bodyPr/>
                    <a:lstStyle/>
                    <a:p>
                      <a:r>
                        <a:rPr lang="ru-RU" sz="1400" b="1" dirty="0"/>
                        <a:t>Базовое условие № 3  - ограничение может не применяться при осуществлении</a:t>
                      </a:r>
                    </a:p>
                  </a:txBody>
                  <a:tcPr/>
                </a:tc>
                <a:tc>
                  <a:txBody>
                    <a:bodyPr/>
                    <a:lstStyle/>
                    <a:p>
                      <a:r>
                        <a:rPr lang="ru-RU" sz="1400" b="1" dirty="0"/>
                        <a:t>Вывод по п.4 и 5</a:t>
                      </a:r>
                    </a:p>
                  </a:txBody>
                  <a:tcPr/>
                </a:tc>
                <a:extLst>
                  <a:ext uri="{0D108BD9-81ED-4DB2-BD59-A6C34878D82A}">
                    <a16:rowId xmlns:a16="http://schemas.microsoft.com/office/drawing/2014/main" val="63659061"/>
                  </a:ext>
                </a:extLst>
              </a:tr>
              <a:tr h="370840">
                <a:tc>
                  <a:txBody>
                    <a:bodyPr/>
                    <a:lstStyle/>
                    <a:p>
                      <a:r>
                        <a:rPr lang="ru-RU" sz="1400" dirty="0"/>
                        <a:t>а) товара определенного товарного знака ввиду его несовместимости с товарами, на которых размещаются другие товарные знаки, и необходимости обеспечения взаимодействия закупаемого товара с товарами, используемыми заказчиком, за исключением случаев осуществления закупок товара, указанного в позиции 371 </a:t>
                      </a:r>
                      <a:r>
                        <a:rPr lang="ru-RU" sz="1400" i="1" dirty="0"/>
                        <a:t>(тест-полоски по коду  248900 НКМИ)  </a:t>
                      </a:r>
                      <a:r>
                        <a:rPr lang="ru-RU" sz="1400" dirty="0"/>
                        <a:t>приложения N 2 к настоящему постановлению;</a:t>
                      </a:r>
                    </a:p>
                    <a:p>
                      <a:endParaRPr lang="ru-RU" sz="1400" dirty="0"/>
                    </a:p>
                    <a:p>
                      <a:endParaRPr lang="ru-RU" sz="1400" dirty="0"/>
                    </a:p>
                  </a:txBody>
                  <a:tcPr/>
                </a:tc>
                <a:tc>
                  <a:txBody>
                    <a:bodyPr/>
                    <a:lstStyle/>
                    <a:p>
                      <a:r>
                        <a:rPr lang="ru-RU" sz="1400" dirty="0"/>
                        <a:t>Так как ограничение всегда применяется по тест-полоскам по позиции 371 Приложения № 2, при закупке по п. 4 и п. 5 тест-полосок по коду 248900 НКМИ </a:t>
                      </a:r>
                      <a:r>
                        <a:rPr lang="ru-RU" sz="1400" b="1" dirty="0"/>
                        <a:t>не из реестра промышленной продукции </a:t>
                      </a:r>
                      <a:r>
                        <a:rPr lang="ru-RU" sz="1400" dirty="0"/>
                        <a:t>необходима декларация, что в реестре российской промышленной продукции отсутствуют указанные в позициях 371 приложения N 2 к настоящему постановлению товары с характеристиками, соответствующими потребности заказчика. </a:t>
                      </a:r>
                    </a:p>
                    <a:p>
                      <a:r>
                        <a:rPr lang="ru-RU" sz="1400" dirty="0"/>
                        <a:t>При наличии такой декларации нет обязанности соблюдать правила обоснования цены.</a:t>
                      </a:r>
                    </a:p>
                    <a:p>
                      <a:r>
                        <a:rPr lang="ru-RU" sz="1400" dirty="0"/>
                        <a:t>При закупке иных товаров с конкретным товарным знаком по несовместимости по п.4 и 5. декларация не требуется, так как в этом случае ограничение не применяется.</a:t>
                      </a:r>
                    </a:p>
                  </a:txBody>
                  <a:tcPr/>
                </a:tc>
                <a:extLst>
                  <a:ext uri="{0D108BD9-81ED-4DB2-BD59-A6C34878D82A}">
                    <a16:rowId xmlns:a16="http://schemas.microsoft.com/office/drawing/2014/main" val="3041796506"/>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sz="1400" dirty="0"/>
                        <a:t>б) товара из числа запасных частей и расходных материалов к машинам и оборудованию, используемым заказчиком, в соответствии с технической документацией на указанные машины и оборудование. Положения настоящего подпункта не применяются при осуществлении закупок товаров, указанных в приложении N 2 к настоящему постановлению и являющихся расходными материалами, комплектующими, принадлежностями к медицинским изделиям;</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sz="1400" dirty="0"/>
                        <a:t>При закупке расходных и комплектующих принадлежностей к медицинским изделиям ограничение применяется всегда. Если в реестре российской промышленной продукции отсутствуют указанные в позициях 1 - 433 приложения N 2 к настоящему постановлению товары с характеристиками, соответствующими потребности заказчика, в том числе и «по расходникам» на медизделия, при наличии декларации в контракте по п.4 и 5, нет обязанности соблюдать правила обоснования цены.</a:t>
                      </a:r>
                    </a:p>
                    <a:p>
                      <a:pPr marL="0" marR="0" lvl="0" indent="0" algn="l" defTabSz="914400" rtl="0" eaLnBrk="1" fontAlgn="auto" latinLnBrk="0" hangingPunct="1">
                        <a:lnSpc>
                          <a:spcPct val="100000"/>
                        </a:lnSpc>
                        <a:spcBef>
                          <a:spcPts val="0"/>
                        </a:spcBef>
                        <a:spcAft>
                          <a:spcPts val="0"/>
                        </a:spcAft>
                        <a:buClrTx/>
                        <a:buSzTx/>
                        <a:buFontTx/>
                        <a:buNone/>
                        <a:tabLst/>
                        <a:defRPr/>
                      </a:pPr>
                      <a:r>
                        <a:rPr lang="ru-RU" sz="1400" dirty="0"/>
                        <a:t>При закупке всех остальных «расходников» декларация не требуется, так как в этих случаях ограничение не применяется</a:t>
                      </a:r>
                    </a:p>
                  </a:txBody>
                  <a:tcPr/>
                </a:tc>
                <a:extLst>
                  <a:ext uri="{0D108BD9-81ED-4DB2-BD59-A6C34878D82A}">
                    <a16:rowId xmlns:a16="http://schemas.microsoft.com/office/drawing/2014/main" val="2825560593"/>
                  </a:ext>
                </a:extLst>
              </a:tr>
              <a:tr h="370840">
                <a:tc>
                  <a:txBody>
                    <a:bodyPr/>
                    <a:lstStyle/>
                    <a:p>
                      <a:r>
                        <a:rPr lang="ru-RU" sz="1400" dirty="0"/>
                        <a:t>в) товаров, указанных в позициях 100 и 101 приложения N 2 к настоящему постановлению, в целях обеспечения нужд спорта высших достижений; </a:t>
                      </a:r>
                      <a:r>
                        <a:rPr lang="ru-RU" sz="1400" i="1" dirty="0">
                          <a:solidFill>
                            <a:srgbClr val="7030A0"/>
                          </a:solidFill>
                        </a:rPr>
                        <a:t>(100. Оружие спортивное огнестрельное с нарезным стволом; 101. Патроны и боеприпасы прочие и их детали)</a:t>
                      </a:r>
                    </a:p>
                    <a:p>
                      <a:r>
                        <a:rPr lang="ru-RU" sz="1400" dirty="0"/>
                        <a:t>г) товара из числа запасных частей и деталей к используемому оружию спортивному огнестрельному с нарезным стволом, происходящему из иностранного государства.</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sz="1400" dirty="0"/>
                        <a:t>При закупке указанных позиций и запчастей и деталей по п. 4 и 5 декларация не требуется, так как в этих случаях ограничение не применяется</a:t>
                      </a:r>
                    </a:p>
                  </a:txBody>
                  <a:tcPr/>
                </a:tc>
                <a:extLst>
                  <a:ext uri="{0D108BD9-81ED-4DB2-BD59-A6C34878D82A}">
                    <a16:rowId xmlns:a16="http://schemas.microsoft.com/office/drawing/2014/main" val="2863733911"/>
                  </a:ext>
                </a:extLst>
              </a:tr>
            </a:tbl>
          </a:graphicData>
        </a:graphic>
      </p:graphicFrame>
    </p:spTree>
    <p:extLst>
      <p:ext uri="{BB962C8B-B14F-4D97-AF65-F5344CB8AC3E}">
        <p14:creationId xmlns:p14="http://schemas.microsoft.com/office/powerpoint/2010/main" val="3440325559"/>
      </p:ext>
    </p:extLst>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522CB8-E53F-DD7C-321E-B80DC936BA34}"/>
            </a:ext>
          </a:extLst>
        </p:cNvPr>
        <p:cNvGrpSpPr/>
        <p:nvPr/>
      </p:nvGrpSpPr>
      <p:grpSpPr>
        <a:xfrm>
          <a:off x="0" y="0"/>
          <a:ext cx="0" cy="0"/>
          <a:chOff x="0" y="0"/>
          <a:chExt cx="0" cy="0"/>
        </a:xfrm>
      </p:grpSpPr>
      <p:sp>
        <p:nvSpPr>
          <p:cNvPr id="4" name="Номер слайда 3">
            <a:extLst>
              <a:ext uri="{FF2B5EF4-FFF2-40B4-BE49-F238E27FC236}">
                <a16:creationId xmlns:a16="http://schemas.microsoft.com/office/drawing/2014/main" id="{90695503-1337-6133-D04B-FAAE99342195}"/>
              </a:ext>
            </a:extLst>
          </p:cNvPr>
          <p:cNvSpPr>
            <a:spLocks noGrp="1"/>
          </p:cNvSpPr>
          <p:nvPr>
            <p:ph type="sldNum" sz="quarter" idx="12"/>
          </p:nvPr>
        </p:nvSpPr>
        <p:spPr/>
        <p:txBody>
          <a:bodyPr/>
          <a:lstStyle/>
          <a:p>
            <a:fld id="{FDCE045B-E14D-4AB8-955F-A6097A020C3F}" type="slidenum">
              <a:rPr lang="ru-RU" smtClean="0"/>
              <a:t>186</a:t>
            </a:fld>
            <a:endParaRPr lang="ru-RU"/>
          </a:p>
        </p:txBody>
      </p:sp>
      <p:graphicFrame>
        <p:nvGraphicFramePr>
          <p:cNvPr id="7" name="Объект 6">
            <a:extLst>
              <a:ext uri="{FF2B5EF4-FFF2-40B4-BE49-F238E27FC236}">
                <a16:creationId xmlns:a16="http://schemas.microsoft.com/office/drawing/2014/main" id="{09965107-9327-F42E-857D-AA670AAF7669}"/>
              </a:ext>
            </a:extLst>
          </p:cNvPr>
          <p:cNvGraphicFramePr>
            <a:graphicFrameLocks noGrp="1"/>
          </p:cNvGraphicFramePr>
          <p:nvPr>
            <p:ph idx="1"/>
            <p:extLst>
              <p:ext uri="{D42A27DB-BD31-4B8C-83A1-F6EECF244321}">
                <p14:modId xmlns:p14="http://schemas.microsoft.com/office/powerpoint/2010/main" val="926995564"/>
              </p:ext>
            </p:extLst>
          </p:nvPr>
        </p:nvGraphicFramePr>
        <p:xfrm>
          <a:off x="119336" y="35755"/>
          <a:ext cx="11665296" cy="5466080"/>
        </p:xfrm>
        <a:graphic>
          <a:graphicData uri="http://schemas.openxmlformats.org/drawingml/2006/table">
            <a:tbl>
              <a:tblPr firstRow="1" bandRow="1">
                <a:tableStyleId>{5C22544A-7EE6-4342-B048-85BDC9FD1C3A}</a:tableStyleId>
              </a:tblPr>
              <a:tblGrid>
                <a:gridCol w="5688632">
                  <a:extLst>
                    <a:ext uri="{9D8B030D-6E8A-4147-A177-3AD203B41FA5}">
                      <a16:colId xmlns:a16="http://schemas.microsoft.com/office/drawing/2014/main" val="3593647092"/>
                    </a:ext>
                  </a:extLst>
                </a:gridCol>
                <a:gridCol w="5976664">
                  <a:extLst>
                    <a:ext uri="{9D8B030D-6E8A-4147-A177-3AD203B41FA5}">
                      <a16:colId xmlns:a16="http://schemas.microsoft.com/office/drawing/2014/main" val="152815126"/>
                    </a:ext>
                  </a:extLst>
                </a:gridCol>
              </a:tblGrid>
              <a:tr h="370840">
                <a:tc gridSpan="2">
                  <a:txBody>
                    <a:bodyPr/>
                    <a:lstStyle/>
                    <a:p>
                      <a:pPr algn="ctr"/>
                      <a:r>
                        <a:rPr lang="ru-RU" sz="1600" dirty="0"/>
                        <a:t>Декларация в закупках по пункту 4 и 5 ст. 93, кроме части 12 статьи 93</a:t>
                      </a:r>
                    </a:p>
                  </a:txBody>
                  <a:tcPr/>
                </a:tc>
                <a:tc hMerge="1">
                  <a:txBody>
                    <a:bodyPr/>
                    <a:lstStyle/>
                    <a:p>
                      <a:endParaRPr lang="ru-RU" dirty="0"/>
                    </a:p>
                  </a:txBody>
                  <a:tcPr/>
                </a:tc>
                <a:extLst>
                  <a:ext uri="{0D108BD9-81ED-4DB2-BD59-A6C34878D82A}">
                    <a16:rowId xmlns:a16="http://schemas.microsoft.com/office/drawing/2014/main" val="556493293"/>
                  </a:ext>
                </a:extLst>
              </a:tr>
              <a:tr h="370840">
                <a:tc>
                  <a:txBody>
                    <a:bodyPr/>
                    <a:lstStyle/>
                    <a:p>
                      <a:r>
                        <a:rPr lang="ru-RU" sz="1600" b="1" dirty="0"/>
                        <a:t>Базовое условие № 4</a:t>
                      </a:r>
                    </a:p>
                  </a:txBody>
                  <a:tcPr/>
                </a:tc>
                <a:tc>
                  <a:txBody>
                    <a:bodyPr/>
                    <a:lstStyle/>
                    <a:p>
                      <a:r>
                        <a:rPr lang="ru-RU" sz="1600" b="1" dirty="0"/>
                        <a:t>Вывод по п.4 и 5</a:t>
                      </a:r>
                    </a:p>
                  </a:txBody>
                  <a:tcPr/>
                </a:tc>
                <a:extLst>
                  <a:ext uri="{0D108BD9-81ED-4DB2-BD59-A6C34878D82A}">
                    <a16:rowId xmlns:a16="http://schemas.microsoft.com/office/drawing/2014/main" val="63659061"/>
                  </a:ext>
                </a:extLst>
              </a:tr>
              <a:tr h="370840">
                <a:tc>
                  <a:txBody>
                    <a:bodyPr/>
                    <a:lstStyle/>
                    <a:p>
                      <a:r>
                        <a:rPr lang="ru-RU" sz="1600" dirty="0"/>
                        <a:t>Правила обоснования цены могут не применяться если в реестре российской промышленной продукции отсутствуют указанные в позициях 1 - 433 приложения N 2 к настоящему постановлению товары с характеристиками, соответствующими потребности заказчика, отсутствует производство на территории Российской Федерации товаров, указанных в позициях 434 - 465 приложения N 2 к настоящему постановлению, которые декларируются в обосновании начальной (максимальной) цены контракта, цены контракта, заключаемого с единственным поставщиком (подрядчиком, исполнителем), начальной цены единицы товара (в том числе товаров, поставляемых при выполнении закупаемых работ, оказании закупаемых услуг), начальной цены единицы работы, услуги. В случаях, при которых такое обоснование в соответствии с Федеральным законом "О контрактной системе в сфере закупок товаров, работ, услуг для обеспечения государственных и муниципальных нужд" не составляется, отсутствие производства такого товара на территории Российской Федерации декларируется в контракте</a:t>
                      </a:r>
                    </a:p>
                  </a:txBody>
                  <a:tcPr/>
                </a:tc>
                <a:tc>
                  <a:txBody>
                    <a:bodyPr/>
                    <a:lstStyle/>
                    <a:p>
                      <a:r>
                        <a:rPr lang="ru-RU" sz="1600" dirty="0"/>
                        <a:t>Во всех случаях закупки  товаров «под ограничением» по п. 4 и 5 за исключением закупок по «Базовому правилу № 3», правила обоснования цены должны применяться, если в реестре российской промышленной продукции есть указанные в позициях 1 - 433 приложения N 2 к настоящему постановлению товары с характеристиками, соответствующими потребности заказчика, есть производство на территории Российской Федерации товаров, указанных в позициях 434 - 465 приложения N 2.</a:t>
                      </a:r>
                    </a:p>
                    <a:p>
                      <a:endParaRPr lang="ru-RU" sz="1600" dirty="0"/>
                    </a:p>
                    <a:p>
                      <a:r>
                        <a:rPr lang="ru-RU" sz="1600" dirty="0"/>
                        <a:t>Во всех случаях закупки  </a:t>
                      </a:r>
                      <a:r>
                        <a:rPr lang="ru-RU" sz="1600" b="1" dirty="0"/>
                        <a:t>иностранных</a:t>
                      </a:r>
                      <a:r>
                        <a:rPr lang="ru-RU" sz="1600" dirty="0"/>
                        <a:t> товаров «под ограничением» по п. 4 и 5 за исключением закупок по «Базовому правилу № 3», декларация должна быть составе контракта.</a:t>
                      </a:r>
                    </a:p>
                  </a:txBody>
                  <a:tcPr/>
                </a:tc>
                <a:extLst>
                  <a:ext uri="{0D108BD9-81ED-4DB2-BD59-A6C34878D82A}">
                    <a16:rowId xmlns:a16="http://schemas.microsoft.com/office/drawing/2014/main" val="3041796506"/>
                  </a:ext>
                </a:extLst>
              </a:tr>
            </a:tbl>
          </a:graphicData>
        </a:graphic>
      </p:graphicFrame>
    </p:spTree>
    <p:extLst>
      <p:ext uri="{BB962C8B-B14F-4D97-AF65-F5344CB8AC3E}">
        <p14:creationId xmlns:p14="http://schemas.microsoft.com/office/powerpoint/2010/main" val="1345993714"/>
      </p:ext>
    </p:extLst>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2" name="Rectangle 2"/>
          <p:cNvSpPr>
            <a:spLocks noGrp="1" noChangeArrowheads="1"/>
          </p:cNvSpPr>
          <p:nvPr>
            <p:ph type="title" idx="4294967295"/>
          </p:nvPr>
        </p:nvSpPr>
        <p:spPr>
          <a:xfrm>
            <a:off x="506413" y="375000"/>
            <a:ext cx="10972800" cy="1143000"/>
          </a:xfrm>
        </p:spPr>
        <p:txBody>
          <a:bodyPr/>
          <a:lstStyle/>
          <a:p>
            <a:pPr eaLnBrk="1" hangingPunct="1"/>
            <a:r>
              <a:rPr lang="ru-RU" altLang="ru-RU" dirty="0">
                <a:solidFill>
                  <a:schemeClr val="accent2"/>
                </a:solidFill>
              </a:rPr>
              <a:t>Благодарю за внимание!</a:t>
            </a:r>
          </a:p>
        </p:txBody>
      </p:sp>
      <p:sp>
        <p:nvSpPr>
          <p:cNvPr id="220163" name="Rectangle 3"/>
          <p:cNvSpPr>
            <a:spLocks noGrp="1" noChangeArrowheads="1"/>
          </p:cNvSpPr>
          <p:nvPr>
            <p:ph type="body" idx="4294967295"/>
          </p:nvPr>
        </p:nvSpPr>
        <p:spPr>
          <a:xfrm>
            <a:off x="506413" y="1444341"/>
            <a:ext cx="10972800" cy="4525963"/>
          </a:xfrm>
        </p:spPr>
        <p:txBody>
          <a:bodyPr/>
          <a:lstStyle/>
          <a:p>
            <a:pPr algn="ctr" eaLnBrk="1" hangingPunct="1">
              <a:buFontTx/>
              <a:buNone/>
            </a:pPr>
            <a:r>
              <a:rPr lang="ru-RU" altLang="ru-RU" dirty="0">
                <a:solidFill>
                  <a:srgbClr val="A50021"/>
                </a:solidFill>
              </a:rPr>
              <a:t>Трефилова Татьяна Николаевна  - </a:t>
            </a:r>
          </a:p>
          <a:p>
            <a:pPr algn="ctr" eaLnBrk="1" hangingPunct="1">
              <a:buFontTx/>
              <a:buNone/>
            </a:pPr>
            <a:r>
              <a:rPr lang="en-US" altLang="ru-RU" dirty="0">
                <a:solidFill>
                  <a:srgbClr val="A50021"/>
                </a:solidFill>
                <a:hlinkClick r:id="rId3"/>
              </a:rPr>
              <a:t>igzgos@gmail.com</a:t>
            </a:r>
            <a:endParaRPr lang="ru-RU" altLang="ru-RU" dirty="0">
              <a:solidFill>
                <a:srgbClr val="A50021"/>
              </a:solidFill>
            </a:endParaRPr>
          </a:p>
          <a:p>
            <a:pPr algn="ctr" eaLnBrk="1" hangingPunct="1">
              <a:buFontTx/>
              <a:buNone/>
            </a:pPr>
            <a:r>
              <a:rPr lang="ru-RU" altLang="ru-RU" dirty="0">
                <a:solidFill>
                  <a:srgbClr val="A50021"/>
                </a:solidFill>
              </a:rPr>
              <a:t> </a:t>
            </a:r>
          </a:p>
        </p:txBody>
      </p:sp>
      <p:pic>
        <p:nvPicPr>
          <p:cNvPr id="3" name="Рисунок 2">
            <a:extLst>
              <a:ext uri="{FF2B5EF4-FFF2-40B4-BE49-F238E27FC236}">
                <a16:creationId xmlns:a16="http://schemas.microsoft.com/office/drawing/2014/main" id="{9E2560AE-DCCD-C1E4-C22B-55087ECFC3F1}"/>
              </a:ext>
            </a:extLst>
          </p:cNvPr>
          <p:cNvPicPr>
            <a:picLocks noChangeAspect="1"/>
          </p:cNvPicPr>
          <p:nvPr/>
        </p:nvPicPr>
        <p:blipFill>
          <a:blip r:embed="rId4"/>
          <a:stretch>
            <a:fillRect/>
          </a:stretch>
        </p:blipFill>
        <p:spPr>
          <a:xfrm>
            <a:off x="4573494" y="3395358"/>
            <a:ext cx="2838637" cy="2838637"/>
          </a:xfrm>
          <a:prstGeom prst="rect">
            <a:avLst/>
          </a:prstGeom>
        </p:spPr>
      </p:pic>
    </p:spTree>
    <p:extLst>
      <p:ext uri="{BB962C8B-B14F-4D97-AF65-F5344CB8AC3E}">
        <p14:creationId xmlns:p14="http://schemas.microsoft.com/office/powerpoint/2010/main" val="139577079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B221B5-6080-E80E-589D-3A39AC36CD53}"/>
            </a:ext>
          </a:extLst>
        </p:cNvPr>
        <p:cNvGrpSpPr/>
        <p:nvPr/>
      </p:nvGrpSpPr>
      <p:grpSpPr>
        <a:xfrm>
          <a:off x="0" y="0"/>
          <a:ext cx="0" cy="0"/>
          <a:chOff x="0" y="0"/>
          <a:chExt cx="0" cy="0"/>
        </a:xfrm>
      </p:grpSpPr>
      <p:sp>
        <p:nvSpPr>
          <p:cNvPr id="2" name="Заголовок 1">
            <a:extLst>
              <a:ext uri="{FF2B5EF4-FFF2-40B4-BE49-F238E27FC236}">
                <a16:creationId xmlns:a16="http://schemas.microsoft.com/office/drawing/2014/main" id="{502977F6-96BA-D03E-2E53-9F9B42206739}"/>
              </a:ext>
            </a:extLst>
          </p:cNvPr>
          <p:cNvSpPr>
            <a:spLocks noGrp="1"/>
          </p:cNvSpPr>
          <p:nvPr>
            <p:ph type="title"/>
          </p:nvPr>
        </p:nvSpPr>
        <p:spPr>
          <a:xfrm>
            <a:off x="838200" y="1916832"/>
            <a:ext cx="10515600" cy="1325563"/>
          </a:xfrm>
        </p:spPr>
        <p:txBody>
          <a:bodyPr>
            <a:noAutofit/>
          </a:bodyPr>
          <a:lstStyle/>
          <a:p>
            <a:pPr algn="ctr"/>
            <a:r>
              <a:rPr lang="ru-RU" sz="2400" dirty="0">
                <a:solidFill>
                  <a:srgbClr val="0070C0"/>
                </a:solidFill>
              </a:rPr>
              <a:t>Постановление Правительства РФ от 27 января 2022 г. N 60 </a:t>
            </a:r>
            <a:br>
              <a:rPr lang="ru-RU" sz="2400" dirty="0">
                <a:solidFill>
                  <a:srgbClr val="0070C0"/>
                </a:solidFill>
              </a:rPr>
            </a:br>
            <a:r>
              <a:rPr lang="ru-RU" sz="2400" dirty="0">
                <a:solidFill>
                  <a:srgbClr val="0070C0"/>
                </a:solidFill>
              </a:rPr>
              <a:t>«О мерах по информационному обеспечению контрактной системы в сфере закупок товаров, работ, услуг для обеспечения государственных и муниципальных нужд, по организации в ней документооборота, о внесении изменений в некоторые акты Правительства Российской Федерации и признании утратившими силу актов и отдельных положений актов Правительства Российской Федерации»</a:t>
            </a:r>
            <a:br>
              <a:rPr lang="ru-RU" sz="2400" dirty="0">
                <a:solidFill>
                  <a:srgbClr val="0070C0"/>
                </a:solidFill>
              </a:rPr>
            </a:br>
            <a:r>
              <a:rPr lang="ru-RU" sz="2400" i="1" dirty="0"/>
              <a:t>(Изменения применяются </a:t>
            </a:r>
            <a:r>
              <a:rPr lang="ru-RU" sz="2400" i="1" dirty="0">
                <a:solidFill>
                  <a:srgbClr val="FF0000"/>
                </a:solidFill>
              </a:rPr>
              <a:t>с 01.01.2026</a:t>
            </a:r>
            <a:r>
              <a:rPr kumimoji="0" lang="ru-RU" sz="2000" b="0" i="0" u="none" strike="noStrike" kern="1200" cap="none" spc="0" normalizeH="0" baseline="0" noProof="0" dirty="0">
                <a:ln>
                  <a:noFill/>
                </a:ln>
                <a:solidFill>
                  <a:srgbClr val="0070C0"/>
                </a:solidFill>
                <a:effectLst/>
                <a:uLnTx/>
                <a:uFillTx/>
                <a:latin typeface="Calibri Light"/>
                <a:ea typeface="+mj-ea"/>
                <a:cs typeface="+mj-cs"/>
              </a:rPr>
              <a:t>  - Постановление Правительства от 10 июня 2025 г. N 879</a:t>
            </a:r>
            <a:r>
              <a:rPr lang="ru-RU" sz="2400" i="1" dirty="0"/>
              <a:t>)</a:t>
            </a:r>
            <a:br>
              <a:rPr lang="ru-RU" sz="2400" i="1" dirty="0"/>
            </a:br>
            <a:br>
              <a:rPr lang="ru-RU" sz="2400" dirty="0">
                <a:solidFill>
                  <a:srgbClr val="0070C0"/>
                </a:solidFill>
              </a:rPr>
            </a:br>
            <a:endParaRPr lang="ru-RU" sz="2400" i="1" dirty="0">
              <a:solidFill>
                <a:srgbClr val="7030A0"/>
              </a:solidFill>
            </a:endParaRPr>
          </a:p>
        </p:txBody>
      </p:sp>
    </p:spTree>
    <p:extLst>
      <p:ext uri="{BB962C8B-B14F-4D97-AF65-F5344CB8AC3E}">
        <p14:creationId xmlns:p14="http://schemas.microsoft.com/office/powerpoint/2010/main" val="22726907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E6AED90C-F521-31CB-0CF9-B1499C4DAB6D}"/>
              </a:ext>
            </a:extLst>
          </p:cNvPr>
          <p:cNvSpPr>
            <a:spLocks noGrp="1"/>
          </p:cNvSpPr>
          <p:nvPr>
            <p:ph type="title"/>
          </p:nvPr>
        </p:nvSpPr>
        <p:spPr>
          <a:xfrm>
            <a:off x="623392" y="764704"/>
            <a:ext cx="10515600" cy="1325563"/>
          </a:xfrm>
        </p:spPr>
        <p:txBody>
          <a:bodyPr>
            <a:normAutofit/>
          </a:bodyPr>
          <a:lstStyle/>
          <a:p>
            <a:r>
              <a:rPr lang="ru-RU" sz="3200" dirty="0">
                <a:solidFill>
                  <a:srgbClr val="0070C0"/>
                </a:solidFill>
              </a:rPr>
              <a:t>Изменения технического плана </a:t>
            </a:r>
            <a:br>
              <a:rPr lang="ru-RU" sz="3200" dirty="0">
                <a:solidFill>
                  <a:srgbClr val="0070C0"/>
                </a:solidFill>
              </a:rPr>
            </a:br>
            <a:r>
              <a:rPr lang="ru-RU" sz="2000" dirty="0">
                <a:solidFill>
                  <a:srgbClr val="0070C0"/>
                </a:solidFill>
              </a:rPr>
              <a:t>(</a:t>
            </a:r>
            <a:r>
              <a:rPr lang="ru-RU" sz="2000" dirty="0">
                <a:solidFill>
                  <a:srgbClr val="FF0000"/>
                </a:solidFill>
              </a:rPr>
              <a:t>с 19.06.2025 </a:t>
            </a:r>
            <a:r>
              <a:rPr lang="ru-RU" sz="2000" dirty="0">
                <a:solidFill>
                  <a:srgbClr val="0070C0"/>
                </a:solidFill>
              </a:rPr>
              <a:t>–Постановление Правительства от 10 июня 2025 г. N 879)</a:t>
            </a:r>
          </a:p>
        </p:txBody>
      </p:sp>
    </p:spTree>
    <p:extLst>
      <p:ext uri="{BB962C8B-B14F-4D97-AF65-F5344CB8AC3E}">
        <p14:creationId xmlns:p14="http://schemas.microsoft.com/office/powerpoint/2010/main" val="224803772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a:extLst>
              <a:ext uri="{FF2B5EF4-FFF2-40B4-BE49-F238E27FC236}">
                <a16:creationId xmlns:a16="http://schemas.microsoft.com/office/drawing/2014/main" id="{E57C5937-D245-1FEF-DE7C-5F7D1602C3C7}"/>
              </a:ext>
            </a:extLst>
          </p:cNvPr>
          <p:cNvSpPr>
            <a:spLocks noGrp="1"/>
          </p:cNvSpPr>
          <p:nvPr>
            <p:ph idx="1"/>
          </p:nvPr>
        </p:nvSpPr>
        <p:spPr>
          <a:xfrm>
            <a:off x="407368" y="260648"/>
            <a:ext cx="11449272" cy="5916315"/>
          </a:xfrm>
        </p:spPr>
        <p:txBody>
          <a:bodyPr>
            <a:noAutofit/>
          </a:bodyPr>
          <a:lstStyle/>
          <a:p>
            <a:r>
              <a:rPr lang="ru-RU" sz="1800" dirty="0"/>
              <a:t>В реестр контрактов …подлежат включению следующие информация и документы: </a:t>
            </a:r>
          </a:p>
          <a:p>
            <a:r>
              <a:rPr lang="ru-RU" sz="1800" dirty="0"/>
              <a:t>номер реестровой записи из реестра российской промышленной продукции, предусмотренного Федеральным законом "О промышленной политике в Российской Федерации", в отношении товара (в том числе поставляемого при выполнении закупаемых работ, оказании закупаемых услуг), указанного в позициях 1 - 145 приложения N 1 к постановлению Правительства Российской Федерации от 23 декабря 2024 г. N 1875 "О мерах по предоставлению национального режима при осуществлении закупок товаров, работ, услуг для обеспечения государственных и муниципальных нужд, закупок товаров, работ, услуг отдельными видами юридических лиц" (далее - постановление Правительства Российской Федерации от 23 декабря 2024 г. N 1875), позициях 1 - 433 приложения N 2 к постановлению Правительства Российской Федерации от 23 декабря 2024 г. N 1875, если при осуществлении закупки применяются запрет и (или) ограничение, предусмотренные пунктом 1 постановления Правительства Российской Федерации от 23 декабря 2024 г. N 1875, в соответствии с абзацем одиннадцатым настоящего подпункта страной происхождения товара указана Российская Федерация </a:t>
            </a:r>
            <a:r>
              <a:rPr lang="ru-RU" sz="1800" dirty="0">
                <a:solidFill>
                  <a:srgbClr val="FF0000"/>
                </a:solidFill>
              </a:rPr>
              <a:t>и такой номер указан поставщиком (подрядчиком, исполнителем) в заявке на участие в закупке (при проведении конкурентного способа определения поставщика (подрядчика, исполнителя), при осуществлении закупки, предусмотренной частью 12 статьи 93 Федерального закона) или представлен поставщиком (подрядчиком, исполнителем) заказчику до заключения контракта с единственным поставщиком (подрядчиком, исполнителем) </a:t>
            </a:r>
          </a:p>
          <a:p>
            <a:r>
              <a:rPr lang="ru-RU" sz="1800" dirty="0"/>
              <a:t>В случае если в отношении такого товара постановлением Правительства Российской Федерации от 17 июля 2015 г. N 719 "О подтверждении производства российской промышленной продукции" за выполнение (освоение) на территории Российской Федерации соответствующих операций (условий) установлены требования о совокупном количестве баллов, также указывается </a:t>
            </a:r>
            <a:r>
              <a:rPr lang="ru-RU" sz="1800" b="1" dirty="0"/>
              <a:t>совокупное количество баллов </a:t>
            </a:r>
            <a:r>
              <a:rPr lang="ru-RU" sz="1800" dirty="0"/>
              <a:t>за выполнение (освоение) на территории Российской Федерации соответствующих операций (условий);</a:t>
            </a:r>
          </a:p>
          <a:p>
            <a:pPr marL="0" indent="0">
              <a:buNone/>
            </a:pPr>
            <a:endParaRPr lang="ru-RU" sz="1800" dirty="0"/>
          </a:p>
        </p:txBody>
      </p:sp>
    </p:spTree>
    <p:extLst>
      <p:ext uri="{BB962C8B-B14F-4D97-AF65-F5344CB8AC3E}">
        <p14:creationId xmlns:p14="http://schemas.microsoft.com/office/powerpoint/2010/main" val="235832799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43EA64-1AF5-812D-E64D-225B407D021B}"/>
            </a:ext>
          </a:extLst>
        </p:cNvPr>
        <p:cNvGrpSpPr/>
        <p:nvPr/>
      </p:nvGrpSpPr>
      <p:grpSpPr>
        <a:xfrm>
          <a:off x="0" y="0"/>
          <a:ext cx="0" cy="0"/>
          <a:chOff x="0" y="0"/>
          <a:chExt cx="0" cy="0"/>
        </a:xfrm>
      </p:grpSpPr>
      <p:sp>
        <p:nvSpPr>
          <p:cNvPr id="3" name="Объект 2">
            <a:extLst>
              <a:ext uri="{FF2B5EF4-FFF2-40B4-BE49-F238E27FC236}">
                <a16:creationId xmlns:a16="http://schemas.microsoft.com/office/drawing/2014/main" id="{F202CA2F-9742-FF5E-A773-0DD86D2D5BDE}"/>
              </a:ext>
            </a:extLst>
          </p:cNvPr>
          <p:cNvSpPr>
            <a:spLocks noGrp="1"/>
          </p:cNvSpPr>
          <p:nvPr>
            <p:ph idx="1"/>
          </p:nvPr>
        </p:nvSpPr>
        <p:spPr>
          <a:xfrm>
            <a:off x="407368" y="260648"/>
            <a:ext cx="11449272" cy="5916315"/>
          </a:xfrm>
        </p:spPr>
        <p:txBody>
          <a:bodyPr>
            <a:noAutofit/>
          </a:bodyPr>
          <a:lstStyle/>
          <a:p>
            <a:r>
              <a:rPr lang="ru-RU" sz="1800" dirty="0"/>
              <a:t>В реестр контрактов … подлежат включению следующие информация и документы: </a:t>
            </a:r>
          </a:p>
          <a:p>
            <a:r>
              <a:rPr lang="ru-RU" sz="1800" dirty="0"/>
              <a:t>номер реестровой записи из евразийского реестра промышленных товаров государств - членов Евразийского экономического союза, порядок формирования и ведения которого устанавливается правом Евразийского экономического союза, в отношении товара (в том числе поставляемого при выполнении закупаемых работ, оказании закупаемых услуг), указанного в позициях 1 - 145 приложения N 1 к постановлению Правительства Российской Федерации от 23 декабря 2024 г. N 1875, позициях 1 - 433 приложения N 2 к постановлению Правительства Российской Федерации от 23 декабря 2024 г. N 1875, если при осуществлении закупки применяются запрет и (или) ограничение, предусмотренные пунктом 1 постановления Правительства Российской Федерации от 23 декабря 2024 г. N 1875, в соответствии с абзацем одиннадцатым настоящего подпункта страной происхождения товара указано государство - член Евразийского экономического союза, за исключением Российской Федерации, </a:t>
            </a:r>
            <a:r>
              <a:rPr lang="ru-RU" sz="1800" dirty="0">
                <a:solidFill>
                  <a:srgbClr val="FF0000"/>
                </a:solidFill>
              </a:rPr>
              <a:t>и такой номер указан поставщиком (подрядчиком, исполнителем) в заявке на участие в закупке (при проведении конкурентного способа определения поставщика (подрядчика, исполнителя), при осуществлении закупки, предусмотренной частью 12 статьи 93 Федерального закона) или представлен поставщиком (подрядчиком, исполнителем) заказчику до заключения контракта с единственным поставщиком (подрядчиком, исполнителем) </a:t>
            </a:r>
          </a:p>
          <a:p>
            <a:r>
              <a:rPr lang="ru-RU" sz="1800" dirty="0"/>
              <a:t>При этом указывается </a:t>
            </a:r>
            <a:r>
              <a:rPr lang="ru-RU" sz="1800" b="1" dirty="0"/>
              <a:t>совокупное количество баллов </a:t>
            </a:r>
            <a:r>
              <a:rPr lang="ru-RU" sz="1800" dirty="0"/>
              <a:t>за выполнение (освоение) на территории Евразийского экономического союза соответствующих операций (условий), если в отношении такого товара правом Евразийского экономического союза установлены требования о совокупном количестве баллов за выполнение (освоение) на территории Евразийского экономического союза соответствующих операций (условий);</a:t>
            </a:r>
          </a:p>
          <a:p>
            <a:pPr marL="0" indent="0">
              <a:buNone/>
            </a:pPr>
            <a:endParaRPr lang="ru-RU" sz="1800" dirty="0"/>
          </a:p>
        </p:txBody>
      </p:sp>
    </p:spTree>
    <p:extLst>
      <p:ext uri="{BB962C8B-B14F-4D97-AF65-F5344CB8AC3E}">
        <p14:creationId xmlns:p14="http://schemas.microsoft.com/office/powerpoint/2010/main" val="267781037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80A9B4-5A0D-9C60-D8AC-127C343817A2}"/>
            </a:ext>
          </a:extLst>
        </p:cNvPr>
        <p:cNvGrpSpPr/>
        <p:nvPr/>
      </p:nvGrpSpPr>
      <p:grpSpPr>
        <a:xfrm>
          <a:off x="0" y="0"/>
          <a:ext cx="0" cy="0"/>
          <a:chOff x="0" y="0"/>
          <a:chExt cx="0" cy="0"/>
        </a:xfrm>
      </p:grpSpPr>
      <p:sp>
        <p:nvSpPr>
          <p:cNvPr id="3" name="Объект 2">
            <a:extLst>
              <a:ext uri="{FF2B5EF4-FFF2-40B4-BE49-F238E27FC236}">
                <a16:creationId xmlns:a16="http://schemas.microsoft.com/office/drawing/2014/main" id="{6BCFA7BD-6A7A-10D6-1EAA-381CD97253A5}"/>
              </a:ext>
            </a:extLst>
          </p:cNvPr>
          <p:cNvSpPr>
            <a:spLocks noGrp="1"/>
          </p:cNvSpPr>
          <p:nvPr>
            <p:ph idx="1"/>
          </p:nvPr>
        </p:nvSpPr>
        <p:spPr>
          <a:xfrm>
            <a:off x="407368" y="260648"/>
            <a:ext cx="11449272" cy="5916315"/>
          </a:xfrm>
        </p:spPr>
        <p:txBody>
          <a:bodyPr>
            <a:noAutofit/>
          </a:bodyPr>
          <a:lstStyle/>
          <a:p>
            <a:r>
              <a:rPr lang="ru-RU" sz="1800" dirty="0"/>
              <a:t>В реестр контрактов … подлежат включению следующие информация и документы: </a:t>
            </a:r>
          </a:p>
          <a:p>
            <a:r>
              <a:rPr lang="ru-RU" sz="1600" dirty="0"/>
              <a:t>порядковый номер реестровой записи из единого реестра российских программ для электронных вычислительных машин и баз данных в отношении программы для электронных вычислительных машин и (или) баз данных, указанных в позиции 146 приложения N 1 к постановлению Правительства Российской Федерации от 23 декабря 2024 г. N 1875 (далее - программное обеспечение), если при осуществлении закупки применяется запрет, предусмотренный пунктом 1 постановления Правительства Российской Федерации от 23 декабря 2024 г. N 1875, в соответствии с абзацем одиннадцатым настоящего подпункта страной происхождения программного обеспечения указана Российская Федерация </a:t>
            </a:r>
            <a:r>
              <a:rPr lang="ru-RU" sz="1600" dirty="0">
                <a:solidFill>
                  <a:srgbClr val="FF0000"/>
                </a:solidFill>
              </a:rPr>
              <a:t>и такой порядковый номер указан поставщиком (подрядчиком, исполнителем) в заявке на участие в закупке (при проведении конкурентного способа определения поставщика (подрядчика, исполнителя), при осуществлении закупки, предусмотренной частью 12 статьи 93 Федерального закона) или представлен поставщиком (подрядчиком, исполнителем) заказчику до заключения контракта с единственным поставщиком (подрядчиком, исполнителем)</a:t>
            </a:r>
            <a:r>
              <a:rPr kumimoji="0" lang="ru-RU" sz="1600" b="0" i="1" u="none" strike="noStrike" kern="1200" cap="none" spc="0" normalizeH="0" baseline="0" noProof="0" dirty="0">
                <a:ln>
                  <a:noFill/>
                </a:ln>
                <a:solidFill>
                  <a:srgbClr val="FF0000"/>
                </a:solidFill>
                <a:effectLst/>
                <a:uLnTx/>
                <a:uFillTx/>
                <a:latin typeface="Calibri"/>
                <a:ea typeface="+mn-ea"/>
                <a:cs typeface="+mn-cs"/>
              </a:rPr>
              <a:t>. </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ru-RU" sz="1600" b="0" i="1" u="none" strike="noStrike" kern="1200" cap="none" spc="0" normalizeH="0" baseline="0" noProof="0" dirty="0">
              <a:ln>
                <a:noFill/>
              </a:ln>
              <a:solidFill>
                <a:srgbClr val="7030A0"/>
              </a:solidFill>
              <a:effectLst/>
              <a:uLnTx/>
              <a:uFillTx/>
              <a:latin typeface="Calibri"/>
              <a:ea typeface="+mn-ea"/>
              <a:cs typeface="+mn-cs"/>
            </a:endParaRPr>
          </a:p>
          <a:p>
            <a:r>
              <a:rPr lang="ru-RU" sz="1600" dirty="0"/>
              <a:t>порядковый номер реестровой записи из единого реестра программ для электронных вычислительных машин и баз данных из государств - членов Евразийского экономического союза, за исключением Российской Федерации, в отношении программного обеспечения, если при осуществлении закупки применяется запрет, предусмотренный пунктом 1 постановления Правительства Российской Федерации от 23 декабря 2024 г. N 1875, в соответствии с абзацем одиннадцатым настоящего подпункта страной происхождения программного обеспечения указано государство - член Евразийского экономического союза, за исключением Российской Федерации, </a:t>
            </a:r>
            <a:r>
              <a:rPr lang="ru-RU" sz="1600" dirty="0">
                <a:solidFill>
                  <a:srgbClr val="FF0000"/>
                </a:solidFill>
              </a:rPr>
              <a:t>и такой порядковый номер указан поставщиком (подрядчиком, исполнителем) в заявке на участие в закупке (при проведении конкурентного способа определения поставщика (подрядчика, исполнителя), при осуществлении закупки, предусмотренной частью 12 статьи 93 Федерального закона) или представлен поставщиком (подрядчиком, исполнителем) заказчику до заключения контракта с единственным поставщиком (подрядчиком, исполнителем)</a:t>
            </a:r>
            <a:r>
              <a:rPr kumimoji="0" lang="ru-RU" sz="1800" b="0" i="1" u="none" strike="noStrike" kern="1200" cap="none" spc="0" normalizeH="0" baseline="0" noProof="0" dirty="0">
                <a:ln>
                  <a:noFill/>
                </a:ln>
                <a:solidFill>
                  <a:srgbClr val="FF0000"/>
                </a:solidFill>
                <a:effectLst/>
                <a:uLnTx/>
                <a:uFillTx/>
                <a:latin typeface="Calibri"/>
                <a:ea typeface="+mn-ea"/>
                <a:cs typeface="+mn-cs"/>
              </a:rPr>
              <a:t>. </a:t>
            </a:r>
          </a:p>
          <a:p>
            <a:pPr marL="0" indent="0">
              <a:buNone/>
            </a:pPr>
            <a:endParaRPr lang="ru-RU" sz="1600" dirty="0">
              <a:solidFill>
                <a:srgbClr val="FF0000"/>
              </a:solidFill>
            </a:endParaRPr>
          </a:p>
        </p:txBody>
      </p:sp>
    </p:spTree>
    <p:extLst>
      <p:ext uri="{BB962C8B-B14F-4D97-AF65-F5344CB8AC3E}">
        <p14:creationId xmlns:p14="http://schemas.microsoft.com/office/powerpoint/2010/main" val="276684253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F2843A-32A2-40E3-944B-F4BEF89C8500}"/>
            </a:ext>
          </a:extLst>
        </p:cNvPr>
        <p:cNvGrpSpPr/>
        <p:nvPr/>
      </p:nvGrpSpPr>
      <p:grpSpPr>
        <a:xfrm>
          <a:off x="0" y="0"/>
          <a:ext cx="0" cy="0"/>
          <a:chOff x="0" y="0"/>
          <a:chExt cx="0" cy="0"/>
        </a:xfrm>
      </p:grpSpPr>
      <p:sp>
        <p:nvSpPr>
          <p:cNvPr id="2" name="Заголовок 1">
            <a:extLst>
              <a:ext uri="{FF2B5EF4-FFF2-40B4-BE49-F238E27FC236}">
                <a16:creationId xmlns:a16="http://schemas.microsoft.com/office/drawing/2014/main" id="{1E450717-D935-3BA8-FD3B-5C1BAF83B06F}"/>
              </a:ext>
            </a:extLst>
          </p:cNvPr>
          <p:cNvSpPr>
            <a:spLocks noGrp="1"/>
          </p:cNvSpPr>
          <p:nvPr>
            <p:ph type="title"/>
          </p:nvPr>
        </p:nvSpPr>
        <p:spPr>
          <a:xfrm>
            <a:off x="872712" y="137442"/>
            <a:ext cx="10515600" cy="543595"/>
          </a:xfrm>
        </p:spPr>
        <p:txBody>
          <a:bodyPr>
            <a:normAutofit/>
          </a:bodyPr>
          <a:lstStyle/>
          <a:p>
            <a:r>
              <a:rPr lang="ru-RU" sz="2400" b="1" dirty="0">
                <a:solidFill>
                  <a:srgbClr val="7030A0"/>
                </a:solidFill>
              </a:rPr>
              <a:t>Комментарии</a:t>
            </a:r>
          </a:p>
        </p:txBody>
      </p:sp>
      <p:sp>
        <p:nvSpPr>
          <p:cNvPr id="3" name="Объект 2">
            <a:extLst>
              <a:ext uri="{FF2B5EF4-FFF2-40B4-BE49-F238E27FC236}">
                <a16:creationId xmlns:a16="http://schemas.microsoft.com/office/drawing/2014/main" id="{3A412B21-B26C-6C2B-CA77-D0442A524E8D}"/>
              </a:ext>
            </a:extLst>
          </p:cNvPr>
          <p:cNvSpPr>
            <a:spLocks noGrp="1"/>
          </p:cNvSpPr>
          <p:nvPr>
            <p:ph idx="1"/>
          </p:nvPr>
        </p:nvSpPr>
        <p:spPr>
          <a:xfrm>
            <a:off x="695400" y="695086"/>
            <a:ext cx="10515600" cy="5830258"/>
          </a:xfrm>
        </p:spPr>
        <p:txBody>
          <a:bodyPr>
            <a:normAutofit/>
          </a:bodyPr>
          <a:lstStyle/>
          <a:p>
            <a:r>
              <a:rPr lang="ru-RU" sz="1800" dirty="0">
                <a:solidFill>
                  <a:srgbClr val="7030A0"/>
                </a:solidFill>
              </a:rPr>
              <a:t>Аналогичные изменения не внесены в Постановление Правительства РФ от 28 ноября 2013 г. N 1084 "О порядке ведения реестра контрактов, содержащего сведения, составляющие государственную тайну«, то есть данные сведения в «закрытом» реестре не указываются – почему</a:t>
            </a:r>
            <a:r>
              <a:rPr lang="en-US" sz="1800" dirty="0">
                <a:solidFill>
                  <a:srgbClr val="7030A0"/>
                </a:solidFill>
              </a:rPr>
              <a:t>? – </a:t>
            </a:r>
            <a:r>
              <a:rPr lang="ru-RU" sz="1800" dirty="0">
                <a:solidFill>
                  <a:srgbClr val="7030A0"/>
                </a:solidFill>
              </a:rPr>
              <a:t>Не понятно.</a:t>
            </a:r>
          </a:p>
          <a:p>
            <a:r>
              <a:rPr lang="ru-RU" sz="1800" dirty="0">
                <a:solidFill>
                  <a:srgbClr val="7030A0"/>
                </a:solidFill>
              </a:rPr>
              <a:t>В Постановлении 60 в реестр контрактов предусмотрено внесение изменений в случае изменения первоначальной информации, занесенной в реестр контрактов, то есть и об изменении номера реестровой записи. </a:t>
            </a:r>
            <a:r>
              <a:rPr lang="en-US" sz="1800" dirty="0">
                <a:solidFill>
                  <a:srgbClr val="7030A0"/>
                </a:solidFill>
              </a:rPr>
              <a:t>(</a:t>
            </a:r>
            <a:r>
              <a:rPr lang="ru-RU" sz="1800" dirty="0">
                <a:solidFill>
                  <a:srgbClr val="7030A0"/>
                </a:solidFill>
              </a:rPr>
              <a:t>НО! Можно ли вообще поменять номер реестровой записи при исполнении контракта</a:t>
            </a:r>
            <a:r>
              <a:rPr lang="en-US" sz="1800" dirty="0">
                <a:solidFill>
                  <a:srgbClr val="7030A0"/>
                </a:solidFill>
              </a:rPr>
              <a:t>? – </a:t>
            </a:r>
            <a:r>
              <a:rPr lang="ru-RU" sz="1800" b="1" dirty="0">
                <a:solidFill>
                  <a:srgbClr val="7030A0"/>
                </a:solidFill>
              </a:rPr>
              <a:t>ответ на следующем слайде</a:t>
            </a:r>
            <a:r>
              <a:rPr lang="ru-RU" sz="1800" dirty="0">
                <a:solidFill>
                  <a:srgbClr val="7030A0"/>
                </a:solidFill>
              </a:rPr>
              <a:t>).</a:t>
            </a:r>
            <a:r>
              <a:rPr lang="en-US" sz="1800" dirty="0">
                <a:solidFill>
                  <a:srgbClr val="7030A0"/>
                </a:solidFill>
              </a:rPr>
              <a:t> </a:t>
            </a:r>
            <a:endParaRPr lang="ru-RU" sz="1800" dirty="0">
              <a:solidFill>
                <a:srgbClr val="7030A0"/>
              </a:solidFill>
            </a:endParaRPr>
          </a:p>
          <a:p>
            <a:r>
              <a:rPr lang="ru-RU" sz="1800" dirty="0">
                <a:solidFill>
                  <a:srgbClr val="7030A0"/>
                </a:solidFill>
              </a:rPr>
              <a:t>В реестре контрактов сведения о номере реестровой записи указываются и в случае закупки у единственного поставщика (в случае его предоставления поставщиком). </a:t>
            </a:r>
          </a:p>
          <a:p>
            <a:r>
              <a:rPr lang="ru-RU" sz="1800" dirty="0">
                <a:solidFill>
                  <a:srgbClr val="7030A0"/>
                </a:solidFill>
              </a:rPr>
              <a:t>Если функционал ЕИС позволит указывать эти номера реестровой записи до 01.01.2026, заказчик вправе их не указывать.</a:t>
            </a:r>
          </a:p>
          <a:p>
            <a:r>
              <a:rPr lang="ru-RU" sz="1800" dirty="0">
                <a:solidFill>
                  <a:srgbClr val="7030A0"/>
                </a:solidFill>
              </a:rPr>
              <a:t>Желательно в самом контракте эти номера указывать уже в настоящее время (при их наличии), так как при «разрыве» приемки и осуществления закупки, приемочная комиссия может принять не тот товар, который был указан в заявке.</a:t>
            </a:r>
          </a:p>
          <a:p>
            <a:endParaRPr lang="ru-RU" sz="1800" dirty="0">
              <a:solidFill>
                <a:srgbClr val="7030A0"/>
              </a:solidFill>
            </a:endParaRPr>
          </a:p>
          <a:p>
            <a:endParaRPr lang="ru-RU" sz="1800" dirty="0">
              <a:solidFill>
                <a:srgbClr val="7030A0"/>
              </a:solidFill>
            </a:endParaRPr>
          </a:p>
          <a:p>
            <a:endParaRPr lang="ru-RU" sz="7200" b="1" dirty="0"/>
          </a:p>
        </p:txBody>
      </p:sp>
    </p:spTree>
    <p:extLst>
      <p:ext uri="{BB962C8B-B14F-4D97-AF65-F5344CB8AC3E}">
        <p14:creationId xmlns:p14="http://schemas.microsoft.com/office/powerpoint/2010/main" val="98659301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a:extLst>
              <a:ext uri="{FF2B5EF4-FFF2-40B4-BE49-F238E27FC236}">
                <a16:creationId xmlns:a16="http://schemas.microsoft.com/office/drawing/2014/main" id="{E59770BB-4E2C-68B5-10A4-84442D541855}"/>
              </a:ext>
            </a:extLst>
          </p:cNvPr>
          <p:cNvSpPr>
            <a:spLocks noGrp="1"/>
          </p:cNvSpPr>
          <p:nvPr>
            <p:ph idx="1"/>
          </p:nvPr>
        </p:nvSpPr>
        <p:spPr>
          <a:xfrm>
            <a:off x="551384" y="404664"/>
            <a:ext cx="10515600" cy="5976664"/>
          </a:xfrm>
        </p:spPr>
        <p:txBody>
          <a:bodyPr>
            <a:normAutofit/>
          </a:bodyPr>
          <a:lstStyle/>
          <a:p>
            <a:r>
              <a:rPr lang="ru-RU" sz="1800" dirty="0">
                <a:solidFill>
                  <a:srgbClr val="7030A0"/>
                </a:solidFill>
              </a:rPr>
              <a:t>Минпромторг давал разъяснения по исполнению контракта в рамках ПП 616 (письмо от25.04.2023 № ПГ-12-3968).</a:t>
            </a:r>
          </a:p>
          <a:p>
            <a:r>
              <a:rPr lang="ru-RU" sz="1800" dirty="0">
                <a:solidFill>
                  <a:srgbClr val="7030A0"/>
                </a:solidFill>
              </a:rPr>
              <a:t>Сообщается, в частности, что приемка товара должна осуществляться на основании действующих записей в реестре российской промышленной продукции, при этом по согласованию заказчика с поставщиком в ходе исполнения контракта допускается заключение дополнительного соглашения о поставке товара с улучшенными техническими и функциональными характеристиками в случае изменения номеров реестровых записей товара. </a:t>
            </a:r>
          </a:p>
          <a:p>
            <a:r>
              <a:rPr lang="ru-RU" sz="1800" dirty="0">
                <a:solidFill>
                  <a:srgbClr val="7030A0"/>
                </a:solidFill>
              </a:rPr>
              <a:t>На новый поставленный товар должны быть представлены номера реестровой записи из реестра российской промышленной продукции, а соответствующая информация включена в контракт.</a:t>
            </a:r>
          </a:p>
          <a:p>
            <a:endParaRPr lang="ru-RU" dirty="0"/>
          </a:p>
          <a:p>
            <a:r>
              <a:rPr lang="ru-RU" sz="1800" i="1" dirty="0">
                <a:solidFill>
                  <a:srgbClr val="7030A0"/>
                </a:solidFill>
              </a:rPr>
              <a:t>То есть, если действовать по аналогии, то менять номер реестровой записи можно, если меняется товар на товар с улучшенными характеристиками. Но! Надо всегда помнить. Что если национальный режим «сработал» при осуществлении закупки, то в соответствии со статьей 95 (часть 7) замена товара на товар с улучшенными характеристиками не допускается.</a:t>
            </a:r>
          </a:p>
        </p:txBody>
      </p:sp>
    </p:spTree>
    <p:extLst>
      <p:ext uri="{BB962C8B-B14F-4D97-AF65-F5344CB8AC3E}">
        <p14:creationId xmlns:p14="http://schemas.microsoft.com/office/powerpoint/2010/main" val="63188075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9E808F-79E8-7561-2D42-1BA301A5EA55}"/>
            </a:ext>
          </a:extLst>
        </p:cNvPr>
        <p:cNvGrpSpPr/>
        <p:nvPr/>
      </p:nvGrpSpPr>
      <p:grpSpPr>
        <a:xfrm>
          <a:off x="0" y="0"/>
          <a:ext cx="0" cy="0"/>
          <a:chOff x="0" y="0"/>
          <a:chExt cx="0" cy="0"/>
        </a:xfrm>
      </p:grpSpPr>
      <p:sp>
        <p:nvSpPr>
          <p:cNvPr id="2" name="Заголовок 1">
            <a:extLst>
              <a:ext uri="{FF2B5EF4-FFF2-40B4-BE49-F238E27FC236}">
                <a16:creationId xmlns:a16="http://schemas.microsoft.com/office/drawing/2014/main" id="{A3F48264-4C60-C448-4FA7-B19D72D71FD1}"/>
              </a:ext>
            </a:extLst>
          </p:cNvPr>
          <p:cNvSpPr>
            <a:spLocks noGrp="1"/>
          </p:cNvSpPr>
          <p:nvPr>
            <p:ph type="title"/>
          </p:nvPr>
        </p:nvSpPr>
        <p:spPr>
          <a:xfrm>
            <a:off x="695400" y="1412776"/>
            <a:ext cx="10515600" cy="1325563"/>
          </a:xfrm>
        </p:spPr>
        <p:txBody>
          <a:bodyPr>
            <a:normAutofit/>
          </a:bodyPr>
          <a:lstStyle/>
          <a:p>
            <a:pPr algn="ctr"/>
            <a:r>
              <a:rPr lang="ru-RU" sz="2400" b="1" dirty="0">
                <a:solidFill>
                  <a:schemeClr val="accent1">
                    <a:lumMod val="75000"/>
                  </a:schemeClr>
                </a:solidFill>
              </a:rPr>
              <a:t>Примеры судебной практики по правильным действиям заказчика на приемке</a:t>
            </a:r>
          </a:p>
        </p:txBody>
      </p:sp>
    </p:spTree>
    <p:extLst>
      <p:ext uri="{BB962C8B-B14F-4D97-AF65-F5344CB8AC3E}">
        <p14:creationId xmlns:p14="http://schemas.microsoft.com/office/powerpoint/2010/main" val="178135636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02840C-5607-BAD0-38EB-7299B68979D9}"/>
            </a:ext>
          </a:extLst>
        </p:cNvPr>
        <p:cNvGrpSpPr/>
        <p:nvPr/>
      </p:nvGrpSpPr>
      <p:grpSpPr>
        <a:xfrm>
          <a:off x="0" y="0"/>
          <a:ext cx="0" cy="0"/>
          <a:chOff x="0" y="0"/>
          <a:chExt cx="0" cy="0"/>
        </a:xfrm>
      </p:grpSpPr>
      <p:sp>
        <p:nvSpPr>
          <p:cNvPr id="2" name="Заголовок 1">
            <a:extLst>
              <a:ext uri="{FF2B5EF4-FFF2-40B4-BE49-F238E27FC236}">
                <a16:creationId xmlns:a16="http://schemas.microsoft.com/office/drawing/2014/main" id="{0D2F657D-B5B9-3D00-63B0-9E4566957408}"/>
              </a:ext>
            </a:extLst>
          </p:cNvPr>
          <p:cNvSpPr>
            <a:spLocks noGrp="1"/>
          </p:cNvSpPr>
          <p:nvPr>
            <p:ph type="title"/>
          </p:nvPr>
        </p:nvSpPr>
        <p:spPr>
          <a:xfrm>
            <a:off x="136864" y="70881"/>
            <a:ext cx="11803602" cy="540397"/>
          </a:xfrm>
        </p:spPr>
        <p:txBody>
          <a:bodyPr>
            <a:noAutofit/>
          </a:bodyPr>
          <a:lstStyle/>
          <a:p>
            <a:pPr algn="ctr"/>
            <a:r>
              <a:rPr lang="ru-RU" sz="2400" dirty="0">
                <a:solidFill>
                  <a:srgbClr val="0070C0"/>
                </a:solidFill>
              </a:rPr>
              <a:t>АС Омской области Решение от 27.08.2025 по Делу № А46-9573/2025 (1 из 3)</a:t>
            </a:r>
          </a:p>
        </p:txBody>
      </p:sp>
      <p:graphicFrame>
        <p:nvGraphicFramePr>
          <p:cNvPr id="4" name="Объект 3">
            <a:extLst>
              <a:ext uri="{FF2B5EF4-FFF2-40B4-BE49-F238E27FC236}">
                <a16:creationId xmlns:a16="http://schemas.microsoft.com/office/drawing/2014/main" id="{64605FF9-8012-05DD-1114-7CDDF06FC6AF}"/>
              </a:ext>
            </a:extLst>
          </p:cNvPr>
          <p:cNvGraphicFramePr>
            <a:graphicFrameLocks noGrp="1"/>
          </p:cNvGraphicFramePr>
          <p:nvPr>
            <p:ph idx="1"/>
          </p:nvPr>
        </p:nvGraphicFramePr>
        <p:xfrm>
          <a:off x="316011" y="678161"/>
          <a:ext cx="11445308" cy="1559560"/>
        </p:xfrm>
        <a:graphic>
          <a:graphicData uri="http://schemas.openxmlformats.org/drawingml/2006/table">
            <a:tbl>
              <a:tblPr firstRow="1" bandRow="1">
                <a:tableStyleId>{F5AB1C69-6EDB-4FF4-983F-18BD219EF322}</a:tableStyleId>
              </a:tblPr>
              <a:tblGrid>
                <a:gridCol w="1876773">
                  <a:extLst>
                    <a:ext uri="{9D8B030D-6E8A-4147-A177-3AD203B41FA5}">
                      <a16:colId xmlns:a16="http://schemas.microsoft.com/office/drawing/2014/main" val="3079683067"/>
                    </a:ext>
                  </a:extLst>
                </a:gridCol>
                <a:gridCol w="2823099">
                  <a:extLst>
                    <a:ext uri="{9D8B030D-6E8A-4147-A177-3AD203B41FA5}">
                      <a16:colId xmlns:a16="http://schemas.microsoft.com/office/drawing/2014/main" val="3197436877"/>
                    </a:ext>
                  </a:extLst>
                </a:gridCol>
                <a:gridCol w="6745436">
                  <a:extLst>
                    <a:ext uri="{9D8B030D-6E8A-4147-A177-3AD203B41FA5}">
                      <a16:colId xmlns:a16="http://schemas.microsoft.com/office/drawing/2014/main" val="558846367"/>
                    </a:ext>
                  </a:extLst>
                </a:gridCol>
              </a:tblGrid>
              <a:tr h="370840">
                <a:tc>
                  <a:txBody>
                    <a:bodyPr/>
                    <a:lstStyle/>
                    <a:p>
                      <a:r>
                        <a:rPr lang="ru-RU" dirty="0"/>
                        <a:t>Истец</a:t>
                      </a:r>
                    </a:p>
                  </a:txBody>
                  <a:tcPr/>
                </a:tc>
                <a:tc>
                  <a:txBody>
                    <a:bodyPr/>
                    <a:lstStyle/>
                    <a:p>
                      <a:r>
                        <a:rPr lang="ru-RU" dirty="0"/>
                        <a:t>Ответчик</a:t>
                      </a:r>
                    </a:p>
                  </a:txBody>
                  <a:tcPr/>
                </a:tc>
                <a:tc>
                  <a:txBody>
                    <a:bodyPr/>
                    <a:lstStyle/>
                    <a:p>
                      <a:r>
                        <a:rPr lang="ru-RU" dirty="0"/>
                        <a:t>Суть иска</a:t>
                      </a:r>
                    </a:p>
                  </a:txBody>
                  <a:tcPr/>
                </a:tc>
                <a:extLst>
                  <a:ext uri="{0D108BD9-81ED-4DB2-BD59-A6C34878D82A}">
                    <a16:rowId xmlns:a16="http://schemas.microsoft.com/office/drawing/2014/main" val="1753121028"/>
                  </a:ext>
                </a:extLst>
              </a:tr>
              <a:tr h="370840">
                <a:tc>
                  <a:txBody>
                    <a:bodyPr/>
                    <a:lstStyle/>
                    <a:p>
                      <a:r>
                        <a:rPr lang="ru-RU" dirty="0"/>
                        <a:t>ИП Зверев Р.В.</a:t>
                      </a:r>
                    </a:p>
                  </a:txBody>
                  <a:tcPr/>
                </a:tc>
                <a:tc>
                  <a:txBody>
                    <a:bodyPr/>
                    <a:lstStyle/>
                    <a:p>
                      <a:r>
                        <a:rPr lang="ru-RU" dirty="0"/>
                        <a:t>УФАС по Омской области</a:t>
                      </a:r>
                    </a:p>
                  </a:txBody>
                  <a:tcPr/>
                </a:tc>
                <a:tc>
                  <a:txBody>
                    <a:bodyPr/>
                    <a:lstStyle/>
                    <a:p>
                      <a:r>
                        <a:rPr lang="ru-RU" dirty="0"/>
                        <a:t>О признании незаконным решения № … от …, принятого по результатам рассмотрения обращения о включении информации о поставщике (подрядчике, исполнителе) в реестр недобросовестных поставщиков (подрядчиков, исполнителей).</a:t>
                      </a:r>
                    </a:p>
                  </a:txBody>
                  <a:tcPr/>
                </a:tc>
                <a:extLst>
                  <a:ext uri="{0D108BD9-81ED-4DB2-BD59-A6C34878D82A}">
                    <a16:rowId xmlns:a16="http://schemas.microsoft.com/office/drawing/2014/main" val="2974094841"/>
                  </a:ext>
                </a:extLst>
              </a:tr>
            </a:tbl>
          </a:graphicData>
        </a:graphic>
      </p:graphicFrame>
      <p:sp>
        <p:nvSpPr>
          <p:cNvPr id="6" name="TextBox 5">
            <a:extLst>
              <a:ext uri="{FF2B5EF4-FFF2-40B4-BE49-F238E27FC236}">
                <a16:creationId xmlns:a16="http://schemas.microsoft.com/office/drawing/2014/main" id="{38A94B3D-C104-3D90-7E1F-104463B7ED31}"/>
              </a:ext>
            </a:extLst>
          </p:cNvPr>
          <p:cNvSpPr txBox="1"/>
          <p:nvPr/>
        </p:nvSpPr>
        <p:spPr>
          <a:xfrm>
            <a:off x="221942" y="2358122"/>
            <a:ext cx="11718524" cy="424731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800" b="1" i="0" u="none" strike="noStrike" kern="1200" cap="none" spc="0" normalizeH="0" baseline="0" noProof="0" dirty="0">
                <a:ln>
                  <a:noFill/>
                </a:ln>
                <a:solidFill>
                  <a:prstClr val="black"/>
                </a:solidFill>
                <a:effectLst/>
                <a:uLnTx/>
                <a:uFillTx/>
                <a:latin typeface="Calibri" panose="020F0502020204030204"/>
                <a:ea typeface="+mn-ea"/>
                <a:cs typeface="+mn-cs"/>
              </a:rPr>
              <a:t>Фабула: </a:t>
            </a:r>
            <a:r>
              <a:rPr kumimoji="0" lang="ru-RU" sz="1800" b="0" i="0" u="none" strike="noStrike" kern="1200" cap="none" spc="0" normalizeH="0" baseline="0" noProof="0" dirty="0">
                <a:ln>
                  <a:noFill/>
                </a:ln>
                <a:solidFill>
                  <a:prstClr val="black"/>
                </a:solidFill>
                <a:effectLst/>
                <a:uLnTx/>
                <a:uFillTx/>
                <a:latin typeface="Calibri" panose="020F0502020204030204"/>
                <a:ea typeface="+mn-ea"/>
                <a:cs typeface="+mn-cs"/>
              </a:rPr>
              <a:t>Заказчик (ФКУ ЛИУ-2 УФСИН России по Омской области) проводил ЭА  (№0352100009025000002) на поставку  электродвигателя. Победителем стал ИП Зверев Р.В.</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ru-RU" sz="1800" b="0" i="0" u="none" strike="noStrike" kern="1200" cap="none" spc="0" normalizeH="0" baseline="0" noProof="0" dirty="0">
                <a:ln>
                  <a:noFill/>
                </a:ln>
                <a:solidFill>
                  <a:prstClr val="black"/>
                </a:solidFill>
                <a:effectLst/>
                <a:uLnTx/>
                <a:uFillTx/>
                <a:latin typeface="Calibri" panose="020F0502020204030204"/>
                <a:ea typeface="+mn-ea"/>
                <a:cs typeface="+mn-cs"/>
              </a:rPr>
              <a:t>В ходе приемки, заказчик установил, что поставленный товар не соответствует характеристикам, указанным в заявке на участие аукциона. При подаче заявки Поставщик указал о поставке товара под реестровым номером № 10527520 из реестра российской промышленной продукции - электродвигатель асинхронный взрывозащищенный вертикальный серии ДВВ 250 (производитель ООО «Липецкий электродвигатель») однако поставил другой товар – электродвигатель асинхронный взрывозащищенный вертикальный серии АИР 132S4Б (производитель ООО «ЭЛМАШ-МОТОР») , в связи с чем от приемки товара заказчик в одностороннем порядке отказался и подал Поставщика в РНП.</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ru-RU" sz="1800" b="0" i="0" u="none" strike="noStrike" kern="1200" cap="none" spc="0" normalizeH="0" baseline="0" noProof="0" dirty="0">
                <a:ln>
                  <a:noFill/>
                </a:ln>
                <a:solidFill>
                  <a:prstClr val="black"/>
                </a:solidFill>
                <a:effectLst/>
                <a:uLnTx/>
                <a:uFillTx/>
                <a:latin typeface="Calibri" panose="020F0502020204030204"/>
                <a:ea typeface="+mn-ea"/>
                <a:cs typeface="+mn-cs"/>
              </a:rPr>
              <a:t>УФАС Заказчика поддержал. ИП Зверев Р.В. не согласен и судится с УФАС.</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ru-RU" sz="1800" b="0" i="0" u="none" strike="noStrike" kern="1200" cap="none" spc="0" normalizeH="0" baseline="0" noProof="0" dirty="0">
                <a:ln>
                  <a:noFill/>
                </a:ln>
                <a:solidFill>
                  <a:prstClr val="black"/>
                </a:solidFill>
                <a:effectLst/>
                <a:uLnTx/>
                <a:uFillTx/>
                <a:latin typeface="Calibri" panose="020F0502020204030204"/>
                <a:ea typeface="+mn-ea"/>
                <a:cs typeface="+mn-cs"/>
              </a:rPr>
              <a:t>В обоснование заявления ИП Зверев Р.В. указал, что им в полном объеме исполнены взятые на себя обязательства по поставке товара, в установленные контрактом №2-А от 17.02.2025 сроки. Происхождение товара (Российская Федерация) подтверждается Декларацией о соответствии и Паспортом электродвигателя.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ru-RU" sz="1800" b="0" i="0" u="none" strike="noStrike" kern="1200" cap="none" spc="0" normalizeH="0" baseline="0" noProof="0" dirty="0">
                <a:ln>
                  <a:noFill/>
                </a:ln>
                <a:solidFill>
                  <a:prstClr val="black"/>
                </a:solidFill>
                <a:effectLst/>
                <a:uLnTx/>
                <a:uFillTx/>
                <a:latin typeface="Calibri" panose="020F0502020204030204"/>
                <a:ea typeface="+mn-ea"/>
                <a:cs typeface="+mn-cs"/>
              </a:rPr>
              <a:t>Поставщик считает действия ФКУ ЛИУ-2 УФСИН России по Омской области (Заказчика по закупке), выразившиеся в отказе от приемки товара, незаконными, нарушающими требования Федерального закона от 05.04.2013 № 44-ФЗ.</a:t>
            </a:r>
          </a:p>
        </p:txBody>
      </p:sp>
    </p:spTree>
    <p:extLst>
      <p:ext uri="{BB962C8B-B14F-4D97-AF65-F5344CB8AC3E}">
        <p14:creationId xmlns:p14="http://schemas.microsoft.com/office/powerpoint/2010/main" val="112781993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C62F26-6081-110E-3685-06EB78CE8FA8}"/>
            </a:ext>
          </a:extLst>
        </p:cNvPr>
        <p:cNvGrpSpPr/>
        <p:nvPr/>
      </p:nvGrpSpPr>
      <p:grpSpPr>
        <a:xfrm>
          <a:off x="0" y="0"/>
          <a:ext cx="0" cy="0"/>
          <a:chOff x="0" y="0"/>
          <a:chExt cx="0" cy="0"/>
        </a:xfrm>
      </p:grpSpPr>
      <p:sp>
        <p:nvSpPr>
          <p:cNvPr id="2" name="Заголовок 1">
            <a:extLst>
              <a:ext uri="{FF2B5EF4-FFF2-40B4-BE49-F238E27FC236}">
                <a16:creationId xmlns:a16="http://schemas.microsoft.com/office/drawing/2014/main" id="{FBCE2DCB-54F1-F8FE-ADC9-12E1CBCA2DE7}"/>
              </a:ext>
            </a:extLst>
          </p:cNvPr>
          <p:cNvSpPr>
            <a:spLocks noGrp="1"/>
          </p:cNvSpPr>
          <p:nvPr>
            <p:ph type="title"/>
          </p:nvPr>
        </p:nvSpPr>
        <p:spPr>
          <a:xfrm>
            <a:off x="136864" y="70881"/>
            <a:ext cx="11803602" cy="540397"/>
          </a:xfrm>
        </p:spPr>
        <p:txBody>
          <a:bodyPr>
            <a:noAutofit/>
          </a:bodyPr>
          <a:lstStyle/>
          <a:p>
            <a:pPr algn="ctr"/>
            <a:r>
              <a:rPr lang="ru-RU" sz="2400" dirty="0">
                <a:solidFill>
                  <a:srgbClr val="0070C0"/>
                </a:solidFill>
              </a:rPr>
              <a:t>АС Омской области Решение от 27.08.2025 по Делу № А46-9573/2025 (2 из 3)</a:t>
            </a:r>
          </a:p>
        </p:txBody>
      </p:sp>
      <p:sp>
        <p:nvSpPr>
          <p:cNvPr id="6" name="TextBox 5">
            <a:extLst>
              <a:ext uri="{FF2B5EF4-FFF2-40B4-BE49-F238E27FC236}">
                <a16:creationId xmlns:a16="http://schemas.microsoft.com/office/drawing/2014/main" id="{AAB35063-021A-AAE1-1BF0-A506F16444E9}"/>
              </a:ext>
            </a:extLst>
          </p:cNvPr>
          <p:cNvSpPr txBox="1"/>
          <p:nvPr/>
        </p:nvSpPr>
        <p:spPr>
          <a:xfrm>
            <a:off x="251534" y="611278"/>
            <a:ext cx="11718524" cy="6186309"/>
          </a:xfrm>
          <a:prstGeom prst="rect">
            <a:avLst/>
          </a:prstGeom>
          <a:noFill/>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ru-RU" sz="1800" b="0" i="0" u="none" strike="noStrike" kern="1200" cap="none" spc="0" normalizeH="0" baseline="0" noProof="0" dirty="0">
                <a:ln>
                  <a:noFill/>
                </a:ln>
                <a:solidFill>
                  <a:prstClr val="black"/>
                </a:solidFill>
                <a:effectLst/>
                <a:uLnTx/>
                <a:uFillTx/>
                <a:latin typeface="Calibri" panose="020F0502020204030204"/>
                <a:ea typeface="+mn-ea"/>
                <a:cs typeface="+mn-cs"/>
              </a:rPr>
              <a:t>Кроме этого, заявитель указал, что </a:t>
            </a:r>
            <a:r>
              <a:rPr kumimoji="0" lang="ru-RU" sz="1800" b="1" i="0" u="none" strike="noStrike" kern="1200" cap="none" spc="0" normalizeH="0" baseline="0" noProof="0" dirty="0">
                <a:ln>
                  <a:noFill/>
                </a:ln>
                <a:solidFill>
                  <a:prstClr val="black"/>
                </a:solidFill>
                <a:effectLst/>
                <a:uLnTx/>
                <a:uFillTx/>
                <a:latin typeface="Calibri" panose="020F0502020204030204"/>
                <a:ea typeface="+mn-ea"/>
                <a:cs typeface="+mn-cs"/>
              </a:rPr>
              <a:t>ошибочно указанный при подаче заявки </a:t>
            </a:r>
            <a:r>
              <a:rPr kumimoji="0" lang="ru-RU" sz="1800" b="0" i="0" u="none" strike="noStrike" kern="1200" cap="none" spc="0" normalizeH="0" baseline="0" noProof="0" dirty="0">
                <a:ln>
                  <a:noFill/>
                </a:ln>
                <a:solidFill>
                  <a:prstClr val="black"/>
                </a:solidFill>
                <a:effectLst/>
                <a:uLnTx/>
                <a:uFillTx/>
                <a:latin typeface="Calibri" panose="020F0502020204030204"/>
                <a:ea typeface="+mn-ea"/>
                <a:cs typeface="+mn-cs"/>
              </a:rPr>
              <a:t>реестровый номер 10527520 не соответствует описанию объекта закупки и условиям заключенного контракта, а именно электродвигатель асинхронный взрывозащищенный вертикальный серии ДВВ 250 имеет абсолютно другие характеристики, а именно другую мощность кВт и Об/мин. По мнению предпринимателя, поставка товара с реестровым номером 10527520 не соответствовала бы условиям контракта №2-А от 17.02.2025.</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ru-RU" sz="1800" b="0" i="0" u="none" strike="noStrike" kern="1200" cap="none" spc="0" normalizeH="0" baseline="0" noProof="0" dirty="0">
                <a:ln>
                  <a:noFill/>
                </a:ln>
                <a:solidFill>
                  <a:prstClr val="black"/>
                </a:solidFill>
                <a:effectLst/>
                <a:uLnTx/>
                <a:uFillTx/>
                <a:latin typeface="Calibri" panose="020F0502020204030204"/>
                <a:ea typeface="+mn-ea"/>
                <a:cs typeface="+mn-cs"/>
              </a:rPr>
              <a:t>В качестве доказательств, подтверждающих указанное обстоятельство, ИП Зверев Р.В. представил: </a:t>
            </a:r>
            <a:br>
              <a:rPr kumimoji="0" lang="ru-RU" sz="18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ru-RU" sz="1800" b="0" i="0" u="none" strike="noStrike" kern="1200" cap="none" spc="0" normalizeH="0" baseline="0" noProof="0" dirty="0">
                <a:ln>
                  <a:noFill/>
                </a:ln>
                <a:solidFill>
                  <a:prstClr val="black"/>
                </a:solidFill>
                <a:effectLst/>
                <a:uLnTx/>
                <a:uFillTx/>
                <a:latin typeface="Calibri" panose="020F0502020204030204"/>
                <a:ea typeface="+mn-ea"/>
                <a:cs typeface="+mn-cs"/>
              </a:rPr>
              <a:t>- копию технического описания и руководства по эксплуатации электродвигателей асинхронных трехфазных общепромышленных серии АИР;</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dirty="0">
                <a:ln>
                  <a:noFill/>
                </a:ln>
                <a:solidFill>
                  <a:prstClr val="black"/>
                </a:solidFill>
                <a:effectLst/>
                <a:uLnTx/>
                <a:uFillTx/>
                <a:latin typeface="Calibri" panose="020F0502020204030204"/>
                <a:ea typeface="+mn-ea"/>
                <a:cs typeface="+mn-cs"/>
              </a:rPr>
              <a:t>      - копии каталогов GENBORG и ЗВИ (ООО «Липецкий электродвигатель»);</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dirty="0">
                <a:ln>
                  <a:noFill/>
                </a:ln>
                <a:solidFill>
                  <a:prstClr val="black"/>
                </a:solidFill>
                <a:effectLst/>
                <a:uLnTx/>
                <a:uFillTx/>
                <a:latin typeface="Calibri" panose="020F0502020204030204"/>
                <a:ea typeface="+mn-ea"/>
                <a:cs typeface="+mn-cs"/>
              </a:rPr>
              <a:t>      - копию сообщения от начальника коммерческого отдела ООО «Липецкий электродвигатель» от 27.02.2025.</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ru-RU" sz="1800" b="0" i="0" u="none" strike="noStrike" kern="1200" cap="none" spc="0" normalizeH="0" baseline="0" noProof="0" dirty="0">
                <a:ln>
                  <a:noFill/>
                </a:ln>
                <a:solidFill>
                  <a:prstClr val="black"/>
                </a:solidFill>
                <a:effectLst/>
                <a:uLnTx/>
                <a:uFillTx/>
                <a:latin typeface="Calibri" panose="020F0502020204030204"/>
                <a:ea typeface="+mn-ea"/>
                <a:cs typeface="+mn-cs"/>
              </a:rPr>
              <a:t>Указанное, по мнению заявителя, свидетельствует о его добросовестности и о намерении исполнить Контракт.</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ru-RU" sz="1800" b="1" i="0" u="none" strike="noStrike" kern="1200" cap="none" spc="0" normalizeH="0" baseline="0" noProof="0" dirty="0">
                <a:ln>
                  <a:noFill/>
                </a:ln>
                <a:solidFill>
                  <a:prstClr val="black"/>
                </a:solidFill>
                <a:effectLst/>
                <a:uLnTx/>
                <a:uFillTx/>
                <a:latin typeface="Calibri" panose="020F0502020204030204"/>
                <a:ea typeface="+mn-ea"/>
                <a:cs typeface="+mn-cs"/>
              </a:rPr>
              <a:t>Позиция суда: </a:t>
            </a:r>
            <a:r>
              <a:rPr kumimoji="0" lang="ru-RU" sz="1800" b="0" i="0" u="none" strike="noStrike" kern="1200" cap="none" spc="0" normalizeH="0" baseline="0" noProof="0" dirty="0">
                <a:ln>
                  <a:noFill/>
                </a:ln>
                <a:solidFill>
                  <a:prstClr val="black"/>
                </a:solidFill>
                <a:effectLst/>
                <a:uLnTx/>
                <a:uFillTx/>
                <a:latin typeface="Calibri" panose="020F0502020204030204"/>
                <a:ea typeface="+mn-ea"/>
                <a:cs typeface="+mn-cs"/>
              </a:rPr>
              <a:t>Отклоняя указанные доводы ИП Зверева Р.В., суд исходит из того, что в соответствии с требованиями Постановления №1875 подтверждением происхождения товара являются номера реестровых записей российской промышленной продукции, а не паспорта и сертификаты, которые были представлены заявителем.</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ru-RU" sz="1800" b="0" i="0" u="none" strike="noStrike" kern="1200" cap="none" spc="0" normalizeH="0" baseline="0" noProof="0" dirty="0">
                <a:ln>
                  <a:noFill/>
                </a:ln>
                <a:solidFill>
                  <a:prstClr val="black"/>
                </a:solidFill>
                <a:effectLst/>
                <a:uLnTx/>
                <a:uFillTx/>
                <a:latin typeface="Calibri" panose="020F0502020204030204"/>
                <a:ea typeface="+mn-ea"/>
                <a:cs typeface="+mn-cs"/>
              </a:rPr>
              <a:t>Более того, в ходе судебного разбирательства антимонопольным органом в материалы дела представлена декларация соответствия ЕАЭС №RU Д-CN.PA06.B.16288/22 от 02.09.2022 на поставленный предпринимателем товар: электродвигатели асинхронные переменного тока, торговой марки «БЭЗ», серий: АИР, АИРЕ, в соответствии со сведениями которой изготовителем данного товара является FUAN XINRUI MACHINERY CO., LTD, место нахождения и адрес места осуществления деятельности по изготовлению продукции: Китай, </a:t>
            </a:r>
            <a:r>
              <a:rPr kumimoji="0" lang="ru-RU" sz="1800" b="0" i="0" u="none" strike="noStrike" kern="1200" cap="none" spc="0" normalizeH="0" baseline="0" noProof="0" dirty="0" err="1">
                <a:ln>
                  <a:noFill/>
                </a:ln>
                <a:solidFill>
                  <a:prstClr val="black"/>
                </a:solidFill>
                <a:effectLst/>
                <a:uLnTx/>
                <a:uFillTx/>
                <a:latin typeface="Calibri" panose="020F0502020204030204"/>
                <a:ea typeface="+mn-ea"/>
                <a:cs typeface="+mn-cs"/>
              </a:rPr>
              <a:t>Jiazhon</a:t>
            </a:r>
            <a:r>
              <a:rPr kumimoji="0" lang="ru-RU"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ru-RU" sz="1800" b="0" i="0" u="none" strike="noStrike" kern="1200" cap="none" spc="0" normalizeH="0" baseline="0" noProof="0" dirty="0" err="1">
                <a:ln>
                  <a:noFill/>
                </a:ln>
                <a:solidFill>
                  <a:prstClr val="black"/>
                </a:solidFill>
                <a:effectLst/>
                <a:uLnTx/>
                <a:uFillTx/>
                <a:latin typeface="Calibri" panose="020F0502020204030204"/>
                <a:ea typeface="+mn-ea"/>
                <a:cs typeface="+mn-cs"/>
              </a:rPr>
              <a:t>Section</a:t>
            </a:r>
            <a:r>
              <a:rPr kumimoji="0" lang="ru-RU"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ru-RU" sz="1800" b="0" i="0" u="none" strike="noStrike" kern="1200" cap="none" spc="0" normalizeH="0" baseline="0" noProof="0" dirty="0" err="1">
                <a:ln>
                  <a:noFill/>
                </a:ln>
                <a:solidFill>
                  <a:prstClr val="black"/>
                </a:solidFill>
                <a:effectLst/>
                <a:uLnTx/>
                <a:uFillTx/>
                <a:latin typeface="Calibri" panose="020F0502020204030204"/>
                <a:ea typeface="+mn-ea"/>
                <a:cs typeface="+mn-cs"/>
              </a:rPr>
              <a:t>by</a:t>
            </a:r>
            <a:r>
              <a:rPr kumimoji="0" lang="ru-RU" sz="1800" b="0" i="0" u="none" strike="noStrike" kern="1200" cap="none" spc="0" normalizeH="0" baseline="0" noProof="0" dirty="0">
                <a:ln>
                  <a:noFill/>
                </a:ln>
                <a:solidFill>
                  <a:prstClr val="black"/>
                </a:solidFill>
                <a:effectLst/>
                <a:uLnTx/>
                <a:uFillTx/>
                <a:latin typeface="Calibri" panose="020F0502020204030204"/>
                <a:ea typeface="+mn-ea"/>
                <a:cs typeface="+mn-cs"/>
              </a:rPr>
              <a:t> 104 </a:t>
            </a:r>
            <a:r>
              <a:rPr kumimoji="0" lang="ru-RU" sz="1800" b="0" i="0" u="none" strike="noStrike" kern="1200" cap="none" spc="0" normalizeH="0" baseline="0" noProof="0" dirty="0" err="1">
                <a:ln>
                  <a:noFill/>
                </a:ln>
                <a:solidFill>
                  <a:prstClr val="black"/>
                </a:solidFill>
                <a:effectLst/>
                <a:uLnTx/>
                <a:uFillTx/>
                <a:latin typeface="Calibri" panose="020F0502020204030204"/>
                <a:ea typeface="+mn-ea"/>
                <a:cs typeface="+mn-cs"/>
              </a:rPr>
              <a:t>road</a:t>
            </a:r>
            <a:r>
              <a:rPr kumimoji="0" lang="ru-RU"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ru-RU" sz="1800" b="0" i="0" u="none" strike="noStrike" kern="1200" cap="none" spc="0" normalizeH="0" baseline="0" noProof="0" dirty="0" err="1">
                <a:ln>
                  <a:noFill/>
                </a:ln>
                <a:solidFill>
                  <a:prstClr val="black"/>
                </a:solidFill>
                <a:effectLst/>
                <a:uLnTx/>
                <a:uFillTx/>
                <a:latin typeface="Calibri" panose="020F0502020204030204"/>
                <a:ea typeface="+mn-ea"/>
                <a:cs typeface="+mn-cs"/>
              </a:rPr>
              <a:t>Saigi</a:t>
            </a:r>
            <a:r>
              <a:rPr kumimoji="0" lang="ru-RU" sz="1800" b="0" i="0" u="none" strike="noStrike" kern="1200" cap="none" spc="0" normalizeH="0" baseline="0" noProof="0" dirty="0">
                <a:ln>
                  <a:noFill/>
                </a:ln>
                <a:solidFill>
                  <a:prstClr val="black"/>
                </a:solidFill>
                <a:effectLst/>
                <a:uLnTx/>
                <a:uFillTx/>
                <a:latin typeface="Calibri" panose="020F0502020204030204"/>
                <a:ea typeface="+mn-ea"/>
                <a:cs typeface="+mn-cs"/>
              </a:rPr>
              <a:t> Development Zone Industry Park </a:t>
            </a:r>
            <a:r>
              <a:rPr kumimoji="0" lang="ru-RU" sz="1800" b="0" i="0" u="none" strike="noStrike" kern="1200" cap="none" spc="0" normalizeH="0" baseline="0" noProof="0" dirty="0" err="1">
                <a:ln>
                  <a:noFill/>
                </a:ln>
                <a:solidFill>
                  <a:prstClr val="black"/>
                </a:solidFill>
                <a:effectLst/>
                <a:uLnTx/>
                <a:uFillTx/>
                <a:latin typeface="Calibri" panose="020F0502020204030204"/>
                <a:ea typeface="+mn-ea"/>
                <a:cs typeface="+mn-cs"/>
              </a:rPr>
              <a:t>Fuan</a:t>
            </a:r>
            <a:r>
              <a:rPr kumimoji="0" lang="ru-RU" sz="1800" b="0" i="0" u="none" strike="noStrike" kern="1200" cap="none" spc="0" normalizeH="0" baseline="0" noProof="0" dirty="0">
                <a:ln>
                  <a:noFill/>
                </a:ln>
                <a:solidFill>
                  <a:prstClr val="black"/>
                </a:solidFill>
                <a:effectLst/>
                <a:uLnTx/>
                <a:uFillTx/>
                <a:latin typeface="Calibri" panose="020F0502020204030204"/>
                <a:ea typeface="+mn-ea"/>
                <a:cs typeface="+mn-cs"/>
              </a:rPr>
              <a:t> City.</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ru-RU"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0585010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DB25FB-712C-BB25-8AFB-5D63EC8DDC48}"/>
            </a:ext>
          </a:extLst>
        </p:cNvPr>
        <p:cNvGrpSpPr/>
        <p:nvPr/>
      </p:nvGrpSpPr>
      <p:grpSpPr>
        <a:xfrm>
          <a:off x="0" y="0"/>
          <a:ext cx="0" cy="0"/>
          <a:chOff x="0" y="0"/>
          <a:chExt cx="0" cy="0"/>
        </a:xfrm>
      </p:grpSpPr>
      <p:sp>
        <p:nvSpPr>
          <p:cNvPr id="2" name="Заголовок 1">
            <a:extLst>
              <a:ext uri="{FF2B5EF4-FFF2-40B4-BE49-F238E27FC236}">
                <a16:creationId xmlns:a16="http://schemas.microsoft.com/office/drawing/2014/main" id="{A3A1E81A-C6B0-F47C-9E8C-7D9957199600}"/>
              </a:ext>
            </a:extLst>
          </p:cNvPr>
          <p:cNvSpPr>
            <a:spLocks noGrp="1"/>
          </p:cNvSpPr>
          <p:nvPr>
            <p:ph type="title"/>
          </p:nvPr>
        </p:nvSpPr>
        <p:spPr>
          <a:xfrm>
            <a:off x="136864" y="70881"/>
            <a:ext cx="11803602" cy="540397"/>
          </a:xfrm>
        </p:spPr>
        <p:txBody>
          <a:bodyPr>
            <a:noAutofit/>
          </a:bodyPr>
          <a:lstStyle/>
          <a:p>
            <a:pPr algn="ctr"/>
            <a:r>
              <a:rPr lang="ru-RU" sz="2400" dirty="0">
                <a:solidFill>
                  <a:srgbClr val="0070C0"/>
                </a:solidFill>
              </a:rPr>
              <a:t>АС Омской области Решение от 27.08.2025 по Делу № А46-9573/2025 (3 из 3)</a:t>
            </a:r>
          </a:p>
        </p:txBody>
      </p:sp>
      <p:sp>
        <p:nvSpPr>
          <p:cNvPr id="6" name="TextBox 5">
            <a:extLst>
              <a:ext uri="{FF2B5EF4-FFF2-40B4-BE49-F238E27FC236}">
                <a16:creationId xmlns:a16="http://schemas.microsoft.com/office/drawing/2014/main" id="{FA8E8123-490C-AACB-6221-18C6C4B6E3F6}"/>
              </a:ext>
            </a:extLst>
          </p:cNvPr>
          <p:cNvSpPr txBox="1"/>
          <p:nvPr/>
        </p:nvSpPr>
        <p:spPr>
          <a:xfrm>
            <a:off x="251534" y="611278"/>
            <a:ext cx="11718524" cy="1754326"/>
          </a:xfrm>
          <a:prstGeom prst="rect">
            <a:avLst/>
          </a:prstGeom>
          <a:noFill/>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ru-RU" sz="1800" b="0" i="0" u="none" strike="noStrike" kern="1200" cap="none" spc="0" normalizeH="0" baseline="0" noProof="0" dirty="0">
                <a:ln>
                  <a:noFill/>
                </a:ln>
                <a:solidFill>
                  <a:prstClr val="black"/>
                </a:solidFill>
                <a:effectLst/>
                <a:uLnTx/>
                <a:uFillTx/>
                <a:latin typeface="Calibri" panose="020F0502020204030204"/>
                <a:ea typeface="+mn-ea"/>
                <a:cs typeface="+mn-cs"/>
              </a:rPr>
              <a:t>Таким образом, означенное не только не подтверждает, а опровергает сведения, указанные предпринимателем в сформированном через ЕИС документе о приемке товара в части «Страны происхождения товара» цифрового кода «643» и краткого наименования «Россия», а в графе «Страна регистрации производителя товара» - «643 Россия», поскольку страной происхождения поставленного товара является Китай.</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ru-RU"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ru-RU" sz="1800" b="1" i="0" u="none" strike="noStrike" kern="1200" cap="none" spc="0" normalizeH="0" baseline="0" noProof="0" dirty="0">
                <a:ln>
                  <a:noFill/>
                </a:ln>
                <a:solidFill>
                  <a:prstClr val="black"/>
                </a:solidFill>
                <a:effectLst/>
                <a:uLnTx/>
                <a:uFillTx/>
                <a:latin typeface="Calibri" panose="020F0502020204030204"/>
                <a:ea typeface="+mn-ea"/>
                <a:cs typeface="+mn-cs"/>
              </a:rPr>
              <a:t>В удовлетворении требования отказать.</a:t>
            </a:r>
          </a:p>
        </p:txBody>
      </p:sp>
    </p:spTree>
    <p:extLst>
      <p:ext uri="{BB962C8B-B14F-4D97-AF65-F5344CB8AC3E}">
        <p14:creationId xmlns:p14="http://schemas.microsoft.com/office/powerpoint/2010/main" val="246694320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0662FF6A-BA39-94F5-335B-72CC43B8740B}"/>
              </a:ext>
            </a:extLst>
          </p:cNvPr>
          <p:cNvSpPr>
            <a:spLocks noGrp="1"/>
          </p:cNvSpPr>
          <p:nvPr>
            <p:ph type="title"/>
          </p:nvPr>
        </p:nvSpPr>
        <p:spPr>
          <a:xfrm>
            <a:off x="136864" y="70881"/>
            <a:ext cx="11803602" cy="540397"/>
          </a:xfrm>
        </p:spPr>
        <p:txBody>
          <a:bodyPr>
            <a:noAutofit/>
          </a:bodyPr>
          <a:lstStyle/>
          <a:p>
            <a:pPr algn="ctr"/>
            <a:r>
              <a:rPr lang="ru-RU" sz="2400" dirty="0">
                <a:solidFill>
                  <a:srgbClr val="0070C0"/>
                </a:solidFill>
              </a:rPr>
              <a:t>АС Тюменской области Решение от 26.06.2025 по Делу №  А70-7808/2025 (1 из 2)</a:t>
            </a:r>
          </a:p>
        </p:txBody>
      </p:sp>
      <p:graphicFrame>
        <p:nvGraphicFramePr>
          <p:cNvPr id="4" name="Объект 3">
            <a:extLst>
              <a:ext uri="{FF2B5EF4-FFF2-40B4-BE49-F238E27FC236}">
                <a16:creationId xmlns:a16="http://schemas.microsoft.com/office/drawing/2014/main" id="{4D8B6A4C-1C18-2250-D45B-F07FCDAFC9A4}"/>
              </a:ext>
            </a:extLst>
          </p:cNvPr>
          <p:cNvGraphicFramePr>
            <a:graphicFrameLocks noGrp="1"/>
          </p:cNvGraphicFramePr>
          <p:nvPr>
            <p:ph idx="1"/>
          </p:nvPr>
        </p:nvGraphicFramePr>
        <p:xfrm>
          <a:off x="719090" y="681037"/>
          <a:ext cx="11061577" cy="1559560"/>
        </p:xfrm>
        <a:graphic>
          <a:graphicData uri="http://schemas.openxmlformats.org/drawingml/2006/table">
            <a:tbl>
              <a:tblPr firstRow="1" bandRow="1">
                <a:tableStyleId>{F5AB1C69-6EDB-4FF4-983F-18BD219EF322}</a:tableStyleId>
              </a:tblPr>
              <a:tblGrid>
                <a:gridCol w="1429305">
                  <a:extLst>
                    <a:ext uri="{9D8B030D-6E8A-4147-A177-3AD203B41FA5}">
                      <a16:colId xmlns:a16="http://schemas.microsoft.com/office/drawing/2014/main" val="3079683067"/>
                    </a:ext>
                  </a:extLst>
                </a:gridCol>
                <a:gridCol w="1988598">
                  <a:extLst>
                    <a:ext uri="{9D8B030D-6E8A-4147-A177-3AD203B41FA5}">
                      <a16:colId xmlns:a16="http://schemas.microsoft.com/office/drawing/2014/main" val="3197436877"/>
                    </a:ext>
                  </a:extLst>
                </a:gridCol>
                <a:gridCol w="7643674">
                  <a:extLst>
                    <a:ext uri="{9D8B030D-6E8A-4147-A177-3AD203B41FA5}">
                      <a16:colId xmlns:a16="http://schemas.microsoft.com/office/drawing/2014/main" val="558846367"/>
                    </a:ext>
                  </a:extLst>
                </a:gridCol>
              </a:tblGrid>
              <a:tr h="370840">
                <a:tc>
                  <a:txBody>
                    <a:bodyPr/>
                    <a:lstStyle/>
                    <a:p>
                      <a:r>
                        <a:rPr lang="ru-RU" dirty="0"/>
                        <a:t>Истец</a:t>
                      </a:r>
                    </a:p>
                  </a:txBody>
                  <a:tcPr/>
                </a:tc>
                <a:tc>
                  <a:txBody>
                    <a:bodyPr/>
                    <a:lstStyle/>
                    <a:p>
                      <a:r>
                        <a:rPr lang="ru-RU" dirty="0"/>
                        <a:t>Ответчик</a:t>
                      </a:r>
                    </a:p>
                  </a:txBody>
                  <a:tcPr/>
                </a:tc>
                <a:tc>
                  <a:txBody>
                    <a:bodyPr/>
                    <a:lstStyle/>
                    <a:p>
                      <a:r>
                        <a:rPr lang="ru-RU" dirty="0"/>
                        <a:t>Суть иска</a:t>
                      </a:r>
                    </a:p>
                  </a:txBody>
                  <a:tcPr/>
                </a:tc>
                <a:extLst>
                  <a:ext uri="{0D108BD9-81ED-4DB2-BD59-A6C34878D82A}">
                    <a16:rowId xmlns:a16="http://schemas.microsoft.com/office/drawing/2014/main" val="1753121028"/>
                  </a:ext>
                </a:extLst>
              </a:tr>
              <a:tr h="370840">
                <a:tc>
                  <a:txBody>
                    <a:bodyPr/>
                    <a:lstStyle/>
                    <a:p>
                      <a:r>
                        <a:rPr lang="ru-RU" dirty="0"/>
                        <a:t>ООО «</a:t>
                      </a:r>
                      <a:r>
                        <a:rPr lang="ru-RU" dirty="0" err="1"/>
                        <a:t>Ликс</a:t>
                      </a:r>
                      <a:r>
                        <a:rPr lang="ru-RU" dirty="0"/>
                        <a:t>»</a:t>
                      </a:r>
                    </a:p>
                  </a:txBody>
                  <a:tcPr/>
                </a:tc>
                <a:tc>
                  <a:txBody>
                    <a:bodyPr/>
                    <a:lstStyle/>
                    <a:p>
                      <a:r>
                        <a:rPr lang="ru-RU" dirty="0"/>
                        <a:t>МАОУ Лицей № 81 г. Тюмени</a:t>
                      </a:r>
                    </a:p>
                  </a:txBody>
                  <a:tcPr/>
                </a:tc>
                <a:tc>
                  <a:txBody>
                    <a:bodyPr/>
                    <a:lstStyle/>
                    <a:p>
                      <a:r>
                        <a:rPr lang="ru-RU" dirty="0"/>
                        <a:t>О признании недействительным отказа от исполнения договора по поставке товара (светодиодная лампа)) и взыскании задолженности за поставленный товар в размере 89 000 руб. и неустойки за просрочку оплаты в размере 872,20 руб.</a:t>
                      </a:r>
                    </a:p>
                  </a:txBody>
                  <a:tcPr/>
                </a:tc>
                <a:extLst>
                  <a:ext uri="{0D108BD9-81ED-4DB2-BD59-A6C34878D82A}">
                    <a16:rowId xmlns:a16="http://schemas.microsoft.com/office/drawing/2014/main" val="2974094841"/>
                  </a:ext>
                </a:extLst>
              </a:tr>
            </a:tbl>
          </a:graphicData>
        </a:graphic>
      </p:graphicFrame>
      <p:sp>
        <p:nvSpPr>
          <p:cNvPr id="6" name="TextBox 5">
            <a:extLst>
              <a:ext uri="{FF2B5EF4-FFF2-40B4-BE49-F238E27FC236}">
                <a16:creationId xmlns:a16="http://schemas.microsoft.com/office/drawing/2014/main" id="{B33ECC82-2312-EC24-E7BF-4CA28D67634B}"/>
              </a:ext>
            </a:extLst>
          </p:cNvPr>
          <p:cNvSpPr txBox="1"/>
          <p:nvPr/>
        </p:nvSpPr>
        <p:spPr>
          <a:xfrm>
            <a:off x="236738" y="2481082"/>
            <a:ext cx="11718524" cy="397031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800" b="1" i="0" u="none" strike="noStrike" kern="1200" cap="none" spc="0" normalizeH="0" baseline="0" noProof="0" dirty="0">
                <a:ln>
                  <a:noFill/>
                </a:ln>
                <a:solidFill>
                  <a:prstClr val="black"/>
                </a:solidFill>
                <a:effectLst/>
                <a:uLnTx/>
                <a:uFillTx/>
                <a:latin typeface="Calibri" panose="020F0502020204030204"/>
                <a:ea typeface="+mn-ea"/>
                <a:cs typeface="+mn-cs"/>
              </a:rPr>
              <a:t>Фабула: </a:t>
            </a:r>
            <a:r>
              <a:rPr kumimoji="0" lang="ru-RU" sz="1800" b="0" i="0" u="none" strike="noStrike" kern="1200" cap="none" spc="0" normalizeH="0" baseline="0" noProof="0" dirty="0">
                <a:ln>
                  <a:noFill/>
                </a:ln>
                <a:solidFill>
                  <a:prstClr val="black"/>
                </a:solidFill>
                <a:effectLst/>
                <a:uLnTx/>
                <a:uFillTx/>
                <a:latin typeface="Calibri" panose="020F0502020204030204"/>
                <a:ea typeface="+mn-ea"/>
                <a:cs typeface="+mn-cs"/>
              </a:rPr>
              <a:t>Заказчик провел закупку, по результатам которой был заключен договор на поставку товара - Светодиодная лампа 10W 800lm 6500K G13 600mm стекло поворотная LED 1/30, страна происхождения – Россия, номер реестровой записи 10310410, в количестве 500 шт. на сумму 89 000 руб.</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ru-RU" sz="1800" b="0" i="0" u="none" strike="noStrike" kern="1200" cap="none" spc="0" normalizeH="0" baseline="0" noProof="0" dirty="0">
                <a:ln>
                  <a:noFill/>
                </a:ln>
                <a:solidFill>
                  <a:prstClr val="black"/>
                </a:solidFill>
                <a:effectLst/>
                <a:uLnTx/>
                <a:uFillTx/>
                <a:latin typeface="Calibri" panose="020F0502020204030204"/>
                <a:ea typeface="+mn-ea"/>
                <a:cs typeface="+mn-cs"/>
              </a:rPr>
              <a:t>Во исполнение условий договора истец передал ответчику товар - Светодиодная лампа 10W 800lm 6500K G13 600mm стекло поворотная LED 1/30, в количестве 500 шт. на сумму 89 000 руб. Но! Согласно паспорту изделия производителем товара является Китай.</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ru-RU" sz="1800" b="0" i="0" u="none" strike="noStrike" kern="1200" cap="none" spc="0" normalizeH="0" baseline="0" noProof="0" dirty="0">
                <a:ln>
                  <a:noFill/>
                </a:ln>
                <a:solidFill>
                  <a:prstClr val="black"/>
                </a:solidFill>
                <a:effectLst/>
                <a:uLnTx/>
                <a:uFillTx/>
                <a:latin typeface="Calibri" panose="020F0502020204030204"/>
                <a:ea typeface="+mn-ea"/>
                <a:cs typeface="+mn-cs"/>
              </a:rPr>
              <a:t>Заказчик 4 раза направлял поставщику претензии о ненадлежащем исполнении поставщиком обязательств по договору. В итоге заказчик направил поставщику уведомление об одностороннем отказе от договора, с которым последний не согласен.</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ru-RU"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800" b="1" i="0" u="none" strike="noStrike" kern="1200" cap="none" spc="0" normalizeH="0" baseline="0" noProof="0" dirty="0">
                <a:ln>
                  <a:noFill/>
                </a:ln>
                <a:solidFill>
                  <a:prstClr val="black"/>
                </a:solidFill>
                <a:effectLst/>
                <a:uLnTx/>
                <a:uFillTx/>
                <a:latin typeface="Calibri" panose="020F0502020204030204"/>
                <a:ea typeface="+mn-ea"/>
                <a:cs typeface="+mn-cs"/>
              </a:rPr>
              <a:t>Позиция суда: </a:t>
            </a:r>
            <a:r>
              <a:rPr kumimoji="0" lang="ru-RU" sz="1800" b="0" i="0" u="none" strike="noStrike" kern="1200" cap="none" spc="0" normalizeH="0" baseline="0" noProof="0" dirty="0">
                <a:ln>
                  <a:noFill/>
                </a:ln>
                <a:solidFill>
                  <a:prstClr val="black"/>
                </a:solidFill>
                <a:effectLst/>
                <a:uLnTx/>
                <a:uFillTx/>
                <a:latin typeface="Calibri" panose="020F0502020204030204"/>
                <a:ea typeface="+mn-ea"/>
                <a:cs typeface="+mn-cs"/>
              </a:rPr>
              <a:t>в иске отказать. Обязать заказчика  возвратить поставщику товар, полученный по товарной накладной № … от … (Светодиодная лампа 10W 800lm 6500R G13 600 </a:t>
            </a:r>
            <a:r>
              <a:rPr kumimoji="0" lang="ru-RU" sz="1800" b="0" i="0" u="none" strike="noStrike" kern="1200" cap="none" spc="0" normalizeH="0" baseline="0" noProof="0" dirty="0" err="1">
                <a:ln>
                  <a:noFill/>
                </a:ln>
                <a:solidFill>
                  <a:prstClr val="black"/>
                </a:solidFill>
                <a:effectLst/>
                <a:uLnTx/>
                <a:uFillTx/>
                <a:latin typeface="Calibri" panose="020F0502020204030204"/>
                <a:ea typeface="+mn-ea"/>
                <a:cs typeface="+mn-cs"/>
              </a:rPr>
              <a:t>mm</a:t>
            </a:r>
            <a:r>
              <a:rPr kumimoji="0" lang="ru-RU" sz="1800" b="0" i="0" u="none" strike="noStrike" kern="1200" cap="none" spc="0" normalizeH="0" baseline="0" noProof="0" dirty="0">
                <a:ln>
                  <a:noFill/>
                </a:ln>
                <a:solidFill>
                  <a:prstClr val="black"/>
                </a:solidFill>
                <a:effectLst/>
                <a:uLnTx/>
                <a:uFillTx/>
                <a:latin typeface="Calibri" panose="020F0502020204030204"/>
                <a:ea typeface="+mn-ea"/>
                <a:cs typeface="+mn-cs"/>
              </a:rPr>
              <a:t> стекло поворотная LED 1/30 в количестве 500 шт.) в течение одного месяца с момента вступления решения в законную силу путем предоставления поставщику доступа к товару в целях его самовывоза.</a:t>
            </a:r>
          </a:p>
        </p:txBody>
      </p:sp>
    </p:spTree>
    <p:extLst>
      <p:ext uri="{BB962C8B-B14F-4D97-AF65-F5344CB8AC3E}">
        <p14:creationId xmlns:p14="http://schemas.microsoft.com/office/powerpoint/2010/main" val="245476397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2630C20D-9C81-D5F8-1AAE-3C2DD4C8F49F}"/>
              </a:ext>
            </a:extLst>
          </p:cNvPr>
          <p:cNvSpPr>
            <a:spLocks noGrp="1"/>
          </p:cNvSpPr>
          <p:nvPr>
            <p:ph type="title"/>
          </p:nvPr>
        </p:nvSpPr>
        <p:spPr>
          <a:xfrm>
            <a:off x="838200" y="2348880"/>
            <a:ext cx="10515600" cy="1325563"/>
          </a:xfrm>
        </p:spPr>
        <p:txBody>
          <a:bodyPr>
            <a:noAutofit/>
          </a:bodyPr>
          <a:lstStyle/>
          <a:p>
            <a:pPr algn="ctr"/>
            <a:r>
              <a:rPr lang="ru-RU" sz="2400" dirty="0">
                <a:solidFill>
                  <a:srgbClr val="0070C0"/>
                </a:solidFill>
              </a:rPr>
              <a:t>Постановление Правительства РФ от 8 июня 2018 г. N 656 </a:t>
            </a:r>
            <a:br>
              <a:rPr lang="ru-RU" sz="2400" dirty="0">
                <a:solidFill>
                  <a:srgbClr val="0070C0"/>
                </a:solidFill>
              </a:rPr>
            </a:br>
            <a:r>
              <a:rPr lang="ru-RU" sz="2400" dirty="0">
                <a:solidFill>
                  <a:srgbClr val="0070C0"/>
                </a:solidFill>
              </a:rPr>
              <a:t>«О требованиях к операторам электронных площадок, операторам специализированных электронных площадок, электронным площадкам, специализированным электронным площадкам и функционированию электронных площадок, специализированных электронных площадок, подтверждении соответствия таким требованиям, об утрате юридическим лицом статуса оператора электронной площадки, оператора специализированной электронной площадки» </a:t>
            </a:r>
            <a:r>
              <a:rPr lang="ru-RU" sz="2400" i="1" dirty="0">
                <a:solidFill>
                  <a:srgbClr val="7030A0"/>
                </a:solidFill>
              </a:rPr>
              <a:t>(в рамках 44-ФЗ)</a:t>
            </a:r>
            <a:br>
              <a:rPr lang="ru-RU" sz="2400" i="1" dirty="0">
                <a:solidFill>
                  <a:srgbClr val="7030A0"/>
                </a:solidFill>
              </a:rPr>
            </a:br>
            <a:br>
              <a:rPr lang="ru-RU" sz="2400" dirty="0">
                <a:solidFill>
                  <a:srgbClr val="0070C0"/>
                </a:solidFill>
              </a:rPr>
            </a:br>
            <a:endParaRPr lang="ru-RU" sz="2400" i="1" dirty="0">
              <a:solidFill>
                <a:srgbClr val="7030A0"/>
              </a:solidFill>
            </a:endParaRPr>
          </a:p>
        </p:txBody>
      </p:sp>
    </p:spTree>
    <p:extLst>
      <p:ext uri="{BB962C8B-B14F-4D97-AF65-F5344CB8AC3E}">
        <p14:creationId xmlns:p14="http://schemas.microsoft.com/office/powerpoint/2010/main" val="402433555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E52A82-9C71-D1A7-7A2D-A68FE02B1BDA}"/>
            </a:ext>
          </a:extLst>
        </p:cNvPr>
        <p:cNvGrpSpPr/>
        <p:nvPr/>
      </p:nvGrpSpPr>
      <p:grpSpPr>
        <a:xfrm>
          <a:off x="0" y="0"/>
          <a:ext cx="0" cy="0"/>
          <a:chOff x="0" y="0"/>
          <a:chExt cx="0" cy="0"/>
        </a:xfrm>
      </p:grpSpPr>
      <p:sp>
        <p:nvSpPr>
          <p:cNvPr id="2" name="Заголовок 1">
            <a:extLst>
              <a:ext uri="{FF2B5EF4-FFF2-40B4-BE49-F238E27FC236}">
                <a16:creationId xmlns:a16="http://schemas.microsoft.com/office/drawing/2014/main" id="{2A0BC4E0-3474-120B-FAD8-BA5A421F88AF}"/>
              </a:ext>
            </a:extLst>
          </p:cNvPr>
          <p:cNvSpPr>
            <a:spLocks noGrp="1"/>
          </p:cNvSpPr>
          <p:nvPr>
            <p:ph type="title"/>
          </p:nvPr>
        </p:nvSpPr>
        <p:spPr>
          <a:xfrm>
            <a:off x="115410" y="140640"/>
            <a:ext cx="11754035" cy="540397"/>
          </a:xfrm>
        </p:spPr>
        <p:txBody>
          <a:bodyPr>
            <a:noAutofit/>
          </a:bodyPr>
          <a:lstStyle/>
          <a:p>
            <a:pPr algn="ctr"/>
            <a:r>
              <a:rPr lang="ru-RU" sz="2400" dirty="0">
                <a:solidFill>
                  <a:srgbClr val="0070C0"/>
                </a:solidFill>
              </a:rPr>
              <a:t>АС Тюменской области Решение от 26.06.2025 по Делу №  А70-7808/2025 (2 из 2)</a:t>
            </a:r>
          </a:p>
        </p:txBody>
      </p:sp>
      <p:sp>
        <p:nvSpPr>
          <p:cNvPr id="5" name="Объект 4">
            <a:extLst>
              <a:ext uri="{FF2B5EF4-FFF2-40B4-BE49-F238E27FC236}">
                <a16:creationId xmlns:a16="http://schemas.microsoft.com/office/drawing/2014/main" id="{8895643C-39F1-506C-8CF5-1E64CE600C29}"/>
              </a:ext>
            </a:extLst>
          </p:cNvPr>
          <p:cNvSpPr>
            <a:spLocks noGrp="1"/>
          </p:cNvSpPr>
          <p:nvPr>
            <p:ph idx="1"/>
          </p:nvPr>
        </p:nvSpPr>
        <p:spPr>
          <a:xfrm>
            <a:off x="381740" y="840203"/>
            <a:ext cx="10852950" cy="1724701"/>
          </a:xfrm>
        </p:spPr>
        <p:txBody>
          <a:bodyPr>
            <a:normAutofit fontScale="70000" lnSpcReduction="20000"/>
          </a:bodyPr>
          <a:lstStyle/>
          <a:p>
            <a:r>
              <a:rPr lang="ru-RU" b="1" dirty="0"/>
              <a:t>Суть решения: </a:t>
            </a:r>
            <a:r>
              <a:rPr lang="ru-RU" dirty="0"/>
              <a:t>В извещении было установлено ограничение допуска.</a:t>
            </a:r>
          </a:p>
          <a:p>
            <a:r>
              <a:rPr lang="ru-RU" dirty="0"/>
              <a:t>Согласно извещения не допускается при исполнении договора замена товара на происходящий из иностранного государства товар, в отношении которого установлено данное ограничение, если договор предусматривает поставку товара российского происхождения.</a:t>
            </a:r>
          </a:p>
          <a:p>
            <a:r>
              <a:rPr lang="ru-RU" dirty="0"/>
              <a:t>Вместе с тем, в нарушение обусловленных обязательств, поставщик осуществил поставку товара, не отвечающего требованиям о его отечественном происхождении.</a:t>
            </a:r>
          </a:p>
          <a:p>
            <a:endParaRPr lang="ru-RU" dirty="0"/>
          </a:p>
          <a:p>
            <a:endParaRPr lang="ru-RU" dirty="0"/>
          </a:p>
        </p:txBody>
      </p:sp>
    </p:spTree>
    <p:extLst>
      <p:ext uri="{BB962C8B-B14F-4D97-AF65-F5344CB8AC3E}">
        <p14:creationId xmlns:p14="http://schemas.microsoft.com/office/powerpoint/2010/main" val="427482154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65F0A7-06EC-7F14-52B3-803CBA4C955F}"/>
            </a:ext>
          </a:extLst>
        </p:cNvPr>
        <p:cNvGrpSpPr/>
        <p:nvPr/>
      </p:nvGrpSpPr>
      <p:grpSpPr>
        <a:xfrm>
          <a:off x="0" y="0"/>
          <a:ext cx="0" cy="0"/>
          <a:chOff x="0" y="0"/>
          <a:chExt cx="0" cy="0"/>
        </a:xfrm>
      </p:grpSpPr>
      <p:sp>
        <p:nvSpPr>
          <p:cNvPr id="2" name="Заголовок 1">
            <a:extLst>
              <a:ext uri="{FF2B5EF4-FFF2-40B4-BE49-F238E27FC236}">
                <a16:creationId xmlns:a16="http://schemas.microsoft.com/office/drawing/2014/main" id="{00FD93B7-DCAA-A764-A4E9-713410672EF6}"/>
              </a:ext>
            </a:extLst>
          </p:cNvPr>
          <p:cNvSpPr>
            <a:spLocks noGrp="1"/>
          </p:cNvSpPr>
          <p:nvPr>
            <p:ph type="title"/>
          </p:nvPr>
        </p:nvSpPr>
        <p:spPr>
          <a:xfrm>
            <a:off x="695400" y="764704"/>
            <a:ext cx="10515600" cy="3024336"/>
          </a:xfrm>
        </p:spPr>
        <p:txBody>
          <a:bodyPr>
            <a:normAutofit/>
          </a:bodyPr>
          <a:lstStyle/>
          <a:p>
            <a:r>
              <a:rPr lang="ru-RU" sz="3200" dirty="0">
                <a:solidFill>
                  <a:srgbClr val="0070C0"/>
                </a:solidFill>
              </a:rPr>
              <a:t>Изменения содержательного плана:</a:t>
            </a:r>
            <a:br>
              <a:rPr lang="ru-RU" sz="3200" dirty="0">
                <a:solidFill>
                  <a:srgbClr val="0070C0"/>
                </a:solidFill>
              </a:rPr>
            </a:br>
            <a:br>
              <a:rPr lang="ru-RU" sz="3200" dirty="0">
                <a:solidFill>
                  <a:srgbClr val="0070C0"/>
                </a:solidFill>
              </a:rPr>
            </a:br>
            <a:r>
              <a:rPr lang="ru-RU" sz="3200" dirty="0">
                <a:solidFill>
                  <a:srgbClr val="0070C0"/>
                </a:solidFill>
              </a:rPr>
              <a:t>1. Изменения в составе документов, подтверждающих страну происхождения товаров</a:t>
            </a:r>
            <a:r>
              <a:rPr kumimoji="0" lang="ru-RU" sz="2000" b="0" i="0" u="none" strike="noStrike" kern="1200" cap="none" spc="0" normalizeH="0" baseline="0" noProof="0" dirty="0">
                <a:ln>
                  <a:noFill/>
                </a:ln>
                <a:solidFill>
                  <a:srgbClr val="0070C0"/>
                </a:solidFill>
                <a:effectLst/>
                <a:uLnTx/>
                <a:uFillTx/>
                <a:latin typeface="Calibri Light"/>
                <a:ea typeface="+mj-ea"/>
                <a:cs typeface="+mj-cs"/>
              </a:rPr>
              <a:t> </a:t>
            </a:r>
            <a:br>
              <a:rPr kumimoji="0" lang="ru-RU" sz="2000" b="0" i="0" u="none" strike="noStrike" kern="1200" cap="none" spc="0" normalizeH="0" baseline="0" noProof="0" dirty="0">
                <a:ln>
                  <a:noFill/>
                </a:ln>
                <a:solidFill>
                  <a:srgbClr val="0070C0"/>
                </a:solidFill>
                <a:effectLst/>
                <a:uLnTx/>
                <a:uFillTx/>
                <a:latin typeface="Calibri Light"/>
                <a:ea typeface="+mj-ea"/>
                <a:cs typeface="+mj-cs"/>
              </a:rPr>
            </a:br>
            <a:br>
              <a:rPr kumimoji="0" lang="ru-RU" sz="2000" b="0" i="0" u="none" strike="noStrike" kern="1200" cap="none" spc="0" normalizeH="0" baseline="0" noProof="0" dirty="0">
                <a:ln>
                  <a:noFill/>
                </a:ln>
                <a:solidFill>
                  <a:srgbClr val="0070C0"/>
                </a:solidFill>
                <a:effectLst/>
                <a:uLnTx/>
                <a:uFillTx/>
                <a:latin typeface="Calibri Light"/>
                <a:ea typeface="+mj-ea"/>
                <a:cs typeface="+mj-cs"/>
              </a:rPr>
            </a:br>
            <a:r>
              <a:rPr kumimoji="0" lang="ru-RU" sz="2000" b="0" i="0" u="none" strike="noStrike" kern="1200" cap="none" spc="0" normalizeH="0" baseline="0" noProof="0" dirty="0">
                <a:ln>
                  <a:noFill/>
                </a:ln>
                <a:solidFill>
                  <a:srgbClr val="0070C0"/>
                </a:solidFill>
                <a:effectLst/>
                <a:uLnTx/>
                <a:uFillTx/>
                <a:latin typeface="Calibri Light"/>
                <a:ea typeface="+mj-ea"/>
                <a:cs typeface="+mj-cs"/>
              </a:rPr>
              <a:t>(</a:t>
            </a:r>
            <a:r>
              <a:rPr kumimoji="0" lang="ru-RU" sz="2000" b="0" i="0" u="none" strike="noStrike" kern="1200" cap="none" spc="0" normalizeH="0" baseline="0" noProof="0" dirty="0">
                <a:ln>
                  <a:noFill/>
                </a:ln>
                <a:solidFill>
                  <a:srgbClr val="FF0000"/>
                </a:solidFill>
                <a:effectLst/>
                <a:uLnTx/>
                <a:uFillTx/>
                <a:latin typeface="Calibri Light"/>
                <a:ea typeface="+mj-ea"/>
                <a:cs typeface="+mj-cs"/>
              </a:rPr>
              <a:t>с 19.06.2025 </a:t>
            </a:r>
            <a:r>
              <a:rPr kumimoji="0" lang="ru-RU" sz="2000" b="0" i="0" u="none" strike="noStrike" kern="1200" cap="none" spc="0" normalizeH="0" baseline="0" noProof="0" dirty="0">
                <a:ln>
                  <a:noFill/>
                </a:ln>
                <a:solidFill>
                  <a:srgbClr val="0070C0"/>
                </a:solidFill>
                <a:effectLst/>
                <a:uLnTx/>
                <a:uFillTx/>
                <a:latin typeface="Calibri Light"/>
                <a:ea typeface="+mj-ea"/>
                <a:cs typeface="+mj-cs"/>
              </a:rPr>
              <a:t>–Постановление Правительства от 10 июня 2025 г. N 879)</a:t>
            </a:r>
            <a:br>
              <a:rPr lang="ru-RU" sz="3200" dirty="0">
                <a:solidFill>
                  <a:srgbClr val="0070C0"/>
                </a:solidFill>
              </a:rPr>
            </a:br>
            <a:endParaRPr lang="ru-RU" sz="3200" dirty="0">
              <a:solidFill>
                <a:srgbClr val="0070C0"/>
              </a:solidFill>
            </a:endParaRPr>
          </a:p>
        </p:txBody>
      </p:sp>
    </p:spTree>
    <p:extLst>
      <p:ext uri="{BB962C8B-B14F-4D97-AF65-F5344CB8AC3E}">
        <p14:creationId xmlns:p14="http://schemas.microsoft.com/office/powerpoint/2010/main" val="139530073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1BDCCE-365B-E43B-206C-096DDD75EE70}"/>
            </a:ext>
          </a:extLst>
        </p:cNvPr>
        <p:cNvGrpSpPr/>
        <p:nvPr/>
      </p:nvGrpSpPr>
      <p:grpSpPr>
        <a:xfrm>
          <a:off x="0" y="0"/>
          <a:ext cx="0" cy="0"/>
          <a:chOff x="0" y="0"/>
          <a:chExt cx="0" cy="0"/>
        </a:xfrm>
      </p:grpSpPr>
      <p:sp>
        <p:nvSpPr>
          <p:cNvPr id="2" name="Прямоугольник 1">
            <a:extLst>
              <a:ext uri="{FF2B5EF4-FFF2-40B4-BE49-F238E27FC236}">
                <a16:creationId xmlns:a16="http://schemas.microsoft.com/office/drawing/2014/main" id="{27C22628-1F2F-A969-DC42-367672CACC60}"/>
              </a:ext>
            </a:extLst>
          </p:cNvPr>
          <p:cNvSpPr/>
          <p:nvPr/>
        </p:nvSpPr>
        <p:spPr>
          <a:xfrm>
            <a:off x="554116" y="89119"/>
            <a:ext cx="10765655" cy="6281531"/>
          </a:xfrm>
          <a:prstGeom prst="rect">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a:ea typeface="+mn-ea"/>
              <a:cs typeface="+mn-cs"/>
            </a:endParaRPr>
          </a:p>
        </p:txBody>
      </p:sp>
      <p:sp>
        <p:nvSpPr>
          <p:cNvPr id="3" name="Объект 2">
            <a:extLst>
              <a:ext uri="{FF2B5EF4-FFF2-40B4-BE49-F238E27FC236}">
                <a16:creationId xmlns:a16="http://schemas.microsoft.com/office/drawing/2014/main" id="{D5EFDEB1-1373-181B-DF6A-D0C13F09A186}"/>
              </a:ext>
            </a:extLst>
          </p:cNvPr>
          <p:cNvSpPr>
            <a:spLocks noGrp="1"/>
          </p:cNvSpPr>
          <p:nvPr>
            <p:ph idx="1"/>
          </p:nvPr>
        </p:nvSpPr>
        <p:spPr>
          <a:xfrm>
            <a:off x="679140" y="195650"/>
            <a:ext cx="10515600" cy="6045351"/>
          </a:xfrm>
        </p:spPr>
        <p:txBody>
          <a:bodyPr>
            <a:normAutofit fontScale="77500" lnSpcReduction="20000"/>
          </a:bodyPr>
          <a:lstStyle/>
          <a:p>
            <a:pPr marL="0" lvl="0" indent="0" algn="just">
              <a:lnSpc>
                <a:spcPct val="100000"/>
              </a:lnSpc>
              <a:spcBef>
                <a:spcPts val="600"/>
              </a:spcBef>
              <a:buNone/>
            </a:pPr>
            <a:r>
              <a:rPr lang="ru-RU" sz="2100" spc="-10" dirty="0">
                <a:solidFill>
                  <a:srgbClr val="000000"/>
                </a:solidFill>
                <a:effectLst/>
                <a:latin typeface="Times New Roman" panose="02020603050405020304" pitchFamily="18" charset="0"/>
                <a:ea typeface="Times New Roman" panose="02020603050405020304" pitchFamily="18" charset="0"/>
              </a:rPr>
              <a:t>3. Установить, что информацией и документами,  подтверждающими страну происхождения товара для целей настоящего постановления, являются:</a:t>
            </a:r>
            <a:endParaRPr lang="ru-RU" sz="2100" dirty="0">
              <a:solidFill>
                <a:srgbClr val="000000"/>
              </a:solidFill>
              <a:effectLst/>
              <a:latin typeface="Times New Roman" panose="02020603050405020304" pitchFamily="18" charset="0"/>
              <a:ea typeface="Times New Roman" panose="02020603050405020304" pitchFamily="18" charset="0"/>
            </a:endParaRPr>
          </a:p>
          <a:p>
            <a:pPr marL="457200" lvl="1" indent="0" algn="just">
              <a:lnSpc>
                <a:spcPct val="100000"/>
              </a:lnSpc>
              <a:spcBef>
                <a:spcPts val="600"/>
              </a:spcBef>
              <a:buNone/>
            </a:pPr>
            <a:r>
              <a:rPr lang="ru-RU" sz="2100" dirty="0">
                <a:solidFill>
                  <a:srgbClr val="000000"/>
                </a:solidFill>
                <a:latin typeface="Times New Roman" panose="02020603050405020304" pitchFamily="18" charset="0"/>
                <a:ea typeface="Times New Roman" panose="02020603050405020304" pitchFamily="18" charset="0"/>
              </a:rPr>
              <a:t>а</a:t>
            </a:r>
            <a:r>
              <a:rPr lang="ru-RU" sz="2100" dirty="0">
                <a:solidFill>
                  <a:srgbClr val="000000"/>
                </a:solidFill>
                <a:effectLst/>
                <a:latin typeface="Times New Roman" panose="02020603050405020304" pitchFamily="18" charset="0"/>
                <a:ea typeface="Times New Roman" panose="02020603050405020304" pitchFamily="18" charset="0"/>
              </a:rPr>
              <a:t>) для подтверждения происхождения товаров, указанных  в позициях </a:t>
            </a:r>
            <a:r>
              <a:rPr lang="ru-RU" sz="2100" b="1" dirty="0">
                <a:solidFill>
                  <a:srgbClr val="000000"/>
                </a:solidFill>
                <a:effectLst/>
                <a:latin typeface="Times New Roman" panose="02020603050405020304" pitchFamily="18" charset="0"/>
                <a:ea typeface="Times New Roman" panose="02020603050405020304" pitchFamily="18" charset="0"/>
              </a:rPr>
              <a:t>1 - 14</a:t>
            </a:r>
            <a:r>
              <a:rPr lang="ru-RU" sz="2100" b="1" dirty="0">
                <a:solidFill>
                  <a:srgbClr val="000000"/>
                </a:solidFill>
                <a:latin typeface="Times New Roman" panose="02020603050405020304" pitchFamily="18" charset="0"/>
                <a:ea typeface="Times New Roman" panose="02020603050405020304" pitchFamily="18" charset="0"/>
              </a:rPr>
              <a:t>5</a:t>
            </a:r>
            <a:r>
              <a:rPr lang="ru-RU" sz="2100" b="1" dirty="0">
                <a:solidFill>
                  <a:srgbClr val="000000"/>
                </a:solidFill>
                <a:effectLst/>
                <a:latin typeface="Times New Roman" panose="02020603050405020304" pitchFamily="18" charset="0"/>
                <a:ea typeface="Times New Roman" panose="02020603050405020304" pitchFamily="18" charset="0"/>
              </a:rPr>
              <a:t> перечня № 1</a:t>
            </a:r>
            <a:r>
              <a:rPr lang="ru-RU" sz="2100" dirty="0">
                <a:solidFill>
                  <a:srgbClr val="000000"/>
                </a:solidFill>
                <a:effectLst/>
                <a:latin typeface="Times New Roman" panose="02020603050405020304" pitchFamily="18" charset="0"/>
                <a:ea typeface="Times New Roman" panose="02020603050405020304" pitchFamily="18" charset="0"/>
              </a:rPr>
              <a:t>, позициях </a:t>
            </a:r>
            <a:r>
              <a:rPr lang="ru-RU" sz="2100" b="1" dirty="0">
                <a:solidFill>
                  <a:srgbClr val="000000"/>
                </a:solidFill>
                <a:effectLst/>
                <a:latin typeface="Times New Roman" panose="02020603050405020304" pitchFamily="18" charset="0"/>
                <a:ea typeface="Times New Roman" panose="02020603050405020304" pitchFamily="18" charset="0"/>
              </a:rPr>
              <a:t>1 - 433 перечня № 2</a:t>
            </a:r>
            <a:r>
              <a:rPr lang="ru-RU" sz="2100" dirty="0">
                <a:solidFill>
                  <a:srgbClr val="000000"/>
                </a:solidFill>
                <a:effectLst/>
                <a:latin typeface="Times New Roman" panose="02020603050405020304" pitchFamily="18" charset="0"/>
                <a:ea typeface="Times New Roman" panose="02020603050405020304" pitchFamily="18" charset="0"/>
              </a:rPr>
              <a:t>, </a:t>
            </a:r>
            <a:r>
              <a:rPr lang="ru-RU" sz="2100" b="1" dirty="0">
                <a:solidFill>
                  <a:srgbClr val="000000"/>
                </a:solidFill>
                <a:effectLst/>
                <a:latin typeface="Times New Roman" panose="02020603050405020304" pitchFamily="18" charset="0"/>
                <a:ea typeface="Times New Roman" panose="02020603050405020304" pitchFamily="18" charset="0"/>
              </a:rPr>
              <a:t>перечне № 3</a:t>
            </a:r>
            <a:r>
              <a:rPr lang="ru-RU" sz="2100" dirty="0">
                <a:solidFill>
                  <a:srgbClr val="000000"/>
                </a:solidFill>
                <a:effectLst/>
                <a:latin typeface="Times New Roman" panose="02020603050405020304" pitchFamily="18" charset="0"/>
                <a:ea typeface="Times New Roman" panose="02020603050405020304" pitchFamily="18" charset="0"/>
              </a:rPr>
              <a:t>, из Российской Федерации – </a:t>
            </a:r>
            <a:br>
              <a:rPr lang="ru-RU" sz="2100" dirty="0">
                <a:solidFill>
                  <a:srgbClr val="000000"/>
                </a:solidFill>
                <a:effectLst/>
                <a:latin typeface="Times New Roman" panose="02020603050405020304" pitchFamily="18" charset="0"/>
                <a:ea typeface="Times New Roman" panose="02020603050405020304" pitchFamily="18" charset="0"/>
              </a:rPr>
            </a:br>
            <a:r>
              <a:rPr lang="ru-RU" sz="2100" b="1" dirty="0">
                <a:effectLst/>
                <a:latin typeface="Times New Roman" panose="02020603050405020304" pitchFamily="18" charset="0"/>
                <a:ea typeface="Times New Roman" panose="02020603050405020304" pitchFamily="18" charset="0"/>
              </a:rPr>
              <a:t>номер реестровой записи  из реестра российской промышленной продукции</a:t>
            </a:r>
            <a:r>
              <a:rPr lang="ru-RU" sz="2100" dirty="0">
                <a:effectLst/>
                <a:latin typeface="Times New Roman" panose="02020603050405020304" pitchFamily="18" charset="0"/>
                <a:ea typeface="Times New Roman" panose="02020603050405020304" pitchFamily="18" charset="0"/>
              </a:rPr>
              <a:t>, предусмотренного статьей 17</a:t>
            </a:r>
            <a:r>
              <a:rPr lang="ru-RU" sz="2100" baseline="30000" dirty="0">
                <a:effectLst/>
                <a:latin typeface="Times New Roman" panose="02020603050405020304" pitchFamily="18" charset="0"/>
                <a:ea typeface="Times New Roman" panose="02020603050405020304" pitchFamily="18" charset="0"/>
              </a:rPr>
              <a:t>1</a:t>
            </a:r>
            <a:r>
              <a:rPr lang="ru-RU" sz="2100" dirty="0">
                <a:effectLst/>
                <a:latin typeface="Times New Roman" panose="02020603050405020304" pitchFamily="18" charset="0"/>
                <a:ea typeface="Times New Roman" panose="02020603050405020304" pitchFamily="18" charset="0"/>
              </a:rPr>
              <a:t> Федерального закона от 31 декабря 2014 г. № 488-ФЗ </a:t>
            </a:r>
            <a:br>
              <a:rPr lang="ru-RU" sz="2100" dirty="0">
                <a:effectLst/>
                <a:latin typeface="Times New Roman" panose="02020603050405020304" pitchFamily="18" charset="0"/>
                <a:ea typeface="Times New Roman" panose="02020603050405020304" pitchFamily="18" charset="0"/>
              </a:rPr>
            </a:br>
            <a:r>
              <a:rPr lang="ru-RU" sz="2100" dirty="0">
                <a:effectLst/>
                <a:latin typeface="Times New Roman" panose="02020603050405020304" pitchFamily="18" charset="0"/>
                <a:ea typeface="Times New Roman" panose="02020603050405020304" pitchFamily="18" charset="0"/>
              </a:rPr>
              <a:t>"О промышленной политике в Российской Федерации" (далее - реестр российской промышленной продукции) </a:t>
            </a:r>
            <a:r>
              <a:rPr lang="ru-RU" sz="2100" b="1" dirty="0">
                <a:solidFill>
                  <a:srgbClr val="FF0000"/>
                </a:solidFill>
                <a:effectLst/>
                <a:latin typeface="Times New Roman" panose="02020603050405020304" pitchFamily="18" charset="0"/>
                <a:ea typeface="Times New Roman" panose="02020603050405020304" pitchFamily="18" charset="0"/>
              </a:rPr>
              <a:t>и справка, подтверждающая наличие специального инвестиционного контракта и предусмотренная пунктом 1.1 постановления Правительства Российской Федерации от 17 июля 2015 г. N 719 "О подтверждении производства российской промышленной продукции", </a:t>
            </a:r>
          </a:p>
          <a:p>
            <a:pPr marL="457200" lvl="1" indent="0" algn="just">
              <a:lnSpc>
                <a:spcPct val="100000"/>
              </a:lnSpc>
              <a:spcBef>
                <a:spcPts val="600"/>
              </a:spcBef>
              <a:buNone/>
            </a:pPr>
            <a:endParaRPr lang="ru-RU" sz="2100" b="1" dirty="0">
              <a:solidFill>
                <a:srgbClr val="FF0000"/>
              </a:solidFill>
              <a:effectLst/>
              <a:latin typeface="Times New Roman" panose="02020603050405020304" pitchFamily="18" charset="0"/>
              <a:ea typeface="Times New Roman" panose="02020603050405020304" pitchFamily="18" charset="0"/>
            </a:endParaRPr>
          </a:p>
          <a:p>
            <a:pPr marL="457200" lvl="1" indent="0" algn="just">
              <a:lnSpc>
                <a:spcPct val="100000"/>
              </a:lnSpc>
              <a:spcBef>
                <a:spcPts val="600"/>
              </a:spcBef>
              <a:buNone/>
            </a:pPr>
            <a:r>
              <a:rPr lang="ru-RU" sz="2100" dirty="0">
                <a:effectLst/>
                <a:latin typeface="Times New Roman" panose="02020603050405020304" pitchFamily="18" charset="0"/>
                <a:ea typeface="Times New Roman" panose="02020603050405020304" pitchFamily="18" charset="0"/>
              </a:rPr>
              <a:t>или </a:t>
            </a:r>
            <a:r>
              <a:rPr lang="ru-RU" sz="2100" b="1" dirty="0">
                <a:effectLst/>
                <a:latin typeface="Times New Roman" panose="02020603050405020304" pitchFamily="18" charset="0"/>
                <a:ea typeface="Times New Roman" panose="02020603050405020304" pitchFamily="18" charset="0"/>
              </a:rPr>
              <a:t>номер реестровой записи из реестра российской промышленной продукции, содержащей в том числе:</a:t>
            </a:r>
          </a:p>
          <a:p>
            <a:pPr indent="431800" algn="just">
              <a:lnSpc>
                <a:spcPct val="100000"/>
              </a:lnSpc>
              <a:spcBef>
                <a:spcPts val="600"/>
              </a:spcBef>
            </a:pPr>
            <a:r>
              <a:rPr lang="ru-RU" sz="2100" b="1" dirty="0">
                <a:effectLst/>
                <a:latin typeface="Times New Roman" panose="02020603050405020304" pitchFamily="18" charset="0"/>
                <a:ea typeface="Times New Roman" panose="02020603050405020304" pitchFamily="18" charset="0"/>
              </a:rPr>
              <a:t>информацию о совокупном количестве баллов за </a:t>
            </a:r>
            <a:r>
              <a:rPr lang="ru-RU" sz="2100" b="1" spc="-10" dirty="0">
                <a:effectLst/>
                <a:latin typeface="Times New Roman" panose="02020603050405020304" pitchFamily="18" charset="0"/>
                <a:ea typeface="Times New Roman" panose="02020603050405020304" pitchFamily="18" charset="0"/>
              </a:rPr>
              <a:t>выполнение</a:t>
            </a:r>
            <a:r>
              <a:rPr lang="ru-RU" sz="2100" b="1" dirty="0">
                <a:effectLst/>
                <a:latin typeface="Times New Roman" panose="02020603050405020304" pitchFamily="18" charset="0"/>
                <a:ea typeface="Times New Roman" panose="02020603050405020304" pitchFamily="18" charset="0"/>
              </a:rPr>
              <a:t> (освоение) на территории Российской Федерации соответствующих операций (условий) </a:t>
            </a:r>
            <a:r>
              <a:rPr lang="ru-RU" sz="2100" dirty="0">
                <a:effectLst/>
                <a:latin typeface="Times New Roman" panose="02020603050405020304" pitchFamily="18" charset="0"/>
                <a:ea typeface="Times New Roman" panose="02020603050405020304" pitchFamily="18" charset="0"/>
              </a:rPr>
              <a:t>(если в отношении такого товара постановлением Правительства Российской Федерации от 17 июля 2015 г. № 719  "О подтверждении производства российской промышленной продукции"  за выполнение (освоение) на территории Российской Федерации соответствующих операций (условий) установлены требования о совокупном количестве баллов), которое составляет или превышает значение, определенное постановлением Правительства Российской Федерации от 17 июля 2015 г. № 719 "О подтверждении производства российской промышленной продукции" </a:t>
            </a:r>
            <a:r>
              <a:rPr lang="ru-RU" sz="2100" strike="sngStrike" dirty="0">
                <a:effectLst/>
                <a:latin typeface="Times New Roman" panose="02020603050405020304" pitchFamily="18" charset="0"/>
                <a:ea typeface="Times New Roman" panose="02020603050405020304" pitchFamily="18" charset="0"/>
              </a:rPr>
              <a:t>для целей осуществления закупок</a:t>
            </a:r>
            <a:r>
              <a:rPr lang="ru-RU" sz="2100" dirty="0">
                <a:latin typeface="Times New Roman" panose="02020603050405020304" pitchFamily="18" charset="0"/>
                <a:ea typeface="Times New Roman" panose="02020603050405020304" pitchFamily="18" charset="0"/>
              </a:rPr>
              <a:t>, </a:t>
            </a:r>
            <a:r>
              <a:rPr lang="ru-RU" sz="2100" b="1" dirty="0">
                <a:solidFill>
                  <a:srgbClr val="FF0000"/>
                </a:solidFill>
                <a:latin typeface="Times New Roman" panose="02020603050405020304" pitchFamily="18" charset="0"/>
                <a:ea typeface="Times New Roman" panose="02020603050405020304" pitchFamily="18" charset="0"/>
              </a:rPr>
              <a:t>включая значение, определенное для целей осуществления закупок (если постановлением Правительства Российской Федерации от 17 июля 2015 г. N 719 "О подтверждении производства российской промышленной продукции" в отношении такого товара определено значение для целей осуществления закупок);</a:t>
            </a:r>
          </a:p>
          <a:p>
            <a:pPr indent="431800" algn="just">
              <a:lnSpc>
                <a:spcPct val="100000"/>
              </a:lnSpc>
              <a:spcBef>
                <a:spcPts val="600"/>
              </a:spcBef>
            </a:pPr>
            <a:endParaRPr lang="ru-RU" sz="2100" b="1" dirty="0">
              <a:solidFill>
                <a:srgbClr val="FF0000"/>
              </a:solidFill>
              <a:effectLst/>
              <a:latin typeface="Times New Roman" panose="02020603050405020304" pitchFamily="18" charset="0"/>
              <a:ea typeface="Times New Roman" panose="02020603050405020304" pitchFamily="18" charset="0"/>
            </a:endParaRPr>
          </a:p>
          <a:p>
            <a:pPr indent="431800" algn="just">
              <a:lnSpc>
                <a:spcPct val="100000"/>
              </a:lnSpc>
              <a:spcBef>
                <a:spcPts val="600"/>
              </a:spcBef>
            </a:pPr>
            <a:r>
              <a:rPr lang="ru-RU" sz="2100" b="1" dirty="0">
                <a:effectLst/>
                <a:latin typeface="Times New Roman" panose="02020603050405020304" pitchFamily="18" charset="0"/>
                <a:ea typeface="Times New Roman" panose="02020603050405020304" pitchFamily="18" charset="0"/>
              </a:rPr>
              <a:t>информацию об уровне радиоэлектронной продукции </a:t>
            </a:r>
            <a:r>
              <a:rPr lang="ru-RU" sz="2100" dirty="0">
                <a:effectLst/>
                <a:latin typeface="Times New Roman" panose="02020603050405020304" pitchFamily="18" charset="0"/>
                <a:ea typeface="Times New Roman" panose="02020603050405020304" pitchFamily="18" charset="0"/>
              </a:rPr>
              <a:t>(для товара, являющегося в соответствии с постановлением Правительства Российской Федерации от 17 июля 2015 г. № 719 "О подтверждении </a:t>
            </a:r>
            <a:r>
              <a:rPr lang="ru-RU" sz="2100" dirty="0">
                <a:solidFill>
                  <a:srgbClr val="000000"/>
                </a:solidFill>
                <a:effectLst/>
                <a:latin typeface="Times New Roman" panose="02020603050405020304" pitchFamily="18" charset="0"/>
                <a:ea typeface="Times New Roman" panose="02020603050405020304" pitchFamily="18" charset="0"/>
              </a:rPr>
              <a:t>производства российской промышленной продукции" радиоэлектронной продукцией первого уровня или радиоэлектронной продукцией второго уровня);</a:t>
            </a:r>
          </a:p>
        </p:txBody>
      </p:sp>
    </p:spTree>
    <p:extLst>
      <p:ext uri="{BB962C8B-B14F-4D97-AF65-F5344CB8AC3E}">
        <p14:creationId xmlns:p14="http://schemas.microsoft.com/office/powerpoint/2010/main" val="136333252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Объект 4">
            <a:extLst>
              <a:ext uri="{FF2B5EF4-FFF2-40B4-BE49-F238E27FC236}">
                <a16:creationId xmlns:a16="http://schemas.microsoft.com/office/drawing/2014/main" id="{770B7B45-D5BA-0B29-EC20-98A62D9E07D0}"/>
              </a:ext>
            </a:extLst>
          </p:cNvPr>
          <p:cNvPicPr>
            <a:picLocks noGrp="1" noChangeAspect="1"/>
          </p:cNvPicPr>
          <p:nvPr>
            <p:ph idx="1"/>
          </p:nvPr>
        </p:nvPicPr>
        <p:blipFill>
          <a:blip r:embed="rId2"/>
          <a:stretch>
            <a:fillRect/>
          </a:stretch>
        </p:blipFill>
        <p:spPr>
          <a:xfrm>
            <a:off x="443061" y="113122"/>
            <a:ext cx="11453566" cy="6063841"/>
          </a:xfrm>
        </p:spPr>
      </p:pic>
    </p:spTree>
    <p:extLst>
      <p:ext uri="{BB962C8B-B14F-4D97-AF65-F5344CB8AC3E}">
        <p14:creationId xmlns:p14="http://schemas.microsoft.com/office/powerpoint/2010/main" val="345320409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22A620-E848-DEDD-8DF7-6772ACE79A4A}"/>
            </a:ext>
          </a:extLst>
        </p:cNvPr>
        <p:cNvGrpSpPr/>
        <p:nvPr/>
      </p:nvGrpSpPr>
      <p:grpSpPr>
        <a:xfrm>
          <a:off x="0" y="0"/>
          <a:ext cx="0" cy="0"/>
          <a:chOff x="0" y="0"/>
          <a:chExt cx="0" cy="0"/>
        </a:xfrm>
      </p:grpSpPr>
      <p:graphicFrame>
        <p:nvGraphicFramePr>
          <p:cNvPr id="4" name="Объект 3">
            <a:extLst>
              <a:ext uri="{FF2B5EF4-FFF2-40B4-BE49-F238E27FC236}">
                <a16:creationId xmlns:a16="http://schemas.microsoft.com/office/drawing/2014/main" id="{595FA1DA-1B2F-A80F-190E-A3D9C9A7D19C}"/>
              </a:ext>
            </a:extLst>
          </p:cNvPr>
          <p:cNvGraphicFramePr>
            <a:graphicFrameLocks noGrp="1"/>
          </p:cNvGraphicFramePr>
          <p:nvPr>
            <p:ph idx="1"/>
          </p:nvPr>
        </p:nvGraphicFramePr>
        <p:xfrm>
          <a:off x="241176" y="115065"/>
          <a:ext cx="11709647" cy="6627869"/>
        </p:xfrm>
        <a:graphic>
          <a:graphicData uri="http://schemas.openxmlformats.org/drawingml/2006/table">
            <a:tbl>
              <a:tblPr firstRow="1" bandRow="1">
                <a:tableStyleId>{93296810-A885-4BE3-A3E7-6D5BEEA58F35}</a:tableStyleId>
              </a:tblPr>
              <a:tblGrid>
                <a:gridCol w="2485747">
                  <a:extLst>
                    <a:ext uri="{9D8B030D-6E8A-4147-A177-3AD203B41FA5}">
                      <a16:colId xmlns:a16="http://schemas.microsoft.com/office/drawing/2014/main" val="1491232873"/>
                    </a:ext>
                  </a:extLst>
                </a:gridCol>
                <a:gridCol w="2093652">
                  <a:extLst>
                    <a:ext uri="{9D8B030D-6E8A-4147-A177-3AD203B41FA5}">
                      <a16:colId xmlns:a16="http://schemas.microsoft.com/office/drawing/2014/main" val="4192119683"/>
                    </a:ext>
                  </a:extLst>
                </a:gridCol>
                <a:gridCol w="7130248">
                  <a:extLst>
                    <a:ext uri="{9D8B030D-6E8A-4147-A177-3AD203B41FA5}">
                      <a16:colId xmlns:a16="http://schemas.microsoft.com/office/drawing/2014/main" val="1708834533"/>
                    </a:ext>
                  </a:extLst>
                </a:gridCol>
              </a:tblGrid>
              <a:tr h="34898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ru-RU" sz="1600" dirty="0"/>
                        <a:t>Предмет закупки </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ru-RU" sz="1600" dirty="0"/>
                        <a:t>Суть жалобы</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ru-RU" sz="1600" dirty="0"/>
                        <a:t>Суть решения</a:t>
                      </a:r>
                    </a:p>
                  </a:txBody>
                  <a:tcPr/>
                </a:tc>
                <a:extLst>
                  <a:ext uri="{0D108BD9-81ED-4DB2-BD59-A6C34878D82A}">
                    <a16:rowId xmlns:a16="http://schemas.microsoft.com/office/drawing/2014/main" val="4122470066"/>
                  </a:ext>
                </a:extLst>
              </a:tr>
              <a:tr h="544997">
                <a:tc gridSpan="3">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ru-RU" sz="1600" dirty="0"/>
                        <a:t>РЕШЕНИЕ ЦА ФАС России по делу № 28/06/105-2021/2025 о нарушении </a:t>
                      </a:r>
                    </a:p>
                    <a:p>
                      <a:pPr marL="0" marR="0" lvl="0" indent="0" algn="ctr" defTabSz="914400" rtl="0" eaLnBrk="1" fontAlgn="auto" latinLnBrk="0" hangingPunct="1">
                        <a:lnSpc>
                          <a:spcPct val="100000"/>
                        </a:lnSpc>
                        <a:spcBef>
                          <a:spcPts val="0"/>
                        </a:spcBef>
                        <a:spcAft>
                          <a:spcPts val="0"/>
                        </a:spcAft>
                        <a:buClrTx/>
                        <a:buSzTx/>
                        <a:buFontTx/>
                        <a:buNone/>
                        <a:tabLst/>
                        <a:defRPr/>
                      </a:pPr>
                      <a:r>
                        <a:rPr lang="ru-RU" sz="1600" dirty="0"/>
                        <a:t>законодательства Российской Федерации  о контрактной системе в сфере закупок от  11.03.2025	</a:t>
                      </a:r>
                      <a:endParaRPr lang="ru-RU" sz="1600" b="1" dirty="0">
                        <a:solidFill>
                          <a:srgbClr val="FF0000"/>
                        </a:solidFill>
                      </a:endParaRPr>
                    </a:p>
                  </a:txBody>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val="3702627222"/>
                  </a:ext>
                </a:extLst>
              </a:tr>
              <a:tr h="329866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sz="1600" dirty="0"/>
                        <a:t>Поставка средств обучения </a:t>
                      </a:r>
                    </a:p>
                    <a:p>
                      <a:pPr marL="0" marR="0" lvl="0" indent="0" algn="l" defTabSz="914400" rtl="0" eaLnBrk="1" fontAlgn="auto" latinLnBrk="0" hangingPunct="1">
                        <a:lnSpc>
                          <a:spcPct val="100000"/>
                        </a:lnSpc>
                        <a:spcBef>
                          <a:spcPts val="0"/>
                        </a:spcBef>
                        <a:spcAft>
                          <a:spcPts val="0"/>
                        </a:spcAft>
                        <a:buClrTx/>
                        <a:buSzTx/>
                        <a:buFontTx/>
                        <a:buNone/>
                        <a:tabLst/>
                        <a:defRPr/>
                      </a:pPr>
                      <a:r>
                        <a:rPr lang="ru-RU" sz="1600" dirty="0"/>
                        <a:t>и воспитания </a:t>
                      </a:r>
                    </a:p>
                    <a:p>
                      <a:pPr marL="0" marR="0" lvl="0" indent="0" algn="l" defTabSz="914400" rtl="0" eaLnBrk="1" fontAlgn="auto" latinLnBrk="0" hangingPunct="1">
                        <a:lnSpc>
                          <a:spcPct val="100000"/>
                        </a:lnSpc>
                        <a:spcBef>
                          <a:spcPts val="0"/>
                        </a:spcBef>
                        <a:spcAft>
                          <a:spcPts val="0"/>
                        </a:spcAft>
                        <a:buClrTx/>
                        <a:buSzTx/>
                        <a:buFontTx/>
                        <a:buNone/>
                        <a:tabLst/>
                        <a:defRPr/>
                      </a:pPr>
                      <a:endParaRPr lang="ru-RU" sz="1600" dirty="0"/>
                    </a:p>
                    <a:p>
                      <a:pPr marL="0" marR="0" lvl="0" indent="0" algn="l" defTabSz="914400" rtl="0" eaLnBrk="1" fontAlgn="auto" latinLnBrk="0" hangingPunct="1">
                        <a:lnSpc>
                          <a:spcPct val="100000"/>
                        </a:lnSpc>
                        <a:spcBef>
                          <a:spcPts val="0"/>
                        </a:spcBef>
                        <a:spcAft>
                          <a:spcPts val="0"/>
                        </a:spcAft>
                        <a:buClrTx/>
                        <a:buSzTx/>
                        <a:buFontTx/>
                        <a:buNone/>
                        <a:tabLst/>
                        <a:defRPr/>
                      </a:pPr>
                      <a:r>
                        <a:rPr lang="ru-RU" sz="1600" dirty="0"/>
                        <a:t>Закупка № 0133200001725000285</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sz="1600" dirty="0"/>
                        <a:t>Комиссией по осуществлению закупок заявки Участников №№ 1, 2, 3 неправомерно признаны соответствующими требованиям Извещения и Закона о контрактной системе, поскольку Заявителем по Позициям №№ 1, 2, 3 представлены номера реестровых записей из реестра российской промышленной продукции.</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sz="1600" dirty="0">
                          <a:solidFill>
                            <a:schemeClr val="tx1"/>
                          </a:solidFill>
                        </a:rPr>
                        <a:t>В извещении установлено ограничение.</a:t>
                      </a:r>
                    </a:p>
                    <a:p>
                      <a:pPr marL="0" marR="0" lvl="0" indent="0" algn="l" defTabSz="914400" rtl="0" eaLnBrk="1" fontAlgn="auto" latinLnBrk="0" hangingPunct="1">
                        <a:lnSpc>
                          <a:spcPct val="100000"/>
                        </a:lnSpc>
                        <a:spcBef>
                          <a:spcPts val="0"/>
                        </a:spcBef>
                        <a:spcAft>
                          <a:spcPts val="0"/>
                        </a:spcAft>
                        <a:buClrTx/>
                        <a:buSzTx/>
                        <a:buFontTx/>
                        <a:buNone/>
                        <a:tabLst/>
                        <a:defRPr/>
                      </a:pPr>
                      <a:r>
                        <a:rPr lang="ru-RU" sz="1600" dirty="0">
                          <a:solidFill>
                            <a:schemeClr val="tx1"/>
                          </a:solidFill>
                        </a:rPr>
                        <a:t>Согласно описанию объекта закупки Заказчиком закупаются следующие товары:</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ru-RU" sz="1600" dirty="0">
                          <a:solidFill>
                            <a:schemeClr val="tx1"/>
                          </a:solidFill>
                        </a:rPr>
                        <a:t>имитаторы ранений и поражений (далее – Позиция № 1);</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ru-RU" sz="1600" dirty="0">
                          <a:solidFill>
                            <a:schemeClr val="tx1"/>
                          </a:solidFill>
                        </a:rPr>
                        <a:t>макет </a:t>
                      </a:r>
                      <a:r>
                        <a:rPr lang="ru-RU" sz="1600" dirty="0" err="1">
                          <a:solidFill>
                            <a:schemeClr val="tx1"/>
                          </a:solidFill>
                        </a:rPr>
                        <a:t>массо</a:t>
                      </a:r>
                      <a:r>
                        <a:rPr lang="ru-RU" sz="1600" dirty="0">
                          <a:solidFill>
                            <a:schemeClr val="tx1"/>
                          </a:solidFill>
                        </a:rPr>
                        <a:t>-габаритный модели оружия (далее – Позиция № 2);</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ru-RU" sz="1600" dirty="0">
                          <a:solidFill>
                            <a:schemeClr val="tx1"/>
                          </a:solidFill>
                        </a:rPr>
                        <a:t>тренажер-манекен взрослого пострадавшего для отработки приемов сердечно-легочной реанимации (голова, туловище, конечности) с контроллером и настенным табло (далее – Позиция № 3).</a:t>
                      </a:r>
                    </a:p>
                    <a:p>
                      <a:pPr marL="0" marR="0" lvl="0" indent="0" algn="l" defTabSz="914400" rtl="0" eaLnBrk="1" fontAlgn="auto" latinLnBrk="0" hangingPunct="1">
                        <a:lnSpc>
                          <a:spcPct val="100000"/>
                        </a:lnSpc>
                        <a:spcBef>
                          <a:spcPts val="0"/>
                        </a:spcBef>
                        <a:spcAft>
                          <a:spcPts val="0"/>
                        </a:spcAft>
                        <a:buClrTx/>
                        <a:buSzTx/>
                        <a:buFontTx/>
                        <a:buNone/>
                        <a:tabLst/>
                        <a:defRPr/>
                      </a:pPr>
                      <a:r>
                        <a:rPr lang="ru-RU" sz="1600" dirty="0">
                          <a:solidFill>
                            <a:schemeClr val="tx1"/>
                          </a:solidFill>
                        </a:rPr>
                        <a:t>Участниками №№ 1, 2  по позиции № 1 представлен номер реестровой записи из реестра российской промышленной продукции № 10306684, Участником № 3 по позициям №№ 1, 3 представлены номера реестровых записей из реестра российской промышленной продукции №№ 10306684, 10306687, а также Заявителем по позициям </a:t>
                      </a:r>
                    </a:p>
                    <a:p>
                      <a:pPr marL="0" marR="0" lvl="0" indent="0" algn="l" defTabSz="914400" rtl="0" eaLnBrk="1" fontAlgn="auto" latinLnBrk="0" hangingPunct="1">
                        <a:lnSpc>
                          <a:spcPct val="100000"/>
                        </a:lnSpc>
                        <a:spcBef>
                          <a:spcPts val="0"/>
                        </a:spcBef>
                        <a:spcAft>
                          <a:spcPts val="0"/>
                        </a:spcAft>
                        <a:buClrTx/>
                        <a:buSzTx/>
                        <a:buFontTx/>
                        <a:buNone/>
                        <a:tabLst/>
                        <a:defRPr/>
                      </a:pPr>
                      <a:r>
                        <a:rPr lang="ru-RU" sz="1600" dirty="0">
                          <a:solidFill>
                            <a:schemeClr val="tx1"/>
                          </a:solidFill>
                        </a:rPr>
                        <a:t>№№ 1, 2, 3 представлены номера реестровых записей из реестра российской промышленной продукции №№ 10306684, 10306683, 10306687. </a:t>
                      </a:r>
                    </a:p>
                    <a:p>
                      <a:pPr marL="0" marR="0" lvl="0" indent="0" algn="l" defTabSz="914400" rtl="0" eaLnBrk="1" fontAlgn="auto" latinLnBrk="0" hangingPunct="1">
                        <a:lnSpc>
                          <a:spcPct val="100000"/>
                        </a:lnSpc>
                        <a:spcBef>
                          <a:spcPts val="0"/>
                        </a:spcBef>
                        <a:spcAft>
                          <a:spcPts val="0"/>
                        </a:spcAft>
                        <a:buClrTx/>
                        <a:buSzTx/>
                        <a:buFontTx/>
                        <a:buNone/>
                        <a:tabLst/>
                        <a:defRPr/>
                      </a:pPr>
                      <a:r>
                        <a:rPr lang="ru-RU" sz="1600" dirty="0">
                          <a:solidFill>
                            <a:schemeClr val="tx1"/>
                          </a:solidFill>
                        </a:rPr>
                        <a:t>Но Заявителем по Позиции № 2 представлен номер реестровой записи № 10306683 в отношении товара, отличного от требуемого Заказчиком </a:t>
                      </a:r>
                    </a:p>
                    <a:p>
                      <a:pPr marL="0" marR="0" lvl="0" indent="0" algn="l" defTabSz="914400" rtl="0" eaLnBrk="1" fontAlgn="auto" latinLnBrk="0" hangingPunct="1">
                        <a:lnSpc>
                          <a:spcPct val="100000"/>
                        </a:lnSpc>
                        <a:spcBef>
                          <a:spcPts val="0"/>
                        </a:spcBef>
                        <a:spcAft>
                          <a:spcPts val="0"/>
                        </a:spcAft>
                        <a:buClrTx/>
                        <a:buSzTx/>
                        <a:buFontTx/>
                        <a:buNone/>
                        <a:tabLst/>
                        <a:defRPr/>
                      </a:pPr>
                      <a:r>
                        <a:rPr lang="ru-RU" sz="1600" dirty="0">
                          <a:solidFill>
                            <a:schemeClr val="tx1"/>
                          </a:solidFill>
                        </a:rPr>
                        <a:t>к поставке, а именно «Интерактивный беспроводной лазерный стрелковый тренажер В1093».</a:t>
                      </a:r>
                    </a:p>
                    <a:p>
                      <a:pPr marL="0" marR="0" lvl="0" indent="0" algn="l" defTabSz="914400" rtl="0" eaLnBrk="1" fontAlgn="auto" latinLnBrk="0" hangingPunct="1">
                        <a:lnSpc>
                          <a:spcPct val="100000"/>
                        </a:lnSpc>
                        <a:spcBef>
                          <a:spcPts val="0"/>
                        </a:spcBef>
                        <a:spcAft>
                          <a:spcPts val="0"/>
                        </a:spcAft>
                        <a:buClrTx/>
                        <a:buSzTx/>
                        <a:buFontTx/>
                        <a:buNone/>
                        <a:tabLst/>
                        <a:defRPr/>
                      </a:pPr>
                      <a:r>
                        <a:rPr lang="ru-RU" sz="1600" b="1" dirty="0">
                          <a:solidFill>
                            <a:schemeClr val="tx1"/>
                          </a:solidFill>
                        </a:rPr>
                        <a:t>Таким образом, все заявки на участие в Аукционе содержат предложения </a:t>
                      </a:r>
                    </a:p>
                    <a:p>
                      <a:pPr marL="0" marR="0" lvl="0" indent="0" algn="l" defTabSz="914400" rtl="0" eaLnBrk="1" fontAlgn="auto" latinLnBrk="0" hangingPunct="1">
                        <a:lnSpc>
                          <a:spcPct val="100000"/>
                        </a:lnSpc>
                        <a:spcBef>
                          <a:spcPts val="0"/>
                        </a:spcBef>
                        <a:spcAft>
                          <a:spcPts val="0"/>
                        </a:spcAft>
                        <a:buClrTx/>
                        <a:buSzTx/>
                        <a:buFontTx/>
                        <a:buNone/>
                        <a:tabLst/>
                        <a:defRPr/>
                      </a:pPr>
                      <a:r>
                        <a:rPr lang="ru-RU" sz="1600" b="1" dirty="0">
                          <a:solidFill>
                            <a:schemeClr val="tx1"/>
                          </a:solidFill>
                        </a:rPr>
                        <a:t>о поставке товара, происходящего из иностранного государства</a:t>
                      </a:r>
                      <a:r>
                        <a:rPr lang="ru-RU" sz="1600" dirty="0">
                          <a:solidFill>
                            <a:schemeClr val="tx1"/>
                          </a:solidFill>
                        </a:rPr>
                        <a:t>, в связи с чем </a:t>
                      </a:r>
                    </a:p>
                    <a:p>
                      <a:pPr marL="0" marR="0" lvl="0" indent="0" algn="l" defTabSz="914400" rtl="0" eaLnBrk="1" fontAlgn="auto" latinLnBrk="0" hangingPunct="1">
                        <a:lnSpc>
                          <a:spcPct val="100000"/>
                        </a:lnSpc>
                        <a:spcBef>
                          <a:spcPts val="0"/>
                        </a:spcBef>
                        <a:spcAft>
                          <a:spcPts val="0"/>
                        </a:spcAft>
                        <a:buClrTx/>
                        <a:buSzTx/>
                        <a:buFontTx/>
                        <a:buNone/>
                        <a:tabLst/>
                        <a:defRPr/>
                      </a:pPr>
                      <a:r>
                        <a:rPr lang="ru-RU" sz="1600" dirty="0">
                          <a:solidFill>
                            <a:schemeClr val="tx1"/>
                          </a:solidFill>
                        </a:rPr>
                        <a:t>не подлежат отклонению в соответствии с Законом о контрактной системе.</a:t>
                      </a:r>
                    </a:p>
                    <a:p>
                      <a:pPr marL="0" marR="0" lvl="0" indent="0" algn="l" defTabSz="914400" rtl="0" eaLnBrk="1" fontAlgn="auto" latinLnBrk="0" hangingPunct="1">
                        <a:lnSpc>
                          <a:spcPct val="100000"/>
                        </a:lnSpc>
                        <a:spcBef>
                          <a:spcPts val="0"/>
                        </a:spcBef>
                        <a:spcAft>
                          <a:spcPts val="0"/>
                        </a:spcAft>
                        <a:buClrTx/>
                        <a:buSzTx/>
                        <a:buFontTx/>
                        <a:buNone/>
                        <a:tabLst/>
                        <a:defRPr/>
                      </a:pPr>
                      <a:r>
                        <a:rPr lang="ru-RU" sz="1600" b="1" dirty="0">
                          <a:solidFill>
                            <a:srgbClr val="00B050"/>
                          </a:solidFill>
                        </a:rPr>
                        <a:t>Жалоба не обоснована</a:t>
                      </a:r>
                      <a:endParaRPr lang="ru-RU" sz="1600" b="1" i="0" dirty="0">
                        <a:solidFill>
                          <a:srgbClr val="00B050"/>
                        </a:solidFill>
                      </a:endParaRPr>
                    </a:p>
                  </a:txBody>
                  <a:tcPr/>
                </a:tc>
                <a:extLst>
                  <a:ext uri="{0D108BD9-81ED-4DB2-BD59-A6C34878D82A}">
                    <a16:rowId xmlns:a16="http://schemas.microsoft.com/office/drawing/2014/main" val="2620865224"/>
                  </a:ext>
                </a:extLst>
              </a:tr>
            </a:tbl>
          </a:graphicData>
        </a:graphic>
      </p:graphicFrame>
    </p:spTree>
    <p:extLst>
      <p:ext uri="{BB962C8B-B14F-4D97-AF65-F5344CB8AC3E}">
        <p14:creationId xmlns:p14="http://schemas.microsoft.com/office/powerpoint/2010/main" val="253286700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F93E6506-AC0E-B8FF-50B1-07F4BC1CBD19}"/>
              </a:ext>
            </a:extLst>
          </p:cNvPr>
          <p:cNvSpPr>
            <a:spLocks noGrp="1"/>
          </p:cNvSpPr>
          <p:nvPr>
            <p:ph type="title"/>
          </p:nvPr>
        </p:nvSpPr>
        <p:spPr>
          <a:xfrm>
            <a:off x="838199" y="110603"/>
            <a:ext cx="10948447" cy="935774"/>
          </a:xfrm>
        </p:spPr>
        <p:txBody>
          <a:bodyPr>
            <a:noAutofit/>
          </a:bodyPr>
          <a:lstStyle/>
          <a:p>
            <a:r>
              <a:rPr lang="ru-RU" sz="2400" dirty="0">
                <a:solidFill>
                  <a:srgbClr val="FF0000"/>
                </a:solidFill>
              </a:rPr>
              <a:t>«Встречное» </a:t>
            </a:r>
            <a:r>
              <a:rPr lang="ru-RU" sz="2400" dirty="0">
                <a:solidFill>
                  <a:srgbClr val="0070C0"/>
                </a:solidFill>
              </a:rPr>
              <a:t>Р Е Ш Е Н И Е Ставропольского УФАС по делу № 026/06/106-672/2025 о нарушении законодательства о закупках 03.04.2025 года (1 из 3 – 44-ФЗ)</a:t>
            </a:r>
          </a:p>
        </p:txBody>
      </p:sp>
      <p:sp>
        <p:nvSpPr>
          <p:cNvPr id="3" name="Объект 2">
            <a:extLst>
              <a:ext uri="{FF2B5EF4-FFF2-40B4-BE49-F238E27FC236}">
                <a16:creationId xmlns:a16="http://schemas.microsoft.com/office/drawing/2014/main" id="{65ABD232-48DD-66BF-F2C8-BCAF850A5725}"/>
              </a:ext>
            </a:extLst>
          </p:cNvPr>
          <p:cNvSpPr>
            <a:spLocks noGrp="1"/>
          </p:cNvSpPr>
          <p:nvPr>
            <p:ph idx="1"/>
          </p:nvPr>
        </p:nvSpPr>
        <p:spPr>
          <a:xfrm>
            <a:off x="405353" y="1046377"/>
            <a:ext cx="11415859" cy="5811623"/>
          </a:xfrm>
        </p:spPr>
        <p:txBody>
          <a:bodyPr>
            <a:normAutofit fontScale="55000" lnSpcReduction="20000"/>
          </a:bodyPr>
          <a:lstStyle/>
          <a:p>
            <a:r>
              <a:rPr lang="ru-RU" sz="3300" dirty="0"/>
              <a:t>Поступила жалоба ИП Духовской И.К. на действия комитета Ставропольского края по государственным закупкам (далее — уполномоченный орган), Правительства Ставропольского края (далее - Заказчик) по факту осуществления закупки путем проведения аукциона в электронной форме № 0121200004725000287 «Поставка канцелярских товаров и принадлежностей для обеспечения государственных нужд Ставропольского края».</a:t>
            </a:r>
          </a:p>
          <a:p>
            <a:pPr indent="558800" algn="just">
              <a:buNone/>
            </a:pPr>
            <a:r>
              <a:rPr lang="ru-RU" sz="3300" b="0" i="0" dirty="0">
                <a:solidFill>
                  <a:srgbClr val="000000"/>
                </a:solidFill>
                <a:effectLst/>
              </a:rPr>
              <a:t>Заказчиком на официальном сайте ЕИС размещен протокол подведения итогов определения поставщика (подрядчика, исполнителя) от 28.03.2025 №ИЭА1 (далее - Протокол), на основании которого Комиссией по осуществлению закупок отклонено 3 заявки из 4 поданных, в том числе заявка Заявителя с идентификационным номером 118499293.</a:t>
            </a:r>
          </a:p>
          <a:p>
            <a:pPr indent="558800" algn="just"/>
            <a:r>
              <a:rPr lang="ru-RU" sz="3300" b="0" i="0" dirty="0">
                <a:solidFill>
                  <a:srgbClr val="000000"/>
                </a:solidFill>
                <a:effectLst/>
              </a:rPr>
              <a:t>Основание для отклонения вышеуказанной заявки - п. 4 ч. 12 ст. 48 Закона №44-ФЗ «</a:t>
            </a:r>
            <a:r>
              <a:rPr lang="ru-RU" sz="3300" b="0" i="1" dirty="0">
                <a:solidFill>
                  <a:srgbClr val="000000"/>
                </a:solidFill>
                <a:effectLst/>
              </a:rPr>
              <a:t>Несоответствие требованиям нормативных правовых актов, принятых в соответствии с ст. 14 Закона № 44-ФЗ (Отклонение по п. 4 ч. 12 ст. 48 Закона № 44-ФЗ). Заявка подлежит отклонению в соответствии с </a:t>
            </a:r>
            <a:r>
              <a:rPr lang="ru-RU" sz="3300" b="0" i="1" dirty="0" err="1">
                <a:solidFill>
                  <a:srgbClr val="000000"/>
                </a:solidFill>
                <a:effectLst/>
              </a:rPr>
              <a:t>пп</a:t>
            </a:r>
            <a:r>
              <a:rPr lang="ru-RU" sz="3300" b="0" i="1" dirty="0">
                <a:solidFill>
                  <a:srgbClr val="000000"/>
                </a:solidFill>
                <a:effectLst/>
              </a:rPr>
              <a:t>. «а» п. 2 ч. 4 ст. 14 Федерального закона № 44-ФЗ. В соответствии с постановлением Правительства Российской Федерации от 23.12.2024 № 1875 «О мерах по предоставлению национального режима при осуществлении закупок товаров, работ, услуг для обеспечения государственных и муниципальных нужд, закупок товаров, работ, услуг отдельными видами юридических лиц» и Извещением об осуществлении закупки установлено ограничение закупок товаров (в том числе поставляемых при выполнении закупаемых работ, оказании закупаемых услуг), происходящих из иностранных государств. Участником закупки в составе заявки, предложены к поставке в том числе товары, страной происхождения которых является Китайская Народная Республика, а также товары страной происхождения которых является Российская Федерация, при этом отсутствует информация и документы, подтверждающие страну происхождения товара для целей реализации Постановления 1875 (в случае отсутствия такой информации и документов в заявке на участие в закупке такая заявка приравнивается к заявке, в которой содержится предложение о поставке товаров, происходящих из иностранных государств). Все заявки на участие в закупке, содержащие предложения о поставке товара, происходящего из иностранного государства, подлежат отклонению, если на участие в закупке подана и по результатам рассмотрения признана соответствующей требованиям извещения об осуществлении закупки заявка, содержащая предложение о поставке такого товара российского происхождения</a:t>
            </a:r>
            <a:r>
              <a:rPr lang="ru-RU" sz="3300" b="0" i="0" dirty="0">
                <a:solidFill>
                  <a:srgbClr val="000000"/>
                </a:solidFill>
                <a:effectLst/>
              </a:rPr>
              <a:t>».</a:t>
            </a:r>
          </a:p>
          <a:p>
            <a:endParaRPr lang="ru-RU" dirty="0"/>
          </a:p>
        </p:txBody>
      </p:sp>
    </p:spTree>
    <p:extLst>
      <p:ext uri="{BB962C8B-B14F-4D97-AF65-F5344CB8AC3E}">
        <p14:creationId xmlns:p14="http://schemas.microsoft.com/office/powerpoint/2010/main" val="35858401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518A74-A2F0-A819-8E53-5706F60D2A69}"/>
            </a:ext>
          </a:extLst>
        </p:cNvPr>
        <p:cNvGrpSpPr/>
        <p:nvPr/>
      </p:nvGrpSpPr>
      <p:grpSpPr>
        <a:xfrm>
          <a:off x="0" y="0"/>
          <a:ext cx="0" cy="0"/>
          <a:chOff x="0" y="0"/>
          <a:chExt cx="0" cy="0"/>
        </a:xfrm>
      </p:grpSpPr>
      <p:sp>
        <p:nvSpPr>
          <p:cNvPr id="2" name="Заголовок 1">
            <a:extLst>
              <a:ext uri="{FF2B5EF4-FFF2-40B4-BE49-F238E27FC236}">
                <a16:creationId xmlns:a16="http://schemas.microsoft.com/office/drawing/2014/main" id="{66B8CCD8-F4C7-AAC7-84BA-F4886CB09936}"/>
              </a:ext>
            </a:extLst>
          </p:cNvPr>
          <p:cNvSpPr>
            <a:spLocks noGrp="1"/>
          </p:cNvSpPr>
          <p:nvPr>
            <p:ph type="title"/>
          </p:nvPr>
        </p:nvSpPr>
        <p:spPr>
          <a:xfrm>
            <a:off x="838200" y="110603"/>
            <a:ext cx="10515600" cy="935774"/>
          </a:xfrm>
        </p:spPr>
        <p:txBody>
          <a:bodyPr>
            <a:noAutofit/>
          </a:bodyPr>
          <a:lstStyle/>
          <a:p>
            <a:r>
              <a:rPr lang="ru-RU" sz="2400" dirty="0">
                <a:solidFill>
                  <a:srgbClr val="0070C0"/>
                </a:solidFill>
              </a:rPr>
              <a:t>Р Е Ш Е Н И Е Ставропольского УФАС по делу № 026/06/106-672/2025</a:t>
            </a:r>
            <a:br>
              <a:rPr lang="ru-RU" sz="2400" dirty="0">
                <a:solidFill>
                  <a:srgbClr val="0070C0"/>
                </a:solidFill>
              </a:rPr>
            </a:br>
            <a:r>
              <a:rPr lang="ru-RU" sz="2400" dirty="0">
                <a:solidFill>
                  <a:srgbClr val="0070C0"/>
                </a:solidFill>
              </a:rPr>
              <a:t>о нарушении законодательства о закупках 03.04.2025 года (2 из 3)</a:t>
            </a:r>
          </a:p>
        </p:txBody>
      </p:sp>
      <p:sp>
        <p:nvSpPr>
          <p:cNvPr id="3" name="Объект 2">
            <a:extLst>
              <a:ext uri="{FF2B5EF4-FFF2-40B4-BE49-F238E27FC236}">
                <a16:creationId xmlns:a16="http://schemas.microsoft.com/office/drawing/2014/main" id="{685C903C-3EC3-3073-7481-FF1E64876B3F}"/>
              </a:ext>
            </a:extLst>
          </p:cNvPr>
          <p:cNvSpPr>
            <a:spLocks noGrp="1"/>
          </p:cNvSpPr>
          <p:nvPr>
            <p:ph idx="1"/>
          </p:nvPr>
        </p:nvSpPr>
        <p:spPr>
          <a:xfrm>
            <a:off x="405353" y="1046377"/>
            <a:ext cx="11415859" cy="5811623"/>
          </a:xfrm>
        </p:spPr>
        <p:txBody>
          <a:bodyPr>
            <a:normAutofit fontScale="55000" lnSpcReduction="20000"/>
          </a:bodyPr>
          <a:lstStyle/>
          <a:p>
            <a:r>
              <a:rPr lang="ru-RU" sz="3300" dirty="0"/>
              <a:t>Заказчиком закупаются товары с кодами КТРУ 22.19.73.120-00000002 </a:t>
            </a:r>
            <a:r>
              <a:rPr lang="ru-RU" sz="3300" dirty="0" err="1"/>
              <a:t>Стирательная</a:t>
            </a:r>
            <a:r>
              <a:rPr lang="ru-RU" sz="3300" dirty="0"/>
              <a:t> резинка, 22.29.25.000-00000002 Клейкие закладки пластиковые, 20.59.30.190-00000001 Краска штемпельная, 22.29.21.000-00000002 Клейкая лента, 22.29.21.000-00000001 Клейкая лента, 20.52.10.190-00000003 Клей канцелярский, 17.23.13.193-00000010 Папка картонная, 22.29.25.000-00000009 Папка пластиковая, 17.23.13.193-00000006 Папка картонная, 17.23.13.193-00000006 Папка картонная 17.23.13.193-00000006 Папка картонная, 17.23.13.193-00000007 Папка картонная, 22.29.25.000-00000010 Папка пластиковая, 20.59.59.900-00000003 Средство корректирующее канцелярское, 25.71.11.120-00000004 Ножницы канцелярские, 22.29.25.000-00000013 Файл-вкладыш, 17.23.13.199-00000003 Блоки для записей, в Извещении установлены запрет и ограничение закупок товаров, происходящих из иностранных государств, в соответствии с требованиями Постановления №1875.</a:t>
            </a:r>
          </a:p>
          <a:p>
            <a:r>
              <a:rPr lang="ru-RU" sz="3300" dirty="0"/>
              <a:t>В составе заявки победителя с идентификационным номером 118467578 представлены товары российского производства.</a:t>
            </a:r>
          </a:p>
          <a:p>
            <a:r>
              <a:rPr lang="ru-RU" sz="3300" dirty="0"/>
              <a:t>Комиссия, проверив заявку победителя, установила незаконность допуска его заявки на основании следующего.</a:t>
            </a:r>
          </a:p>
          <a:p>
            <a:r>
              <a:rPr lang="ru-RU" sz="3300" dirty="0"/>
              <a:t>По позиции 14 Извещения Заказчик требует к поставке Средство корректирующее канцелярское, к которому предусмотрен код позиции КТРУ 20.59.59.900-00000003.</a:t>
            </a:r>
          </a:p>
          <a:p>
            <a:r>
              <a:rPr lang="ru-RU" sz="3300" dirty="0"/>
              <a:t>По данной позиции участником с идентификационным номером заявки 118467578 (победителем) предложен к поставке товар с реестровым номером 10342683.</a:t>
            </a:r>
          </a:p>
          <a:p>
            <a:r>
              <a:rPr lang="ru-RU" sz="3300" dirty="0"/>
              <a:t>Согласно выписке из реестра российской промышленной продукции под реестровым номером 10342683 зарегистрирован товар Краска печатная КВ-Ш-021 Белая производства ООО «Промышленно-торговая компания «Гангут».</a:t>
            </a:r>
          </a:p>
          <a:p>
            <a:r>
              <a:rPr lang="ru-RU" sz="3300" dirty="0"/>
              <a:t>При этом средство корректирующее канцелярское не является краской печатной белой.</a:t>
            </a:r>
          </a:p>
          <a:p>
            <a:r>
              <a:rPr lang="ru-RU" sz="3300" dirty="0"/>
              <a:t>Согласно вписке из реестра российской промышленной продукции на территории Российской Федерации не зарегистрирован товар с наименованием Средство корректирующее канцелярское, на основании чего в составе заявки с идентификационным номером 118467578 представлена недостоверная информация.</a:t>
            </a:r>
            <a:endParaRPr lang="ru-RU" dirty="0"/>
          </a:p>
        </p:txBody>
      </p:sp>
    </p:spTree>
    <p:extLst>
      <p:ext uri="{BB962C8B-B14F-4D97-AF65-F5344CB8AC3E}">
        <p14:creationId xmlns:p14="http://schemas.microsoft.com/office/powerpoint/2010/main" val="112136162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44F74F-964D-B34F-415F-53F7AE293D29}"/>
            </a:ext>
          </a:extLst>
        </p:cNvPr>
        <p:cNvGrpSpPr/>
        <p:nvPr/>
      </p:nvGrpSpPr>
      <p:grpSpPr>
        <a:xfrm>
          <a:off x="0" y="0"/>
          <a:ext cx="0" cy="0"/>
          <a:chOff x="0" y="0"/>
          <a:chExt cx="0" cy="0"/>
        </a:xfrm>
      </p:grpSpPr>
      <p:sp>
        <p:nvSpPr>
          <p:cNvPr id="2" name="Заголовок 1">
            <a:extLst>
              <a:ext uri="{FF2B5EF4-FFF2-40B4-BE49-F238E27FC236}">
                <a16:creationId xmlns:a16="http://schemas.microsoft.com/office/drawing/2014/main" id="{3927AF6F-1D4A-FCF3-3BAA-609DDC3ADF08}"/>
              </a:ext>
            </a:extLst>
          </p:cNvPr>
          <p:cNvSpPr>
            <a:spLocks noGrp="1"/>
          </p:cNvSpPr>
          <p:nvPr>
            <p:ph type="title"/>
          </p:nvPr>
        </p:nvSpPr>
        <p:spPr>
          <a:xfrm>
            <a:off x="838200" y="110603"/>
            <a:ext cx="10515600" cy="935774"/>
          </a:xfrm>
        </p:spPr>
        <p:txBody>
          <a:bodyPr>
            <a:noAutofit/>
          </a:bodyPr>
          <a:lstStyle/>
          <a:p>
            <a:r>
              <a:rPr lang="ru-RU" sz="2400" dirty="0">
                <a:solidFill>
                  <a:srgbClr val="0070C0"/>
                </a:solidFill>
              </a:rPr>
              <a:t>Р Е Ш Е Н И Е Ставропольского УФАС по делу № 026/06/106-672/2025</a:t>
            </a:r>
            <a:br>
              <a:rPr lang="ru-RU" sz="2400" dirty="0">
                <a:solidFill>
                  <a:srgbClr val="0070C0"/>
                </a:solidFill>
              </a:rPr>
            </a:br>
            <a:r>
              <a:rPr lang="ru-RU" sz="2400" dirty="0">
                <a:solidFill>
                  <a:srgbClr val="0070C0"/>
                </a:solidFill>
              </a:rPr>
              <a:t>о нарушении законодательства о закупках 03.04.2025 года (3 из 3)</a:t>
            </a:r>
          </a:p>
        </p:txBody>
      </p:sp>
      <p:sp>
        <p:nvSpPr>
          <p:cNvPr id="3" name="Объект 2">
            <a:extLst>
              <a:ext uri="{FF2B5EF4-FFF2-40B4-BE49-F238E27FC236}">
                <a16:creationId xmlns:a16="http://schemas.microsoft.com/office/drawing/2014/main" id="{EEE953EE-8002-8F81-C8ED-196087206149}"/>
              </a:ext>
            </a:extLst>
          </p:cNvPr>
          <p:cNvSpPr>
            <a:spLocks noGrp="1"/>
          </p:cNvSpPr>
          <p:nvPr>
            <p:ph idx="1"/>
          </p:nvPr>
        </p:nvSpPr>
        <p:spPr>
          <a:xfrm>
            <a:off x="405353" y="1046377"/>
            <a:ext cx="11415859" cy="5811623"/>
          </a:xfrm>
        </p:spPr>
        <p:txBody>
          <a:bodyPr>
            <a:normAutofit/>
          </a:bodyPr>
          <a:lstStyle/>
          <a:p>
            <a:r>
              <a:rPr lang="ru-RU" sz="2000" dirty="0"/>
              <a:t>В соответствии с п. 8 ч. 12 ст. 48 Закона №44-ФЗ при рассмотрении вторых частей заявок на участие в закупке соответствующая заявка подлежит отклонению в случае выявления недостоверной информации, содержащейся в заявке на участие в закупке.</a:t>
            </a:r>
          </a:p>
          <a:p>
            <a:r>
              <a:rPr lang="ru-RU" sz="2000" dirty="0"/>
              <a:t>На основании изложенного, </a:t>
            </a:r>
            <a:r>
              <a:rPr lang="ru-RU" sz="2000" b="1" dirty="0"/>
              <a:t>заявка с идентификационным номером 118467578 допущена в нарушение ч. 12 ст. 48 Закона №44-ФЗ.</a:t>
            </a:r>
          </a:p>
          <a:p>
            <a:r>
              <a:rPr lang="ru-RU" sz="2000" dirty="0"/>
              <a:t> Передать должностному лицу Ставропольского УФАС России материалы данного дела для решения вопроса о возбуждении дела об административном правонарушении по ч. 7 ст. 7.30.1 Кодекса Российской Федерации об административных правонарушениях от 30.12.2001 № 195-ФЗ.</a:t>
            </a:r>
          </a:p>
        </p:txBody>
      </p:sp>
    </p:spTree>
    <p:extLst>
      <p:ext uri="{BB962C8B-B14F-4D97-AF65-F5344CB8AC3E}">
        <p14:creationId xmlns:p14="http://schemas.microsoft.com/office/powerpoint/2010/main" val="354464014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626666-012D-CECB-6D23-DB586910AA47}"/>
            </a:ext>
          </a:extLst>
        </p:cNvPr>
        <p:cNvGrpSpPr/>
        <p:nvPr/>
      </p:nvGrpSpPr>
      <p:grpSpPr>
        <a:xfrm>
          <a:off x="0" y="0"/>
          <a:ext cx="0" cy="0"/>
          <a:chOff x="0" y="0"/>
          <a:chExt cx="0" cy="0"/>
        </a:xfrm>
      </p:grpSpPr>
      <p:sp>
        <p:nvSpPr>
          <p:cNvPr id="2" name="Заголовок 1">
            <a:extLst>
              <a:ext uri="{FF2B5EF4-FFF2-40B4-BE49-F238E27FC236}">
                <a16:creationId xmlns:a16="http://schemas.microsoft.com/office/drawing/2014/main" id="{B011E861-C87C-0468-2B59-1F52FB7E6722}"/>
              </a:ext>
            </a:extLst>
          </p:cNvPr>
          <p:cNvSpPr>
            <a:spLocks noGrp="1"/>
          </p:cNvSpPr>
          <p:nvPr>
            <p:ph type="title"/>
          </p:nvPr>
        </p:nvSpPr>
        <p:spPr>
          <a:xfrm>
            <a:off x="695400" y="1412776"/>
            <a:ext cx="10515600" cy="1325563"/>
          </a:xfrm>
        </p:spPr>
        <p:txBody>
          <a:bodyPr>
            <a:normAutofit/>
          </a:bodyPr>
          <a:lstStyle/>
          <a:p>
            <a:pPr algn="ctr"/>
            <a:r>
              <a:rPr lang="ru-RU" sz="2400" b="1" dirty="0">
                <a:solidFill>
                  <a:schemeClr val="accent1">
                    <a:lumMod val="75000"/>
                  </a:schemeClr>
                </a:solidFill>
              </a:rPr>
              <a:t>Пример судебной практики по неправильным действиям комиссии заказчика при проверке реестровых номеров</a:t>
            </a:r>
          </a:p>
        </p:txBody>
      </p:sp>
    </p:spTree>
    <p:extLst>
      <p:ext uri="{BB962C8B-B14F-4D97-AF65-F5344CB8AC3E}">
        <p14:creationId xmlns:p14="http://schemas.microsoft.com/office/powerpoint/2010/main" val="157998818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C66347-B613-BC2E-0A3A-073A4A8B4F9F}"/>
            </a:ext>
          </a:extLst>
        </p:cNvPr>
        <p:cNvGrpSpPr/>
        <p:nvPr/>
      </p:nvGrpSpPr>
      <p:grpSpPr>
        <a:xfrm>
          <a:off x="0" y="0"/>
          <a:ext cx="0" cy="0"/>
          <a:chOff x="0" y="0"/>
          <a:chExt cx="0" cy="0"/>
        </a:xfrm>
      </p:grpSpPr>
      <p:sp>
        <p:nvSpPr>
          <p:cNvPr id="2" name="Заголовок 1">
            <a:extLst>
              <a:ext uri="{FF2B5EF4-FFF2-40B4-BE49-F238E27FC236}">
                <a16:creationId xmlns:a16="http://schemas.microsoft.com/office/drawing/2014/main" id="{779C0A25-AAF7-772D-0B66-065C6A99B00D}"/>
              </a:ext>
            </a:extLst>
          </p:cNvPr>
          <p:cNvSpPr>
            <a:spLocks noGrp="1"/>
          </p:cNvSpPr>
          <p:nvPr>
            <p:ph type="title"/>
          </p:nvPr>
        </p:nvSpPr>
        <p:spPr>
          <a:xfrm>
            <a:off x="136864" y="70881"/>
            <a:ext cx="11803602" cy="540397"/>
          </a:xfrm>
        </p:spPr>
        <p:txBody>
          <a:bodyPr>
            <a:noAutofit/>
          </a:bodyPr>
          <a:lstStyle/>
          <a:p>
            <a:pPr algn="ctr"/>
            <a:r>
              <a:rPr lang="ru-RU" sz="2400" dirty="0">
                <a:solidFill>
                  <a:srgbClr val="0070C0"/>
                </a:solidFill>
              </a:rPr>
              <a:t>АС Ямало-Ненецкого автономного округа Решение от 27.08.2025 по Делу №  А81-6695/2025 (1 из 3)</a:t>
            </a:r>
          </a:p>
        </p:txBody>
      </p:sp>
      <p:graphicFrame>
        <p:nvGraphicFramePr>
          <p:cNvPr id="4" name="Объект 3">
            <a:extLst>
              <a:ext uri="{FF2B5EF4-FFF2-40B4-BE49-F238E27FC236}">
                <a16:creationId xmlns:a16="http://schemas.microsoft.com/office/drawing/2014/main" id="{FE23884C-0E31-D991-E989-996B2BD8F5BC}"/>
              </a:ext>
            </a:extLst>
          </p:cNvPr>
          <p:cNvGraphicFramePr>
            <a:graphicFrameLocks noGrp="1"/>
          </p:cNvGraphicFramePr>
          <p:nvPr>
            <p:ph idx="1"/>
          </p:nvPr>
        </p:nvGraphicFramePr>
        <p:xfrm>
          <a:off x="316011" y="678161"/>
          <a:ext cx="11445308" cy="1285240"/>
        </p:xfrm>
        <a:graphic>
          <a:graphicData uri="http://schemas.openxmlformats.org/drawingml/2006/table">
            <a:tbl>
              <a:tblPr firstRow="1" bandRow="1">
                <a:tableStyleId>{F5AB1C69-6EDB-4FF4-983F-18BD219EF322}</a:tableStyleId>
              </a:tblPr>
              <a:tblGrid>
                <a:gridCol w="3402139">
                  <a:extLst>
                    <a:ext uri="{9D8B030D-6E8A-4147-A177-3AD203B41FA5}">
                      <a16:colId xmlns:a16="http://schemas.microsoft.com/office/drawing/2014/main" val="3079683067"/>
                    </a:ext>
                  </a:extLst>
                </a:gridCol>
                <a:gridCol w="3551068">
                  <a:extLst>
                    <a:ext uri="{9D8B030D-6E8A-4147-A177-3AD203B41FA5}">
                      <a16:colId xmlns:a16="http://schemas.microsoft.com/office/drawing/2014/main" val="3197436877"/>
                    </a:ext>
                  </a:extLst>
                </a:gridCol>
                <a:gridCol w="4492101">
                  <a:extLst>
                    <a:ext uri="{9D8B030D-6E8A-4147-A177-3AD203B41FA5}">
                      <a16:colId xmlns:a16="http://schemas.microsoft.com/office/drawing/2014/main" val="558846367"/>
                    </a:ext>
                  </a:extLst>
                </a:gridCol>
              </a:tblGrid>
              <a:tr h="370840">
                <a:tc>
                  <a:txBody>
                    <a:bodyPr/>
                    <a:lstStyle/>
                    <a:p>
                      <a:r>
                        <a:rPr lang="ru-RU" dirty="0"/>
                        <a:t>Истец</a:t>
                      </a:r>
                    </a:p>
                  </a:txBody>
                  <a:tcPr/>
                </a:tc>
                <a:tc>
                  <a:txBody>
                    <a:bodyPr/>
                    <a:lstStyle/>
                    <a:p>
                      <a:r>
                        <a:rPr lang="ru-RU" dirty="0"/>
                        <a:t>Ответчик</a:t>
                      </a:r>
                    </a:p>
                  </a:txBody>
                  <a:tcPr/>
                </a:tc>
                <a:tc>
                  <a:txBody>
                    <a:bodyPr/>
                    <a:lstStyle/>
                    <a:p>
                      <a:r>
                        <a:rPr lang="ru-RU" dirty="0"/>
                        <a:t>Суть иска</a:t>
                      </a:r>
                    </a:p>
                  </a:txBody>
                  <a:tcPr/>
                </a:tc>
                <a:extLst>
                  <a:ext uri="{0D108BD9-81ED-4DB2-BD59-A6C34878D82A}">
                    <a16:rowId xmlns:a16="http://schemas.microsoft.com/office/drawing/2014/main" val="1753121028"/>
                  </a:ext>
                </a:extLst>
              </a:tr>
              <a:tr h="370840">
                <a:tc>
                  <a:txBody>
                    <a:bodyPr/>
                    <a:lstStyle/>
                    <a:p>
                      <a:r>
                        <a:rPr lang="ru-RU" dirty="0"/>
                        <a:t>ООО «Цент дополнительного профессионального образования» (ООО «ЦДПО»)</a:t>
                      </a:r>
                    </a:p>
                  </a:txBody>
                  <a:tcPr/>
                </a:tc>
                <a:tc>
                  <a:txBody>
                    <a:bodyPr/>
                    <a:lstStyle/>
                    <a:p>
                      <a:r>
                        <a:rPr lang="ru-RU" dirty="0"/>
                        <a:t>УФАС по Ямало-Ненецкому АО</a:t>
                      </a:r>
                    </a:p>
                  </a:txBody>
                  <a:tcPr/>
                </a:tc>
                <a:tc>
                  <a:txBody>
                    <a:bodyPr/>
                    <a:lstStyle/>
                    <a:p>
                      <a:r>
                        <a:rPr lang="ru-RU" dirty="0"/>
                        <a:t>Об оспаривании решения и</a:t>
                      </a:r>
                    </a:p>
                    <a:p>
                      <a:r>
                        <a:rPr lang="ru-RU" dirty="0"/>
                        <a:t>предписания от 19.06.2025 №…, решения от 11.07.2025 № …</a:t>
                      </a:r>
                    </a:p>
                  </a:txBody>
                  <a:tcPr/>
                </a:tc>
                <a:extLst>
                  <a:ext uri="{0D108BD9-81ED-4DB2-BD59-A6C34878D82A}">
                    <a16:rowId xmlns:a16="http://schemas.microsoft.com/office/drawing/2014/main" val="2974094841"/>
                  </a:ext>
                </a:extLst>
              </a:tr>
            </a:tbl>
          </a:graphicData>
        </a:graphic>
      </p:graphicFrame>
      <p:sp>
        <p:nvSpPr>
          <p:cNvPr id="6" name="TextBox 5">
            <a:extLst>
              <a:ext uri="{FF2B5EF4-FFF2-40B4-BE49-F238E27FC236}">
                <a16:creationId xmlns:a16="http://schemas.microsoft.com/office/drawing/2014/main" id="{DADE0F75-DC73-317C-7E20-95A59D4D87A3}"/>
              </a:ext>
            </a:extLst>
          </p:cNvPr>
          <p:cNvSpPr txBox="1"/>
          <p:nvPr/>
        </p:nvSpPr>
        <p:spPr>
          <a:xfrm>
            <a:off x="236738" y="2119290"/>
            <a:ext cx="11718524" cy="452431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800" b="1" i="0" u="none" strike="noStrike" kern="1200" cap="none" spc="0" normalizeH="0" baseline="0" noProof="0" dirty="0">
                <a:ln>
                  <a:noFill/>
                </a:ln>
                <a:solidFill>
                  <a:prstClr val="black"/>
                </a:solidFill>
                <a:effectLst/>
                <a:uLnTx/>
                <a:uFillTx/>
                <a:latin typeface="Calibri" panose="020F0502020204030204"/>
                <a:ea typeface="+mn-ea"/>
                <a:cs typeface="+mn-cs"/>
              </a:rPr>
              <a:t>Фабула: </a:t>
            </a:r>
            <a:r>
              <a:rPr kumimoji="0" lang="ru-RU" sz="1800" b="0" i="0" u="none" strike="noStrike" kern="1200" cap="none" spc="0" normalizeH="0" baseline="0" noProof="0" dirty="0">
                <a:ln>
                  <a:noFill/>
                </a:ln>
                <a:solidFill>
                  <a:prstClr val="black"/>
                </a:solidFill>
                <a:effectLst/>
                <a:uLnTx/>
                <a:uFillTx/>
                <a:latin typeface="Calibri" panose="020F0502020204030204"/>
                <a:ea typeface="+mn-ea"/>
                <a:cs typeface="+mn-cs"/>
              </a:rPr>
              <a:t>Д</a:t>
            </a:r>
            <a:r>
              <a:rPr kumimoji="0" lang="ru-RU" sz="1800" b="0" i="0" u="none" strike="noStrike" kern="1200" cap="none" spc="0" normalizeH="0" baseline="0" noProof="0" dirty="0" err="1">
                <a:ln>
                  <a:noFill/>
                </a:ln>
                <a:solidFill>
                  <a:prstClr val="black"/>
                </a:solidFill>
                <a:effectLst/>
                <a:uLnTx/>
                <a:uFillTx/>
                <a:latin typeface="Calibri" panose="020F0502020204030204"/>
                <a:ea typeface="+mn-ea"/>
                <a:cs typeface="+mn-cs"/>
              </a:rPr>
              <a:t>епартамент</a:t>
            </a:r>
            <a:r>
              <a:rPr kumimoji="0" lang="ru-RU" sz="1800" b="0" i="0" u="none" strike="noStrike" kern="1200" cap="none" spc="0" normalizeH="0" baseline="0" noProof="0" dirty="0">
                <a:ln>
                  <a:noFill/>
                </a:ln>
                <a:solidFill>
                  <a:prstClr val="black"/>
                </a:solidFill>
                <a:effectLst/>
                <a:uLnTx/>
                <a:uFillTx/>
                <a:latin typeface="Calibri" panose="020F0502020204030204"/>
                <a:ea typeface="+mn-ea"/>
                <a:cs typeface="+mn-cs"/>
              </a:rPr>
              <a:t> государственного заказа Ямало-Ненецкого АО проводил для ГБ ПОУ «Ноябрьский колледж профессиональных и информационных технологий» ЭА на поставку учебного оборудования для создания лаборатории имитации процессов бурения: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dirty="0">
                <a:ln>
                  <a:noFill/>
                </a:ln>
                <a:solidFill>
                  <a:prstClr val="black"/>
                </a:solidFill>
                <a:effectLst/>
                <a:uLnTx/>
                <a:uFillTx/>
                <a:latin typeface="Calibri" panose="020F0502020204030204"/>
                <a:ea typeface="+mn-ea"/>
                <a:cs typeface="+mn-cs"/>
              </a:rPr>
              <a:t>-Тренажер-имитатор бурения (Кресло-бурильщика на платформе),</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dirty="0">
                <a:ln>
                  <a:noFill/>
                </a:ln>
                <a:solidFill>
                  <a:prstClr val="black"/>
                </a:solidFill>
                <a:effectLst/>
                <a:uLnTx/>
                <a:uFillTx/>
                <a:latin typeface="Calibri" panose="020F0502020204030204"/>
                <a:ea typeface="+mn-ea"/>
                <a:cs typeface="+mn-cs"/>
              </a:rPr>
              <a:t>-Тренажер-имитатор бурения (Кресло-бурильщика настольное).</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ru-RU" sz="1800" b="0" i="0" u="none" strike="noStrike" kern="1200" cap="none" spc="0" normalizeH="0" baseline="0" noProof="0" dirty="0">
                <a:ln>
                  <a:noFill/>
                </a:ln>
                <a:solidFill>
                  <a:prstClr val="black"/>
                </a:solidFill>
                <a:effectLst/>
                <a:uLnTx/>
                <a:uFillTx/>
                <a:latin typeface="Calibri" panose="020F0502020204030204"/>
                <a:ea typeface="+mn-ea"/>
                <a:cs typeface="+mn-cs"/>
              </a:rPr>
              <a:t>В извещении было установлено ограничение.</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ru-RU" sz="1800" b="0" i="0" u="none" strike="noStrike" kern="1200" cap="none" spc="0" normalizeH="0" baseline="0" noProof="0" dirty="0">
                <a:ln>
                  <a:noFill/>
                </a:ln>
                <a:solidFill>
                  <a:prstClr val="black"/>
                </a:solidFill>
                <a:effectLst/>
                <a:uLnTx/>
                <a:uFillTx/>
                <a:latin typeface="Calibri" panose="020F0502020204030204"/>
                <a:ea typeface="+mn-ea"/>
                <a:cs typeface="+mn-cs"/>
              </a:rPr>
              <a:t>Согласно протоколу подведения итогов определения поставщика подано и допущено комиссией 3 заявки с идентификационными номерами 119004589, 118959593, 119007584, ввиду того, что ни одна из представленных заявок не подтвердила происхождение товаров из государств членов Евразийского экономического союза. Победителем  стал ООО «ЦДПО».</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ru-RU" sz="1800" b="0" i="0" u="none" strike="noStrike" kern="1200" cap="none" spc="0" normalizeH="0" baseline="0" noProof="0" dirty="0">
                <a:ln>
                  <a:noFill/>
                </a:ln>
                <a:solidFill>
                  <a:prstClr val="black"/>
                </a:solidFill>
                <a:effectLst/>
                <a:uLnTx/>
                <a:uFillTx/>
                <a:latin typeface="Calibri" panose="020F0502020204030204"/>
                <a:ea typeface="+mn-ea"/>
                <a:cs typeface="+mn-cs"/>
              </a:rPr>
              <a:t>Участник закупки - ООО «ПКФ «БК-студия»  - обратился с жалобой в УФАС на допуск двух других участников, кроме него, так как заявка участника с № 118959593 (ООО «ЗАО «АМТ») не содержит номер реестровой записи.</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ru-RU" sz="1800" b="0" i="0" u="none" strike="noStrike" kern="1200" cap="none" spc="0" normalizeH="0" baseline="0" noProof="0" dirty="0">
                <a:ln>
                  <a:noFill/>
                </a:ln>
                <a:solidFill>
                  <a:prstClr val="black"/>
                </a:solidFill>
                <a:effectLst/>
                <a:uLnTx/>
                <a:uFillTx/>
                <a:latin typeface="Calibri" panose="020F0502020204030204"/>
                <a:ea typeface="+mn-ea"/>
                <a:cs typeface="+mn-cs"/>
              </a:rPr>
              <a:t>Заявка с идентификационным номером № 119004589 (ООО «ЦДПО») содержит указание на страну происхождения товара - Российская Федерация - и указание в качестве подтверждения на номер реестровой записи из реестра российской промышленной продукции № 1048759 «Стенд электромеханический» (производитель - ООО «ПКФ «БК «Студия»).</a:t>
            </a:r>
          </a:p>
        </p:txBody>
      </p:sp>
    </p:spTree>
    <p:extLst>
      <p:ext uri="{BB962C8B-B14F-4D97-AF65-F5344CB8AC3E}">
        <p14:creationId xmlns:p14="http://schemas.microsoft.com/office/powerpoint/2010/main" val="178001504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a:extLst>
              <a:ext uri="{FF2B5EF4-FFF2-40B4-BE49-F238E27FC236}">
                <a16:creationId xmlns:a16="http://schemas.microsoft.com/office/drawing/2014/main" id="{ACCD6644-8B2A-AD96-F4E2-76FF048CC9D7}"/>
              </a:ext>
            </a:extLst>
          </p:cNvPr>
          <p:cNvSpPr>
            <a:spLocks noGrp="1"/>
          </p:cNvSpPr>
          <p:nvPr>
            <p:ph idx="1"/>
          </p:nvPr>
        </p:nvSpPr>
        <p:spPr>
          <a:xfrm>
            <a:off x="623392" y="620688"/>
            <a:ext cx="10515600" cy="4351338"/>
          </a:xfrm>
        </p:spPr>
        <p:txBody>
          <a:bodyPr>
            <a:normAutofit fontScale="25000" lnSpcReduction="20000"/>
          </a:bodyPr>
          <a:lstStyle/>
          <a:p>
            <a:r>
              <a:rPr lang="ru-RU" sz="7200" dirty="0"/>
              <a:t>Формирование и размещение на электронной площадке, специализированной электронной площадке заявки на участие в закупке осуществляются в соответствии со следующими требованиями:</a:t>
            </a:r>
          </a:p>
          <a:p>
            <a:r>
              <a:rPr lang="ru-RU" sz="7200" dirty="0"/>
              <a:t>а) заявка на участие в закупке формируется участником закупки с использованием электронной площадки, специализированной электронной площадки путем заполнения экранных форм ее веб-интерфейса и (или) приложения электронного документа, содержащего информацию, сформированную без использования электронной площадки, специализированной площадки, в том числе электронного образа бумажного документа (документа на бумажном носителе, преобразованного в электронную форму путем сканирования с сохранением его реквизитов в файле в формате PDF);</a:t>
            </a:r>
          </a:p>
          <a:p>
            <a:endParaRPr lang="ru-RU" sz="7200" dirty="0"/>
          </a:p>
          <a:p>
            <a:r>
              <a:rPr lang="ru-RU" sz="7200" dirty="0"/>
              <a:t>б) путем заполнения экранных форм веб-интерфейса электронной площадки, специализированной электронной площадки подлежат указанию:</a:t>
            </a:r>
          </a:p>
          <a:p>
            <a:r>
              <a:rPr lang="ru-RU" sz="7200" dirty="0"/>
              <a:t>товарный знак (при наличии у товара товарного знака)</a:t>
            </a:r>
            <a:r>
              <a:rPr lang="ru-RU" sz="7200" i="1" dirty="0"/>
              <a:t>;</a:t>
            </a:r>
          </a:p>
          <a:p>
            <a:r>
              <a:rPr lang="ru-RU" sz="7200" dirty="0"/>
              <a:t>характеристики предлагаемого участником закупки товара в части характеристик, содержащихся в извещении об осуществлении закупки в соответствии с пунктом 5 части 1 статьи 42 Федерального закона, в приглашении принять участие в определении поставщика (подрядчика, исполнителя) в соответствии с пунктом 1 части 1 статьи 75 Федерального закона соответственно</a:t>
            </a:r>
            <a:r>
              <a:rPr lang="ru-RU" sz="7200" i="1" dirty="0"/>
              <a:t>; </a:t>
            </a:r>
          </a:p>
          <a:p>
            <a:r>
              <a:rPr lang="ru-RU" sz="7200" dirty="0"/>
              <a:t>наименование страны происхождения товара (в соответствии с Общероссийским классификатором стран мира);</a:t>
            </a:r>
          </a:p>
          <a:p>
            <a:endParaRPr lang="ru-RU" dirty="0"/>
          </a:p>
        </p:txBody>
      </p:sp>
    </p:spTree>
    <p:extLst>
      <p:ext uri="{BB962C8B-B14F-4D97-AF65-F5344CB8AC3E}">
        <p14:creationId xmlns:p14="http://schemas.microsoft.com/office/powerpoint/2010/main" val="373882412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43D886-48D8-4F5F-1DEF-798897F4E260}"/>
            </a:ext>
          </a:extLst>
        </p:cNvPr>
        <p:cNvGrpSpPr/>
        <p:nvPr/>
      </p:nvGrpSpPr>
      <p:grpSpPr>
        <a:xfrm>
          <a:off x="0" y="0"/>
          <a:ext cx="0" cy="0"/>
          <a:chOff x="0" y="0"/>
          <a:chExt cx="0" cy="0"/>
        </a:xfrm>
      </p:grpSpPr>
      <p:sp>
        <p:nvSpPr>
          <p:cNvPr id="2" name="Заголовок 1">
            <a:extLst>
              <a:ext uri="{FF2B5EF4-FFF2-40B4-BE49-F238E27FC236}">
                <a16:creationId xmlns:a16="http://schemas.microsoft.com/office/drawing/2014/main" id="{ECC0E138-0CC0-1FD0-1816-7D096D83C484}"/>
              </a:ext>
            </a:extLst>
          </p:cNvPr>
          <p:cNvSpPr>
            <a:spLocks noGrp="1"/>
          </p:cNvSpPr>
          <p:nvPr>
            <p:ph type="title"/>
          </p:nvPr>
        </p:nvSpPr>
        <p:spPr>
          <a:xfrm>
            <a:off x="136864" y="70881"/>
            <a:ext cx="11803602" cy="540397"/>
          </a:xfrm>
        </p:spPr>
        <p:txBody>
          <a:bodyPr>
            <a:noAutofit/>
          </a:bodyPr>
          <a:lstStyle/>
          <a:p>
            <a:pPr algn="ctr"/>
            <a:r>
              <a:rPr lang="ru-RU" sz="2400" dirty="0">
                <a:solidFill>
                  <a:srgbClr val="0070C0"/>
                </a:solidFill>
              </a:rPr>
              <a:t>АС Ямало-Ненецкого автономного округа Решение от 27.08.2025 по Делу №  А81-6695/2025 (2 из 3)</a:t>
            </a:r>
          </a:p>
        </p:txBody>
      </p:sp>
      <p:sp>
        <p:nvSpPr>
          <p:cNvPr id="6" name="TextBox 5">
            <a:extLst>
              <a:ext uri="{FF2B5EF4-FFF2-40B4-BE49-F238E27FC236}">
                <a16:creationId xmlns:a16="http://schemas.microsoft.com/office/drawing/2014/main" id="{96FD02B4-2954-7195-CADA-9BCE5A1CD426}"/>
              </a:ext>
            </a:extLst>
          </p:cNvPr>
          <p:cNvSpPr txBox="1"/>
          <p:nvPr/>
        </p:nvSpPr>
        <p:spPr>
          <a:xfrm>
            <a:off x="298882" y="698863"/>
            <a:ext cx="11718524" cy="5632311"/>
          </a:xfrm>
          <a:prstGeom prst="rect">
            <a:avLst/>
          </a:prstGeom>
          <a:noFill/>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ru-RU" sz="1800" b="0" i="0" u="none" strike="noStrike" kern="1200" cap="none" spc="0" normalizeH="0" baseline="0" noProof="0" dirty="0">
                <a:ln>
                  <a:noFill/>
                </a:ln>
                <a:solidFill>
                  <a:prstClr val="black"/>
                </a:solidFill>
                <a:effectLst/>
                <a:uLnTx/>
                <a:uFillTx/>
                <a:latin typeface="Calibri" panose="020F0502020204030204"/>
                <a:ea typeface="+mn-ea"/>
                <a:cs typeface="+mn-cs"/>
              </a:rPr>
              <a:t>Заявка с идентификационным номером № 119007584 (ООО «ПКФ «БК «Студия») содержит указание на страну происхождения товара - Российская Федерация - и указание в качестве подтверждения на номер реестровой записи из реестра российской промышленной продукции 10617297 «Комплекс оборудования по тематике «Горное дело» (производитель – ООО «ПКФ «БК «Студия»).</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ru-RU" sz="1800" b="0" i="0" u="none" strike="noStrike" kern="1200" cap="none" spc="0" normalizeH="0" baseline="0" noProof="0" dirty="0">
                <a:ln>
                  <a:noFill/>
                </a:ln>
                <a:solidFill>
                  <a:prstClr val="black"/>
                </a:solidFill>
                <a:effectLst/>
                <a:uLnTx/>
                <a:uFillTx/>
                <a:latin typeface="Calibri" panose="020F0502020204030204"/>
                <a:ea typeface="+mn-ea"/>
                <a:cs typeface="+mn-cs"/>
              </a:rPr>
              <a:t>Заказчиком </a:t>
            </a:r>
            <a:r>
              <a:rPr kumimoji="0" lang="ru-RU" sz="1800" b="0" i="0" u="sng" strike="noStrike" kern="1200" cap="none" spc="0" normalizeH="0" baseline="0" noProof="0" dirty="0">
                <a:ln>
                  <a:noFill/>
                </a:ln>
                <a:solidFill>
                  <a:prstClr val="black"/>
                </a:solidFill>
                <a:effectLst/>
                <a:uLnTx/>
                <a:uFillTx/>
                <a:latin typeface="Calibri" panose="020F0502020204030204"/>
                <a:ea typeface="+mn-ea"/>
                <a:cs typeface="+mn-cs"/>
              </a:rPr>
              <a:t>в рамках рассмотрения жалобы </a:t>
            </a:r>
            <a:r>
              <a:rPr kumimoji="0" lang="ru-RU" sz="1800" b="0" i="0" u="none" strike="noStrike" kern="1200" cap="none" spc="0" normalizeH="0" baseline="0" noProof="0" dirty="0">
                <a:ln>
                  <a:noFill/>
                </a:ln>
                <a:solidFill>
                  <a:prstClr val="black"/>
                </a:solidFill>
                <a:effectLst/>
                <a:uLnTx/>
                <a:uFillTx/>
                <a:latin typeface="Calibri" panose="020F0502020204030204"/>
                <a:ea typeface="+mn-ea"/>
                <a:cs typeface="+mn-cs"/>
              </a:rPr>
              <a:t>был направлен запрос информации в адрес производителя (ООО «ПКФ «БК «Студия») о том, соответствует ли характеристикам, установленным заказчиком в извещении, продукция производителя ООО «ПКФ «БК «Студия» согласно номеру реестровой записи из реестра российской промышленной продукции №1048759 «Стенд электромеханический», и возможно ли производство продукции по данным характеристикам.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ru-RU" sz="1800" b="0" i="0" u="none" strike="noStrike" kern="1200" cap="none" spc="0" normalizeH="0" baseline="0" noProof="0" dirty="0">
                <a:ln>
                  <a:noFill/>
                </a:ln>
                <a:solidFill>
                  <a:prstClr val="black"/>
                </a:solidFill>
                <a:effectLst/>
                <a:uLnTx/>
                <a:uFillTx/>
                <a:latin typeface="Calibri" panose="020F0502020204030204"/>
                <a:ea typeface="+mn-ea"/>
                <a:cs typeface="+mn-cs"/>
              </a:rPr>
              <a:t>В ответ на данный запрос ООО «ПКФ «БК «Студия» сообщило о том, что согласно номеру реестровой записи из реестра российской промышленной продукции № 1048759 «Стенд электромеханический» не соответствует характеристикам, установленным Заказчиком в извещении.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ru-RU" sz="1800" b="0" i="0" u="none" strike="noStrike" kern="1200" cap="none" spc="0" normalizeH="0" baseline="0" noProof="0" dirty="0">
                <a:ln>
                  <a:noFill/>
                </a:ln>
                <a:solidFill>
                  <a:prstClr val="black"/>
                </a:solidFill>
                <a:effectLst/>
                <a:uLnTx/>
                <a:uFillTx/>
                <a:latin typeface="Calibri" panose="020F0502020204030204"/>
                <a:ea typeface="+mn-ea"/>
                <a:cs typeface="+mn-cs"/>
              </a:rPr>
              <a:t>На заседании Комиссии ООО «ПКФ «БК «Студия» подтвердило информацию о несоответствии характеристик стенда электромеханического описанию объекта закупки, а также заявило о соответствии требованиям извещения продукции с реестровым номером 10617297 «Комплекс оборудования по тематике «Горное дело» и готовности исполнить контракт.</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ru-RU" sz="1800" b="1" i="0" u="none" strike="noStrike" kern="1200" cap="none" spc="0" normalizeH="0" baseline="0" noProof="0" dirty="0">
                <a:ln>
                  <a:noFill/>
                </a:ln>
                <a:solidFill>
                  <a:prstClr val="black"/>
                </a:solidFill>
                <a:effectLst/>
                <a:uLnTx/>
                <a:uFillTx/>
                <a:latin typeface="Calibri" panose="020F0502020204030204"/>
                <a:ea typeface="+mn-ea"/>
                <a:cs typeface="+mn-cs"/>
              </a:rPr>
              <a:t>Жалоба была признана обоснованной</a:t>
            </a:r>
            <a:r>
              <a:rPr kumimoji="0" lang="ru-RU" sz="1800" b="0" i="0" u="none" strike="noStrike" kern="1200" cap="none" spc="0" normalizeH="0" baseline="0" noProof="0" dirty="0">
                <a:ln>
                  <a:noFill/>
                </a:ln>
                <a:solidFill>
                  <a:prstClr val="black"/>
                </a:solidFill>
                <a:effectLst/>
                <a:uLnTx/>
                <a:uFillTx/>
                <a:latin typeface="Calibri" panose="020F0502020204030204"/>
                <a:ea typeface="+mn-ea"/>
                <a:cs typeface="+mn-cs"/>
              </a:rPr>
              <a:t>, комиссия УО исполнила предписание, пересмотрела заявки участников и допустила только заявку ООО «ПКФ «БК «Студия».</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ru-RU" sz="1800" b="0" i="0" u="none" strike="noStrike" kern="1200" cap="none" spc="0" normalizeH="0" baseline="0" noProof="0" dirty="0">
                <a:ln>
                  <a:noFill/>
                </a:ln>
                <a:solidFill>
                  <a:prstClr val="black"/>
                </a:solidFill>
                <a:effectLst/>
                <a:uLnTx/>
                <a:uFillTx/>
                <a:latin typeface="Calibri" panose="020F0502020204030204"/>
                <a:ea typeface="+mn-ea"/>
                <a:cs typeface="+mn-cs"/>
              </a:rPr>
              <a:t>ООО «ЦДПО» судится против позиции УФАС.</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2678522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E03F06-B3CA-0DD4-BB2A-D7E52DC45659}"/>
            </a:ext>
          </a:extLst>
        </p:cNvPr>
        <p:cNvGrpSpPr/>
        <p:nvPr/>
      </p:nvGrpSpPr>
      <p:grpSpPr>
        <a:xfrm>
          <a:off x="0" y="0"/>
          <a:ext cx="0" cy="0"/>
          <a:chOff x="0" y="0"/>
          <a:chExt cx="0" cy="0"/>
        </a:xfrm>
      </p:grpSpPr>
      <p:sp>
        <p:nvSpPr>
          <p:cNvPr id="2" name="Заголовок 1">
            <a:extLst>
              <a:ext uri="{FF2B5EF4-FFF2-40B4-BE49-F238E27FC236}">
                <a16:creationId xmlns:a16="http://schemas.microsoft.com/office/drawing/2014/main" id="{BA2AEE2F-D235-FA91-816B-D1B9C5794263}"/>
              </a:ext>
            </a:extLst>
          </p:cNvPr>
          <p:cNvSpPr>
            <a:spLocks noGrp="1"/>
          </p:cNvSpPr>
          <p:nvPr>
            <p:ph type="title"/>
          </p:nvPr>
        </p:nvSpPr>
        <p:spPr>
          <a:xfrm>
            <a:off x="136864" y="70881"/>
            <a:ext cx="11803602" cy="540397"/>
          </a:xfrm>
        </p:spPr>
        <p:txBody>
          <a:bodyPr>
            <a:noAutofit/>
          </a:bodyPr>
          <a:lstStyle/>
          <a:p>
            <a:pPr algn="ctr"/>
            <a:r>
              <a:rPr lang="ru-RU" sz="2400" dirty="0">
                <a:solidFill>
                  <a:srgbClr val="0070C0"/>
                </a:solidFill>
              </a:rPr>
              <a:t>АС Ямало-Ненецкого автономного округа Решение от 27.08.2025 по Делу №  А81-6695/2025 (3 из 3)</a:t>
            </a:r>
          </a:p>
        </p:txBody>
      </p:sp>
      <p:sp>
        <p:nvSpPr>
          <p:cNvPr id="6" name="TextBox 5">
            <a:extLst>
              <a:ext uri="{FF2B5EF4-FFF2-40B4-BE49-F238E27FC236}">
                <a16:creationId xmlns:a16="http://schemas.microsoft.com/office/drawing/2014/main" id="{A6E6382E-99E9-1B02-1CFF-F31F42093564}"/>
              </a:ext>
            </a:extLst>
          </p:cNvPr>
          <p:cNvSpPr txBox="1"/>
          <p:nvPr/>
        </p:nvSpPr>
        <p:spPr>
          <a:xfrm>
            <a:off x="298882" y="698863"/>
            <a:ext cx="11718524" cy="3139321"/>
          </a:xfrm>
          <a:prstGeom prst="rect">
            <a:avLst/>
          </a:prstGeom>
          <a:noFill/>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ru-RU" sz="1800" b="1" i="0" u="none" strike="noStrike" kern="1200" cap="none" spc="0" normalizeH="0" baseline="0" noProof="0" dirty="0">
                <a:ln>
                  <a:noFill/>
                </a:ln>
                <a:solidFill>
                  <a:prstClr val="black"/>
                </a:solidFill>
                <a:effectLst/>
                <a:uLnTx/>
                <a:uFillTx/>
                <a:latin typeface="Calibri" panose="020F0502020204030204"/>
                <a:ea typeface="+mn-ea"/>
                <a:cs typeface="+mn-cs"/>
              </a:rPr>
              <a:t>Позиция суда: </a:t>
            </a:r>
            <a:r>
              <a:rPr kumimoji="0" lang="ru-RU" sz="1800" b="0" i="0" u="none" strike="noStrike" kern="1200" cap="none" spc="0" normalizeH="0" baseline="0" noProof="0" dirty="0">
                <a:ln>
                  <a:noFill/>
                </a:ln>
                <a:solidFill>
                  <a:prstClr val="black"/>
                </a:solidFill>
                <a:effectLst/>
                <a:uLnTx/>
                <a:uFillTx/>
                <a:latin typeface="Calibri" panose="020F0502020204030204"/>
                <a:ea typeface="+mn-ea"/>
                <a:cs typeface="+mn-cs"/>
              </a:rPr>
              <a:t>Проанализировав сведения о товаре, подлежащим поставке в рамках спорного аукциона: тренажер-имитатор бурения (кресло-бурильщика на платформе) и тренажер-имитатор бурения (кресло-бурильщика настольное), а также о товаре: стенд электромеханический, суд соглашается с выводом антимонопольного органа о том, что товар, предложенный заявителем, не соответствует потребности заказчика.</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ru-RU" sz="1800" b="0" i="0" u="none" strike="noStrike" kern="1200" cap="none" spc="0" normalizeH="0" baseline="0" noProof="0" dirty="0">
                <a:ln>
                  <a:noFill/>
                </a:ln>
                <a:solidFill>
                  <a:prstClr val="black"/>
                </a:solidFill>
                <a:effectLst/>
                <a:uLnTx/>
                <a:uFillTx/>
                <a:latin typeface="Calibri" panose="020F0502020204030204"/>
                <a:ea typeface="+mn-ea"/>
                <a:cs typeface="+mn-cs"/>
              </a:rPr>
              <a:t>Суд предложил ООО «ЦДПО» представить суду подробное описание предлагаемого к поставке товара: «Стенд электромеханический», в том числе, указать, какое конкретно оборудование, материалы и т.д. входят в состав данного товара, представить соответствующие доказательства, в том числе представить фотографические изображения товара.</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ru-RU" sz="1800" b="0" i="0" u="none" strike="noStrike" kern="1200" cap="none" spc="0" normalizeH="0" baseline="0" noProof="0" dirty="0">
                <a:ln>
                  <a:noFill/>
                </a:ln>
                <a:solidFill>
                  <a:prstClr val="black"/>
                </a:solidFill>
                <a:effectLst/>
                <a:uLnTx/>
                <a:uFillTx/>
                <a:latin typeface="Calibri" panose="020F0502020204030204"/>
                <a:ea typeface="+mn-ea"/>
                <a:cs typeface="+mn-cs"/>
              </a:rPr>
              <a:t>Какие-либо сведения со стороны заявителя в суд не поступили.</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ru-RU"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ru-RU" sz="1800" b="1" i="0" u="none" strike="noStrike" kern="1200" cap="none" spc="0" normalizeH="0" baseline="0" noProof="0" dirty="0">
                <a:ln>
                  <a:noFill/>
                </a:ln>
                <a:solidFill>
                  <a:prstClr val="black"/>
                </a:solidFill>
                <a:effectLst/>
                <a:uLnTx/>
                <a:uFillTx/>
                <a:latin typeface="Calibri" panose="020F0502020204030204"/>
                <a:ea typeface="+mn-ea"/>
                <a:cs typeface="+mn-cs"/>
              </a:rPr>
              <a:t>В удовлетворении заявленных требований отказать</a:t>
            </a:r>
          </a:p>
        </p:txBody>
      </p:sp>
    </p:spTree>
    <p:extLst>
      <p:ext uri="{BB962C8B-B14F-4D97-AF65-F5344CB8AC3E}">
        <p14:creationId xmlns:p14="http://schemas.microsoft.com/office/powerpoint/2010/main" val="308431673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92964"/>
            <a:ext cx="11846052" cy="2723388"/>
          </a:xfrm>
          <a:prstGeom prst="rect">
            <a:avLst/>
          </a:prstGeom>
        </p:spPr>
      </p:pic>
      <p:sp>
        <p:nvSpPr>
          <p:cNvPr id="3" name="object 3"/>
          <p:cNvSpPr txBox="1">
            <a:spLocks noGrp="1"/>
          </p:cNvSpPr>
          <p:nvPr>
            <p:ph type="title"/>
          </p:nvPr>
        </p:nvSpPr>
        <p:spPr>
          <a:xfrm>
            <a:off x="144576" y="604774"/>
            <a:ext cx="10916920" cy="1550670"/>
          </a:xfrm>
          <a:prstGeom prst="rect">
            <a:avLst/>
          </a:prstGeom>
        </p:spPr>
        <p:txBody>
          <a:bodyPr vert="horz" wrap="square" lIns="0" tIns="13335" rIns="0" bIns="0" rtlCol="0">
            <a:spAutoFit/>
          </a:bodyPr>
          <a:lstStyle/>
          <a:p>
            <a:pPr marL="12700" marR="5080">
              <a:lnSpc>
                <a:spcPct val="100000"/>
              </a:lnSpc>
              <a:spcBef>
                <a:spcPts val="105"/>
              </a:spcBef>
            </a:pPr>
            <a:r>
              <a:rPr spc="-15" dirty="0"/>
              <a:t>НЕОБХОДИМО </a:t>
            </a:r>
            <a:r>
              <a:rPr dirty="0"/>
              <a:t>ЛИ КОМИССИИ ПО </a:t>
            </a:r>
            <a:r>
              <a:rPr spc="-10" dirty="0"/>
              <a:t>ОСУЩЕСТВЛЕНИЮ </a:t>
            </a:r>
            <a:r>
              <a:rPr spc="5" dirty="0"/>
              <a:t>ЗАКУПОК </a:t>
            </a:r>
            <a:r>
              <a:rPr dirty="0"/>
              <a:t>ПРИ </a:t>
            </a:r>
            <a:r>
              <a:rPr spc="-25" dirty="0"/>
              <a:t>РАССМОТРЕНИИ </a:t>
            </a:r>
            <a:r>
              <a:rPr spc="-545" dirty="0"/>
              <a:t> </a:t>
            </a:r>
            <a:r>
              <a:rPr spc="-5" dirty="0"/>
              <a:t>ЗАЯВОК </a:t>
            </a:r>
            <a:r>
              <a:rPr spc="-10" dirty="0"/>
              <a:t>УЧАСТНИКОВ </a:t>
            </a:r>
            <a:r>
              <a:rPr dirty="0"/>
              <a:t>СООТНОСИТЬ </a:t>
            </a:r>
            <a:r>
              <a:rPr spc="-10" dirty="0"/>
              <a:t>НАИМЕНОВАНИЕ </a:t>
            </a:r>
            <a:r>
              <a:rPr spc="-55" dirty="0"/>
              <a:t>ТОВАРА </a:t>
            </a:r>
            <a:r>
              <a:rPr dirty="0"/>
              <a:t>И </a:t>
            </a:r>
            <a:r>
              <a:rPr spc="-5" dirty="0"/>
              <a:t>КОДА </a:t>
            </a:r>
            <a:r>
              <a:rPr dirty="0"/>
              <a:t>ОКПД2, </a:t>
            </a:r>
            <a:r>
              <a:rPr spc="5" dirty="0"/>
              <a:t> </a:t>
            </a:r>
            <a:r>
              <a:rPr dirty="0"/>
              <a:t>УКАЗАННЫХ В ИЗВЕЩЕНИИ С </a:t>
            </a:r>
            <a:r>
              <a:rPr spc="-10" dirty="0"/>
              <a:t>НАИМЕНОВАНИЕМ </a:t>
            </a:r>
            <a:r>
              <a:rPr spc="-55" dirty="0"/>
              <a:t>ТОВАРА </a:t>
            </a:r>
            <a:r>
              <a:rPr dirty="0"/>
              <a:t>И </a:t>
            </a:r>
            <a:r>
              <a:rPr spc="-10" dirty="0"/>
              <a:t>КОДОМ </a:t>
            </a:r>
            <a:r>
              <a:rPr dirty="0"/>
              <a:t>ОКПД2, </a:t>
            </a:r>
            <a:r>
              <a:rPr spc="5" dirty="0"/>
              <a:t> </a:t>
            </a:r>
            <a:r>
              <a:rPr spc="-15" dirty="0"/>
              <a:t>СОДЕРЖАЩИХСЯ</a:t>
            </a:r>
            <a:r>
              <a:rPr spc="-25" dirty="0"/>
              <a:t> </a:t>
            </a:r>
            <a:r>
              <a:rPr dirty="0"/>
              <a:t>В </a:t>
            </a:r>
            <a:r>
              <a:rPr spc="-15" dirty="0"/>
              <a:t>ПРЕДСТАВЛЕННОЙ</a:t>
            </a:r>
            <a:r>
              <a:rPr spc="-25" dirty="0"/>
              <a:t> </a:t>
            </a:r>
            <a:r>
              <a:rPr spc="-15" dirty="0"/>
              <a:t>РЕЕСТРОВОЙ</a:t>
            </a:r>
            <a:r>
              <a:rPr spc="-20" dirty="0"/>
              <a:t> </a:t>
            </a:r>
            <a:r>
              <a:rPr spc="-5" dirty="0"/>
              <a:t>ЗАПИСИ?</a:t>
            </a:r>
            <a:r>
              <a:rPr spc="-25" dirty="0"/>
              <a:t> </a:t>
            </a:r>
            <a:r>
              <a:rPr spc="-5" dirty="0"/>
              <a:t>ПОДЛЕЖИТ</a:t>
            </a:r>
            <a:r>
              <a:rPr spc="-30" dirty="0"/>
              <a:t> </a:t>
            </a:r>
            <a:r>
              <a:rPr dirty="0"/>
              <a:t>ЛИ</a:t>
            </a:r>
          </a:p>
          <a:p>
            <a:pPr marL="12700">
              <a:lnSpc>
                <a:spcPct val="100000"/>
              </a:lnSpc>
            </a:pPr>
            <a:r>
              <a:rPr dirty="0"/>
              <a:t>ОТКЛОНЕНИЮ</a:t>
            </a:r>
            <a:r>
              <a:rPr spc="-25" dirty="0"/>
              <a:t> </a:t>
            </a:r>
            <a:r>
              <a:rPr dirty="0"/>
              <a:t>ЗАЯВКА</a:t>
            </a:r>
            <a:r>
              <a:rPr spc="-20" dirty="0"/>
              <a:t> </a:t>
            </a:r>
            <a:r>
              <a:rPr dirty="0"/>
              <a:t>В</a:t>
            </a:r>
            <a:r>
              <a:rPr spc="5" dirty="0"/>
              <a:t> </a:t>
            </a:r>
            <a:r>
              <a:rPr spc="-10" dirty="0"/>
              <a:t>СЛУЧАЕ</a:t>
            </a:r>
            <a:r>
              <a:rPr spc="-20" dirty="0"/>
              <a:t> </a:t>
            </a:r>
            <a:r>
              <a:rPr spc="-30" dirty="0"/>
              <a:t>РАЗЛИЧИЯ</a:t>
            </a:r>
            <a:r>
              <a:rPr spc="-25" dirty="0"/>
              <a:t> </a:t>
            </a:r>
            <a:r>
              <a:rPr spc="-10" dirty="0"/>
              <a:t>КОДОВ</a:t>
            </a:r>
            <a:r>
              <a:rPr spc="-20" dirty="0"/>
              <a:t> </a:t>
            </a:r>
            <a:r>
              <a:rPr dirty="0"/>
              <a:t>ОКПД</a:t>
            </a:r>
            <a:r>
              <a:rPr spc="-15" dirty="0"/>
              <a:t> </a:t>
            </a:r>
            <a:r>
              <a:rPr spc="-5" dirty="0"/>
              <a:t>2?</a:t>
            </a:r>
          </a:p>
        </p:txBody>
      </p:sp>
      <p:grpSp>
        <p:nvGrpSpPr>
          <p:cNvPr id="4" name="object 4"/>
          <p:cNvGrpSpPr/>
          <p:nvPr/>
        </p:nvGrpSpPr>
        <p:grpSpPr>
          <a:xfrm>
            <a:off x="761" y="0"/>
            <a:ext cx="12011025" cy="3246120"/>
            <a:chOff x="761" y="0"/>
            <a:chExt cx="12011025" cy="3246120"/>
          </a:xfrm>
        </p:grpSpPr>
        <p:sp>
          <p:nvSpPr>
            <p:cNvPr id="5" name="object 5"/>
            <p:cNvSpPr/>
            <p:nvPr/>
          </p:nvSpPr>
          <p:spPr>
            <a:xfrm>
              <a:off x="10750042" y="0"/>
              <a:ext cx="1255395" cy="3233420"/>
            </a:xfrm>
            <a:custGeom>
              <a:avLst/>
              <a:gdLst/>
              <a:ahLst/>
              <a:cxnLst/>
              <a:rect l="l" t="t" r="r" b="b"/>
              <a:pathLst>
                <a:path w="1255395" h="3233420">
                  <a:moveTo>
                    <a:pt x="1112012" y="0"/>
                  </a:moveTo>
                  <a:lnTo>
                    <a:pt x="1051608" y="0"/>
                  </a:lnTo>
                  <a:lnTo>
                    <a:pt x="0" y="3045460"/>
                  </a:lnTo>
                  <a:lnTo>
                    <a:pt x="1255013" y="3233420"/>
                  </a:lnTo>
                  <a:lnTo>
                    <a:pt x="1112012" y="0"/>
                  </a:lnTo>
                  <a:close/>
                </a:path>
              </a:pathLst>
            </a:custGeom>
            <a:solidFill>
              <a:srgbClr val="FFFFF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object 6"/>
            <p:cNvSpPr/>
            <p:nvPr/>
          </p:nvSpPr>
          <p:spPr>
            <a:xfrm>
              <a:off x="10750042" y="0"/>
              <a:ext cx="1255395" cy="3233420"/>
            </a:xfrm>
            <a:custGeom>
              <a:avLst/>
              <a:gdLst/>
              <a:ahLst/>
              <a:cxnLst/>
              <a:rect l="l" t="t" r="r" b="b"/>
              <a:pathLst>
                <a:path w="1255395" h="3233420">
                  <a:moveTo>
                    <a:pt x="0" y="3045460"/>
                  </a:moveTo>
                  <a:lnTo>
                    <a:pt x="1051608" y="0"/>
                  </a:lnTo>
                </a:path>
                <a:path w="1255395" h="3233420">
                  <a:moveTo>
                    <a:pt x="1112012" y="0"/>
                  </a:moveTo>
                  <a:lnTo>
                    <a:pt x="1255013" y="3233420"/>
                  </a:lnTo>
                  <a:lnTo>
                    <a:pt x="0" y="3045460"/>
                  </a:lnTo>
                </a:path>
              </a:pathLst>
            </a:custGeom>
            <a:ln w="12700">
              <a:solidFill>
                <a:srgbClr val="FFFF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object 7"/>
            <p:cNvSpPr/>
            <p:nvPr/>
          </p:nvSpPr>
          <p:spPr>
            <a:xfrm>
              <a:off x="761" y="2734817"/>
              <a:ext cx="10911205" cy="0"/>
            </a:xfrm>
            <a:custGeom>
              <a:avLst/>
              <a:gdLst/>
              <a:ahLst/>
              <a:cxnLst/>
              <a:rect l="l" t="t" r="r" b="b"/>
              <a:pathLst>
                <a:path w="10911205">
                  <a:moveTo>
                    <a:pt x="0" y="0"/>
                  </a:moveTo>
                  <a:lnTo>
                    <a:pt x="10910951" y="0"/>
                  </a:lnTo>
                </a:path>
              </a:pathLst>
            </a:custGeom>
            <a:ln w="28956">
              <a:solidFill>
                <a:srgbClr val="EAEBEC"/>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8" name="object 8"/>
          <p:cNvSpPr txBox="1"/>
          <p:nvPr/>
        </p:nvSpPr>
        <p:spPr>
          <a:xfrm>
            <a:off x="11864085" y="6536232"/>
            <a:ext cx="224154" cy="239395"/>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1400" b="0" i="0" u="none" strike="noStrike" kern="1200" cap="none" spc="-5" normalizeH="0" baseline="0" noProof="0" dirty="0">
                <a:ln>
                  <a:noFill/>
                </a:ln>
                <a:solidFill>
                  <a:srgbClr val="7E7E7E"/>
                </a:solidFill>
                <a:effectLst/>
                <a:uLnTx/>
                <a:uFillTx/>
                <a:latin typeface="Arial"/>
                <a:ea typeface="+mn-ea"/>
                <a:cs typeface="Arial"/>
              </a:rPr>
              <a:t>3</a:t>
            </a:r>
            <a:r>
              <a:rPr kumimoji="0" sz="1400" b="0" i="0" u="none" strike="noStrike" kern="1200" cap="none" spc="0" normalizeH="0" baseline="0" noProof="0" dirty="0">
                <a:ln>
                  <a:noFill/>
                </a:ln>
                <a:solidFill>
                  <a:srgbClr val="7E7E7E"/>
                </a:solidFill>
                <a:effectLst/>
                <a:uLnTx/>
                <a:uFillTx/>
                <a:latin typeface="Arial"/>
                <a:ea typeface="+mn-ea"/>
                <a:cs typeface="Arial"/>
              </a:rPr>
              <a:t>0</a:t>
            </a:r>
            <a:endParaRPr kumimoji="0" sz="1400" b="0" i="0" u="none" strike="noStrike" kern="1200" cap="none" spc="0" normalizeH="0" baseline="0" noProof="0">
              <a:ln>
                <a:noFill/>
              </a:ln>
              <a:solidFill>
                <a:prstClr val="black"/>
              </a:solidFill>
              <a:effectLst/>
              <a:uLnTx/>
              <a:uFillTx/>
              <a:latin typeface="Arial"/>
              <a:ea typeface="+mn-ea"/>
              <a:cs typeface="Arial"/>
            </a:endParaRPr>
          </a:p>
        </p:txBody>
      </p:sp>
      <p:sp>
        <p:nvSpPr>
          <p:cNvPr id="9" name="object 9"/>
          <p:cNvSpPr txBox="1"/>
          <p:nvPr/>
        </p:nvSpPr>
        <p:spPr>
          <a:xfrm>
            <a:off x="993139" y="3209036"/>
            <a:ext cx="10332720" cy="1367790"/>
          </a:xfrm>
          <a:prstGeom prst="rect">
            <a:avLst/>
          </a:prstGeom>
        </p:spPr>
        <p:txBody>
          <a:bodyPr vert="horz" wrap="square" lIns="0" tIns="13335" rIns="0" bIns="0" rtlCol="0">
            <a:spAutoFit/>
          </a:bodyPr>
          <a:lstStyle/>
          <a:p>
            <a:pPr marL="842010" marR="5080" lvl="0" indent="0" algn="just" defTabSz="914400" rtl="0" eaLnBrk="1" fontAlgn="auto" latinLnBrk="0" hangingPunct="1">
              <a:lnSpc>
                <a:spcPct val="100000"/>
              </a:lnSpc>
              <a:spcBef>
                <a:spcPts val="105"/>
              </a:spcBef>
              <a:spcAft>
                <a:spcPts val="0"/>
              </a:spcAft>
              <a:buClrTx/>
              <a:buSzTx/>
              <a:buFontTx/>
              <a:buNone/>
              <a:tabLst/>
              <a:defRPr/>
            </a:pPr>
            <a:r>
              <a:rPr kumimoji="0" sz="1400" b="0" i="0" u="none" strike="noStrike" kern="1200" cap="none" spc="-15" normalizeH="0" baseline="0" noProof="0" dirty="0">
                <a:ln>
                  <a:noFill/>
                </a:ln>
                <a:solidFill>
                  <a:prstClr val="black"/>
                </a:solidFill>
                <a:effectLst/>
                <a:uLnTx/>
                <a:uFillTx/>
                <a:latin typeface="Arial"/>
                <a:ea typeface="+mn-ea"/>
                <a:cs typeface="Arial"/>
              </a:rPr>
              <a:t>Код </a:t>
            </a:r>
            <a:r>
              <a:rPr kumimoji="0" sz="1400" b="0" i="0" u="none" strike="noStrike" kern="1200" cap="none" spc="0" normalizeH="0" baseline="0" noProof="0" dirty="0">
                <a:ln>
                  <a:noFill/>
                </a:ln>
                <a:solidFill>
                  <a:prstClr val="black"/>
                </a:solidFill>
                <a:effectLst/>
                <a:uLnTx/>
                <a:uFillTx/>
                <a:latin typeface="Arial"/>
                <a:ea typeface="+mn-ea"/>
                <a:cs typeface="Arial"/>
              </a:rPr>
              <a:t>в </a:t>
            </a:r>
            <a:r>
              <a:rPr kumimoji="0" sz="1400" b="0" i="0" u="none" strike="noStrike" kern="1200" cap="none" spc="-15" normalizeH="0" baseline="0" noProof="0" dirty="0">
                <a:ln>
                  <a:noFill/>
                </a:ln>
                <a:solidFill>
                  <a:prstClr val="black"/>
                </a:solidFill>
                <a:effectLst/>
                <a:uLnTx/>
                <a:uFillTx/>
                <a:latin typeface="Arial"/>
                <a:ea typeface="+mn-ea"/>
                <a:cs typeface="Arial"/>
              </a:rPr>
              <a:t>соответствии </a:t>
            </a:r>
            <a:r>
              <a:rPr kumimoji="0" sz="1400" b="0" i="0" u="none" strike="noStrike" kern="1200" cap="none" spc="0" normalizeH="0" baseline="0" noProof="0" dirty="0">
                <a:ln>
                  <a:noFill/>
                </a:ln>
                <a:solidFill>
                  <a:prstClr val="black"/>
                </a:solidFill>
                <a:effectLst/>
                <a:uLnTx/>
                <a:uFillTx/>
                <a:latin typeface="Arial"/>
                <a:ea typeface="+mn-ea"/>
                <a:cs typeface="Arial"/>
              </a:rPr>
              <a:t>с </a:t>
            </a:r>
            <a:r>
              <a:rPr kumimoji="0" sz="1400" b="0" i="0" u="none" strike="noStrike" kern="1200" cap="none" spc="-5" normalizeH="0" baseline="0" noProof="0" dirty="0">
                <a:ln>
                  <a:noFill/>
                </a:ln>
                <a:solidFill>
                  <a:prstClr val="black"/>
                </a:solidFill>
                <a:effectLst/>
                <a:uLnTx/>
                <a:uFillTx/>
                <a:latin typeface="Arial"/>
                <a:ea typeface="+mn-ea"/>
                <a:cs typeface="Arial"/>
              </a:rPr>
              <a:t>Общероссийским классификатором </a:t>
            </a:r>
            <a:r>
              <a:rPr kumimoji="0" sz="1400" b="0" i="0" u="none" strike="noStrike" kern="1200" cap="none" spc="-10" normalizeH="0" baseline="0" noProof="0" dirty="0">
                <a:ln>
                  <a:noFill/>
                </a:ln>
                <a:solidFill>
                  <a:prstClr val="black"/>
                </a:solidFill>
                <a:effectLst/>
                <a:uLnTx/>
                <a:uFillTx/>
                <a:latin typeface="Arial"/>
                <a:ea typeface="+mn-ea"/>
                <a:cs typeface="Arial"/>
              </a:rPr>
              <a:t>продукции </a:t>
            </a:r>
            <a:r>
              <a:rPr kumimoji="0" sz="1400" b="0" i="0" u="none" strike="noStrike" kern="1200" cap="none" spc="-5" normalizeH="0" baseline="0" noProof="0" dirty="0">
                <a:ln>
                  <a:noFill/>
                </a:ln>
                <a:solidFill>
                  <a:prstClr val="black"/>
                </a:solidFill>
                <a:effectLst/>
                <a:uLnTx/>
                <a:uFillTx/>
                <a:latin typeface="Arial"/>
                <a:ea typeface="+mn-ea"/>
                <a:cs typeface="Arial"/>
              </a:rPr>
              <a:t>по </a:t>
            </a:r>
            <a:r>
              <a:rPr kumimoji="0" sz="1400" b="0" i="0" u="none" strike="noStrike" kern="1200" cap="none" spc="0" normalizeH="0" baseline="0" noProof="0" dirty="0">
                <a:ln>
                  <a:noFill/>
                </a:ln>
                <a:solidFill>
                  <a:prstClr val="black"/>
                </a:solidFill>
                <a:effectLst/>
                <a:uLnTx/>
                <a:uFillTx/>
                <a:latin typeface="Arial"/>
                <a:ea typeface="+mn-ea"/>
                <a:cs typeface="Arial"/>
              </a:rPr>
              <a:t>видам </a:t>
            </a:r>
            <a:r>
              <a:rPr kumimoji="0" sz="1400" b="0" i="0" u="none" strike="noStrike" kern="1200" cap="none" spc="-5" normalizeH="0" baseline="0" noProof="0" dirty="0">
                <a:ln>
                  <a:noFill/>
                </a:ln>
                <a:solidFill>
                  <a:prstClr val="black"/>
                </a:solidFill>
                <a:effectLst/>
                <a:uLnTx/>
                <a:uFillTx/>
                <a:latin typeface="Arial"/>
                <a:ea typeface="+mn-ea"/>
                <a:cs typeface="Arial"/>
              </a:rPr>
              <a:t>экономической </a:t>
            </a:r>
            <a:r>
              <a:rPr kumimoji="0" sz="1400" b="0" i="0" u="none" strike="noStrike" kern="1200" cap="none" spc="-10" normalizeH="0" baseline="0" noProof="0" dirty="0">
                <a:ln>
                  <a:noFill/>
                </a:ln>
                <a:solidFill>
                  <a:prstClr val="black"/>
                </a:solidFill>
                <a:effectLst/>
                <a:uLnTx/>
                <a:uFillTx/>
                <a:latin typeface="Arial"/>
                <a:ea typeface="+mn-ea"/>
                <a:cs typeface="Arial"/>
              </a:rPr>
              <a:t>деятельности </a:t>
            </a:r>
            <a:r>
              <a:rPr kumimoji="0" sz="1400" b="0" i="0" u="none" strike="noStrike" kern="1200" cap="none" spc="-5" normalizeH="0" baseline="0" noProof="0" dirty="0">
                <a:ln>
                  <a:noFill/>
                </a:ln>
                <a:solidFill>
                  <a:prstClr val="black"/>
                </a:solidFill>
                <a:effectLst/>
                <a:uLnTx/>
                <a:uFillTx/>
                <a:latin typeface="Arial"/>
                <a:ea typeface="+mn-ea"/>
                <a:cs typeface="Arial"/>
              </a:rPr>
              <a:t>034- </a:t>
            </a:r>
            <a:r>
              <a:rPr kumimoji="0" sz="1400" b="0" i="0" u="none" strike="noStrike" kern="1200" cap="none" spc="0" normalizeH="0" baseline="0" noProof="0" dirty="0">
                <a:ln>
                  <a:noFill/>
                </a:ln>
                <a:solidFill>
                  <a:prstClr val="black"/>
                </a:solidFill>
                <a:effectLst/>
                <a:uLnTx/>
                <a:uFillTx/>
                <a:latin typeface="Arial"/>
                <a:ea typeface="+mn-ea"/>
                <a:cs typeface="Arial"/>
              </a:rPr>
              <a:t> </a:t>
            </a:r>
            <a:r>
              <a:rPr kumimoji="0" sz="1400" b="0" i="0" u="none" strike="noStrike" kern="1200" cap="none" spc="-5" normalizeH="0" baseline="0" noProof="0" dirty="0">
                <a:ln>
                  <a:noFill/>
                </a:ln>
                <a:solidFill>
                  <a:prstClr val="black"/>
                </a:solidFill>
                <a:effectLst/>
                <a:uLnTx/>
                <a:uFillTx/>
                <a:latin typeface="Arial"/>
                <a:ea typeface="+mn-ea"/>
                <a:cs typeface="Arial"/>
              </a:rPr>
              <a:t>2014 (КПЕС 2008) </a:t>
            </a:r>
            <a:r>
              <a:rPr kumimoji="0" sz="1400" b="0" i="0" u="none" strike="noStrike" kern="1200" cap="none" spc="-10" normalizeH="0" baseline="0" noProof="0" dirty="0">
                <a:ln>
                  <a:noFill/>
                </a:ln>
                <a:solidFill>
                  <a:prstClr val="black"/>
                </a:solidFill>
                <a:effectLst/>
                <a:uLnTx/>
                <a:uFillTx/>
                <a:latin typeface="Arial"/>
                <a:ea typeface="+mn-ea"/>
                <a:cs typeface="Arial"/>
              </a:rPr>
              <a:t>(далее </a:t>
            </a:r>
            <a:r>
              <a:rPr kumimoji="0" sz="1400" b="0" i="0" u="none" strike="noStrike" kern="1200" cap="none" spc="0" normalizeH="0" baseline="0" noProof="0" dirty="0">
                <a:ln>
                  <a:noFill/>
                </a:ln>
                <a:solidFill>
                  <a:prstClr val="black"/>
                </a:solidFill>
                <a:effectLst/>
                <a:uLnTx/>
                <a:uFillTx/>
                <a:latin typeface="Arial"/>
                <a:ea typeface="+mn-ea"/>
                <a:cs typeface="Arial"/>
              </a:rPr>
              <a:t>— </a:t>
            </a:r>
            <a:r>
              <a:rPr kumimoji="0" sz="1400" b="0" i="0" u="none" strike="noStrike" kern="1200" cap="none" spc="-5" normalizeH="0" baseline="0" noProof="0" dirty="0">
                <a:ln>
                  <a:noFill/>
                </a:ln>
                <a:solidFill>
                  <a:prstClr val="black"/>
                </a:solidFill>
                <a:effectLst/>
                <a:uLnTx/>
                <a:uFillTx/>
                <a:latin typeface="Arial"/>
                <a:ea typeface="+mn-ea"/>
                <a:cs typeface="Arial"/>
              </a:rPr>
              <a:t>ОКПД2) </a:t>
            </a:r>
            <a:r>
              <a:rPr kumimoji="0" sz="1400" b="0" i="0" u="none" strike="noStrike" kern="1200" cap="none" spc="-20" normalizeH="0" baseline="0" noProof="0" dirty="0">
                <a:ln>
                  <a:noFill/>
                </a:ln>
                <a:solidFill>
                  <a:prstClr val="black"/>
                </a:solidFill>
                <a:effectLst/>
                <a:uLnTx/>
                <a:uFillTx/>
                <a:latin typeface="Arial"/>
                <a:ea typeface="+mn-ea"/>
                <a:cs typeface="Arial"/>
              </a:rPr>
              <a:t>определяется</a:t>
            </a:r>
            <a:r>
              <a:rPr kumimoji="0" sz="1400" b="0" i="0" u="none" strike="noStrike" kern="1200" cap="none" spc="-15" normalizeH="0" baseline="0" noProof="0" dirty="0">
                <a:ln>
                  <a:noFill/>
                </a:ln>
                <a:solidFill>
                  <a:prstClr val="black"/>
                </a:solidFill>
                <a:effectLst/>
                <a:uLnTx/>
                <a:uFillTx/>
                <a:latin typeface="Arial"/>
                <a:ea typeface="+mn-ea"/>
                <a:cs typeface="Arial"/>
              </a:rPr>
              <a:t> </a:t>
            </a:r>
            <a:r>
              <a:rPr kumimoji="0" sz="1400" b="0" i="0" u="none" strike="noStrike" kern="1200" cap="none" spc="-10" normalizeH="0" baseline="0" noProof="0" dirty="0">
                <a:ln>
                  <a:noFill/>
                </a:ln>
                <a:solidFill>
                  <a:prstClr val="black"/>
                </a:solidFill>
                <a:effectLst/>
                <a:uLnTx/>
                <a:uFillTx/>
                <a:latin typeface="Arial"/>
                <a:ea typeface="+mn-ea"/>
                <a:cs typeface="Arial"/>
              </a:rPr>
              <a:t>заказчиком самостоятельно путем соотнесения</a:t>
            </a:r>
            <a:r>
              <a:rPr kumimoji="0" sz="1400" b="0" i="0" u="none" strike="noStrike" kern="1200" cap="none" spc="-5" normalizeH="0" baseline="0" noProof="0" dirty="0">
                <a:ln>
                  <a:noFill/>
                </a:ln>
                <a:solidFill>
                  <a:prstClr val="black"/>
                </a:solidFill>
                <a:effectLst/>
                <a:uLnTx/>
                <a:uFillTx/>
                <a:latin typeface="Arial"/>
                <a:ea typeface="+mn-ea"/>
                <a:cs typeface="Arial"/>
              </a:rPr>
              <a:t> </a:t>
            </a:r>
            <a:r>
              <a:rPr kumimoji="0" sz="1400" b="0" i="0" u="none" strike="noStrike" kern="1200" cap="none" spc="-20" normalizeH="0" baseline="0" noProof="0" dirty="0">
                <a:ln>
                  <a:noFill/>
                </a:ln>
                <a:solidFill>
                  <a:prstClr val="black"/>
                </a:solidFill>
                <a:effectLst/>
                <a:uLnTx/>
                <a:uFillTx/>
                <a:latin typeface="Arial"/>
                <a:ea typeface="+mn-ea"/>
                <a:cs typeface="Arial"/>
              </a:rPr>
              <a:t>предмета </a:t>
            </a:r>
            <a:r>
              <a:rPr kumimoji="0" sz="1400" b="0" i="0" u="none" strike="noStrike" kern="1200" cap="none" spc="-15" normalizeH="0" baseline="0" noProof="0" dirty="0">
                <a:ln>
                  <a:noFill/>
                </a:ln>
                <a:solidFill>
                  <a:prstClr val="black"/>
                </a:solidFill>
                <a:effectLst/>
                <a:uLnTx/>
                <a:uFillTx/>
                <a:latin typeface="Arial"/>
                <a:ea typeface="+mn-ea"/>
                <a:cs typeface="Arial"/>
              </a:rPr>
              <a:t> </a:t>
            </a:r>
            <a:r>
              <a:rPr kumimoji="0" sz="1400" b="0" i="0" u="none" strike="noStrike" kern="1200" cap="none" spc="-5" normalizeH="0" baseline="0" noProof="0" dirty="0">
                <a:ln>
                  <a:noFill/>
                </a:ln>
                <a:solidFill>
                  <a:prstClr val="black"/>
                </a:solidFill>
                <a:effectLst/>
                <a:uLnTx/>
                <a:uFillTx/>
                <a:latin typeface="Arial"/>
                <a:ea typeface="+mn-ea"/>
                <a:cs typeface="Arial"/>
              </a:rPr>
              <a:t>закупки</a:t>
            </a:r>
            <a:r>
              <a:rPr kumimoji="0" sz="1400" b="0" i="0" u="none" strike="noStrike" kern="1200" cap="none" spc="15" normalizeH="0" baseline="0" noProof="0" dirty="0">
                <a:ln>
                  <a:noFill/>
                </a:ln>
                <a:solidFill>
                  <a:prstClr val="black"/>
                </a:solidFill>
                <a:effectLst/>
                <a:uLnTx/>
                <a:uFillTx/>
                <a:latin typeface="Arial"/>
                <a:ea typeface="+mn-ea"/>
                <a:cs typeface="Arial"/>
              </a:rPr>
              <a:t> </a:t>
            </a:r>
            <a:r>
              <a:rPr kumimoji="0" sz="1400" b="0" i="0" u="none" strike="noStrike" kern="1200" cap="none" spc="0" normalizeH="0" baseline="0" noProof="0" dirty="0">
                <a:ln>
                  <a:noFill/>
                </a:ln>
                <a:solidFill>
                  <a:prstClr val="black"/>
                </a:solidFill>
                <a:effectLst/>
                <a:uLnTx/>
                <a:uFillTx/>
                <a:latin typeface="Arial"/>
                <a:ea typeface="+mn-ea"/>
                <a:cs typeface="Arial"/>
              </a:rPr>
              <a:t>с</a:t>
            </a:r>
            <a:r>
              <a:rPr kumimoji="0" sz="1400" b="0" i="0" u="none" strike="noStrike" kern="1200" cap="none" spc="-15" normalizeH="0" baseline="0" noProof="0" dirty="0">
                <a:ln>
                  <a:noFill/>
                </a:ln>
                <a:solidFill>
                  <a:prstClr val="black"/>
                </a:solidFill>
                <a:effectLst/>
                <a:uLnTx/>
                <a:uFillTx/>
                <a:latin typeface="Arial"/>
                <a:ea typeface="+mn-ea"/>
                <a:cs typeface="Arial"/>
              </a:rPr>
              <a:t> подходящим</a:t>
            </a:r>
            <a:r>
              <a:rPr kumimoji="0" sz="1400" b="0" i="0" u="none" strike="noStrike" kern="1200" cap="none" spc="30" normalizeH="0" baseline="0" noProof="0" dirty="0">
                <a:ln>
                  <a:noFill/>
                </a:ln>
                <a:solidFill>
                  <a:prstClr val="black"/>
                </a:solidFill>
                <a:effectLst/>
                <a:uLnTx/>
                <a:uFillTx/>
                <a:latin typeface="Arial"/>
                <a:ea typeface="+mn-ea"/>
                <a:cs typeface="Arial"/>
              </a:rPr>
              <a:t> </a:t>
            </a:r>
            <a:r>
              <a:rPr kumimoji="0" sz="1400" b="0" i="0" u="none" strike="noStrike" kern="1200" cap="none" spc="-10" normalizeH="0" baseline="0" noProof="0" dirty="0">
                <a:ln>
                  <a:noFill/>
                </a:ln>
                <a:solidFill>
                  <a:prstClr val="black"/>
                </a:solidFill>
                <a:effectLst/>
                <a:uLnTx/>
                <a:uFillTx/>
                <a:latin typeface="Arial"/>
                <a:ea typeface="+mn-ea"/>
                <a:cs typeface="Arial"/>
              </a:rPr>
              <a:t>кодом</a:t>
            </a:r>
            <a:r>
              <a:rPr kumimoji="0" sz="1400" b="0" i="0" u="none" strike="noStrike" kern="1200" cap="none" spc="-15" normalizeH="0" baseline="0" noProof="0" dirty="0">
                <a:ln>
                  <a:noFill/>
                </a:ln>
                <a:solidFill>
                  <a:prstClr val="black"/>
                </a:solidFill>
                <a:effectLst/>
                <a:uLnTx/>
                <a:uFillTx/>
                <a:latin typeface="Arial"/>
                <a:ea typeface="+mn-ea"/>
                <a:cs typeface="Arial"/>
              </a:rPr>
              <a:t> </a:t>
            </a:r>
            <a:r>
              <a:rPr kumimoji="0" sz="1400" b="0" i="0" u="none" strike="noStrike" kern="1200" cap="none" spc="0" normalizeH="0" baseline="0" noProof="0" dirty="0">
                <a:ln>
                  <a:noFill/>
                </a:ln>
                <a:solidFill>
                  <a:prstClr val="black"/>
                </a:solidFill>
                <a:effectLst/>
                <a:uLnTx/>
                <a:uFillTx/>
                <a:latin typeface="Arial"/>
                <a:ea typeface="+mn-ea"/>
                <a:cs typeface="Arial"/>
              </a:rPr>
              <a:t>и </a:t>
            </a:r>
            <a:r>
              <a:rPr kumimoji="0" sz="1400" b="0" i="0" u="none" strike="noStrike" kern="1200" cap="none" spc="-5" normalizeH="0" baseline="0" noProof="0" dirty="0">
                <a:ln>
                  <a:noFill/>
                </a:ln>
                <a:solidFill>
                  <a:prstClr val="black"/>
                </a:solidFill>
                <a:effectLst/>
                <a:uLnTx/>
                <a:uFillTx/>
                <a:latin typeface="Arial"/>
                <a:ea typeface="+mn-ea"/>
                <a:cs typeface="Arial"/>
              </a:rPr>
              <a:t>наименованием</a:t>
            </a:r>
            <a:r>
              <a:rPr kumimoji="0" sz="1400" b="0" i="0" u="none" strike="noStrike" kern="1200" cap="none" spc="-20" normalizeH="0" baseline="0" noProof="0" dirty="0">
                <a:ln>
                  <a:noFill/>
                </a:ln>
                <a:solidFill>
                  <a:prstClr val="black"/>
                </a:solidFill>
                <a:effectLst/>
                <a:uLnTx/>
                <a:uFillTx/>
                <a:latin typeface="Arial"/>
                <a:ea typeface="+mn-ea"/>
                <a:cs typeface="Arial"/>
              </a:rPr>
              <a:t> </a:t>
            </a:r>
            <a:r>
              <a:rPr kumimoji="0" sz="1400" b="0" i="0" u="none" strike="noStrike" kern="1200" cap="none" spc="-5" normalizeH="0" baseline="0" noProof="0" dirty="0">
                <a:ln>
                  <a:noFill/>
                </a:ln>
                <a:solidFill>
                  <a:prstClr val="black"/>
                </a:solidFill>
                <a:effectLst/>
                <a:uLnTx/>
                <a:uFillTx/>
                <a:latin typeface="Arial"/>
                <a:ea typeface="+mn-ea"/>
                <a:cs typeface="Arial"/>
              </a:rPr>
              <a:t>позиции</a:t>
            </a:r>
            <a:r>
              <a:rPr kumimoji="0" sz="1400" b="0" i="0" u="none" strike="noStrike" kern="1200" cap="none" spc="5" normalizeH="0" baseline="0" noProof="0" dirty="0">
                <a:ln>
                  <a:noFill/>
                </a:ln>
                <a:solidFill>
                  <a:prstClr val="black"/>
                </a:solidFill>
                <a:effectLst/>
                <a:uLnTx/>
                <a:uFillTx/>
                <a:latin typeface="Arial"/>
                <a:ea typeface="+mn-ea"/>
                <a:cs typeface="Arial"/>
              </a:rPr>
              <a:t> </a:t>
            </a:r>
            <a:r>
              <a:rPr kumimoji="0" sz="1400" b="0" i="0" u="none" strike="noStrike" kern="1200" cap="none" spc="0" normalizeH="0" baseline="0" noProof="0" dirty="0">
                <a:ln>
                  <a:noFill/>
                </a:ln>
                <a:solidFill>
                  <a:prstClr val="black"/>
                </a:solidFill>
                <a:effectLst/>
                <a:uLnTx/>
                <a:uFillTx/>
                <a:latin typeface="Arial"/>
                <a:ea typeface="+mn-ea"/>
                <a:cs typeface="Arial"/>
              </a:rPr>
              <a:t>ОКПД2</a:t>
            </a:r>
          </a:p>
          <a:p>
            <a:pPr marL="0" marR="0" lvl="0" indent="0" algn="l" defTabSz="914400" rtl="0" eaLnBrk="1" fontAlgn="auto" latinLnBrk="0" hangingPunct="1">
              <a:lnSpc>
                <a:spcPct val="100000"/>
              </a:lnSpc>
              <a:spcBef>
                <a:spcPts val="30"/>
              </a:spcBef>
              <a:spcAft>
                <a:spcPts val="0"/>
              </a:spcAft>
              <a:buClrTx/>
              <a:buSzTx/>
              <a:buFontTx/>
              <a:buNone/>
              <a:tabLst/>
              <a:defRPr/>
            </a:pPr>
            <a:endParaRPr kumimoji="0" sz="1850" b="0" i="0" u="none" strike="noStrike" kern="1200" cap="none" spc="0" normalizeH="0" baseline="0" noProof="0" dirty="0">
              <a:ln>
                <a:noFill/>
              </a:ln>
              <a:solidFill>
                <a:prstClr val="black"/>
              </a:solidFill>
              <a:effectLst/>
              <a:uLnTx/>
              <a:uFillTx/>
              <a:latin typeface="Arial"/>
              <a:ea typeface="+mn-ea"/>
              <a:cs typeface="Arial"/>
            </a:endParaRPr>
          </a:p>
          <a:p>
            <a:pPr marL="12700" marR="835660" lvl="0" indent="0" algn="l" defTabSz="914400" rtl="0" eaLnBrk="1" fontAlgn="auto" latinLnBrk="0" hangingPunct="1">
              <a:lnSpc>
                <a:spcPct val="100000"/>
              </a:lnSpc>
              <a:spcBef>
                <a:spcPts val="0"/>
              </a:spcBef>
              <a:spcAft>
                <a:spcPts val="0"/>
              </a:spcAft>
              <a:buClrTx/>
              <a:buSzTx/>
              <a:buFontTx/>
              <a:buNone/>
              <a:tabLst/>
              <a:defRPr/>
            </a:pPr>
            <a:r>
              <a:rPr kumimoji="0" sz="1400" b="0" i="0" u="none" strike="noStrike" kern="1200" cap="none" spc="-10" normalizeH="0" baseline="0" noProof="0" dirty="0">
                <a:ln>
                  <a:noFill/>
                </a:ln>
                <a:solidFill>
                  <a:prstClr val="black"/>
                </a:solidFill>
                <a:effectLst/>
                <a:uLnTx/>
                <a:uFillTx/>
                <a:latin typeface="Arial"/>
                <a:ea typeface="+mn-ea"/>
                <a:cs typeface="Arial"/>
              </a:rPr>
              <a:t>Вместе</a:t>
            </a:r>
            <a:r>
              <a:rPr kumimoji="0" sz="1400" b="0" i="0" u="none" strike="noStrike" kern="1200" cap="none" spc="235" normalizeH="0" baseline="0" noProof="0" dirty="0">
                <a:ln>
                  <a:noFill/>
                </a:ln>
                <a:solidFill>
                  <a:prstClr val="black"/>
                </a:solidFill>
                <a:effectLst/>
                <a:uLnTx/>
                <a:uFillTx/>
                <a:latin typeface="Arial"/>
                <a:ea typeface="+mn-ea"/>
                <a:cs typeface="Arial"/>
              </a:rPr>
              <a:t> </a:t>
            </a:r>
            <a:r>
              <a:rPr kumimoji="0" sz="1400" b="0" i="0" u="none" strike="noStrike" kern="1200" cap="none" spc="0" normalizeH="0" baseline="0" noProof="0" dirty="0">
                <a:ln>
                  <a:noFill/>
                </a:ln>
                <a:solidFill>
                  <a:prstClr val="black"/>
                </a:solidFill>
                <a:effectLst/>
                <a:uLnTx/>
                <a:uFillTx/>
                <a:latin typeface="Arial"/>
                <a:ea typeface="+mn-ea"/>
                <a:cs typeface="Arial"/>
              </a:rPr>
              <a:t>с</a:t>
            </a:r>
            <a:r>
              <a:rPr kumimoji="0" sz="1400" b="0" i="0" u="none" strike="noStrike" kern="1200" cap="none" spc="235" normalizeH="0" baseline="0" noProof="0" dirty="0">
                <a:ln>
                  <a:noFill/>
                </a:ln>
                <a:solidFill>
                  <a:prstClr val="black"/>
                </a:solidFill>
                <a:effectLst/>
                <a:uLnTx/>
                <a:uFillTx/>
                <a:latin typeface="Arial"/>
                <a:ea typeface="+mn-ea"/>
                <a:cs typeface="Arial"/>
              </a:rPr>
              <a:t> </a:t>
            </a:r>
            <a:r>
              <a:rPr kumimoji="0" sz="1400" b="0" i="0" u="none" strike="noStrike" kern="1200" cap="none" spc="-5" normalizeH="0" baseline="0" noProof="0" dirty="0">
                <a:ln>
                  <a:noFill/>
                </a:ln>
                <a:solidFill>
                  <a:prstClr val="black"/>
                </a:solidFill>
                <a:effectLst/>
                <a:uLnTx/>
                <a:uFillTx/>
                <a:latin typeface="Arial"/>
                <a:ea typeface="+mn-ea"/>
                <a:cs typeface="Arial"/>
              </a:rPr>
              <a:t>тем</a:t>
            </a:r>
            <a:r>
              <a:rPr kumimoji="0" sz="1400" b="0" i="0" u="none" strike="noStrike" kern="1200" cap="none" spc="235" normalizeH="0" baseline="0" noProof="0" dirty="0">
                <a:ln>
                  <a:noFill/>
                </a:ln>
                <a:solidFill>
                  <a:prstClr val="black"/>
                </a:solidFill>
                <a:effectLst/>
                <a:uLnTx/>
                <a:uFillTx/>
                <a:latin typeface="Arial"/>
                <a:ea typeface="+mn-ea"/>
                <a:cs typeface="Arial"/>
              </a:rPr>
              <a:t> </a:t>
            </a:r>
            <a:r>
              <a:rPr kumimoji="0" sz="1400" b="0" i="0" u="none" strike="noStrike" kern="1200" cap="none" spc="-10" normalizeH="0" baseline="0" noProof="0" dirty="0">
                <a:ln>
                  <a:noFill/>
                </a:ln>
                <a:solidFill>
                  <a:prstClr val="black"/>
                </a:solidFill>
                <a:effectLst/>
                <a:uLnTx/>
                <a:uFillTx/>
                <a:latin typeface="Arial"/>
                <a:ea typeface="+mn-ea"/>
                <a:cs typeface="Arial"/>
              </a:rPr>
              <a:t>код</a:t>
            </a:r>
            <a:r>
              <a:rPr kumimoji="0" sz="1400" b="0" i="0" u="none" strike="noStrike" kern="1200" cap="none" spc="235" normalizeH="0" baseline="0" noProof="0" dirty="0">
                <a:ln>
                  <a:noFill/>
                </a:ln>
                <a:solidFill>
                  <a:prstClr val="black"/>
                </a:solidFill>
                <a:effectLst/>
                <a:uLnTx/>
                <a:uFillTx/>
                <a:latin typeface="Arial"/>
                <a:ea typeface="+mn-ea"/>
                <a:cs typeface="Arial"/>
              </a:rPr>
              <a:t> </a:t>
            </a:r>
            <a:r>
              <a:rPr kumimoji="0" sz="1400" b="0" i="0" u="none" strike="noStrike" kern="1200" cap="none" spc="0" normalizeH="0" baseline="0" noProof="0" dirty="0">
                <a:ln>
                  <a:noFill/>
                </a:ln>
                <a:solidFill>
                  <a:prstClr val="black"/>
                </a:solidFill>
                <a:effectLst/>
                <a:uLnTx/>
                <a:uFillTx/>
                <a:latin typeface="Arial"/>
                <a:ea typeface="+mn-ea"/>
                <a:cs typeface="Arial"/>
              </a:rPr>
              <a:t>ОКПД2</a:t>
            </a:r>
            <a:r>
              <a:rPr kumimoji="0" sz="1400" b="0" i="0" u="none" strike="noStrike" kern="1200" cap="none" spc="240" normalizeH="0" baseline="0" noProof="0" dirty="0">
                <a:ln>
                  <a:noFill/>
                </a:ln>
                <a:solidFill>
                  <a:prstClr val="black"/>
                </a:solidFill>
                <a:effectLst/>
                <a:uLnTx/>
                <a:uFillTx/>
                <a:latin typeface="Arial"/>
                <a:ea typeface="+mn-ea"/>
                <a:cs typeface="Arial"/>
              </a:rPr>
              <a:t> </a:t>
            </a:r>
            <a:r>
              <a:rPr kumimoji="0" sz="1400" b="0" i="0" u="none" strike="noStrike" kern="1200" cap="none" spc="-5" normalizeH="0" baseline="0" noProof="0" dirty="0">
                <a:ln>
                  <a:noFill/>
                </a:ln>
                <a:solidFill>
                  <a:prstClr val="black"/>
                </a:solidFill>
                <a:effectLst/>
                <a:uLnTx/>
                <a:uFillTx/>
                <a:latin typeface="Arial"/>
                <a:ea typeface="+mn-ea"/>
                <a:cs typeface="Arial"/>
              </a:rPr>
              <a:t>носит</a:t>
            </a:r>
            <a:r>
              <a:rPr kumimoji="0" sz="1400" b="0" i="0" u="none" strike="noStrike" kern="1200" cap="none" spc="250" normalizeH="0" baseline="0" noProof="0" dirty="0">
                <a:ln>
                  <a:noFill/>
                </a:ln>
                <a:solidFill>
                  <a:prstClr val="black"/>
                </a:solidFill>
                <a:effectLst/>
                <a:uLnTx/>
                <a:uFillTx/>
                <a:latin typeface="Arial"/>
                <a:ea typeface="+mn-ea"/>
                <a:cs typeface="Arial"/>
              </a:rPr>
              <a:t> </a:t>
            </a:r>
            <a:r>
              <a:rPr kumimoji="0" sz="1400" b="0" i="0" u="none" strike="noStrike" kern="1200" cap="none" spc="-5" normalizeH="0" baseline="0" noProof="0" dirty="0">
                <a:ln>
                  <a:noFill/>
                </a:ln>
                <a:solidFill>
                  <a:prstClr val="black"/>
                </a:solidFill>
                <a:effectLst/>
                <a:uLnTx/>
                <a:uFillTx/>
                <a:latin typeface="Arial"/>
                <a:ea typeface="+mn-ea"/>
                <a:cs typeface="Arial"/>
              </a:rPr>
              <a:t>информационный</a:t>
            </a:r>
            <a:r>
              <a:rPr kumimoji="0" sz="1400" b="0" i="0" u="none" strike="noStrike" kern="1200" cap="none" spc="245" normalizeH="0" baseline="0" noProof="0" dirty="0">
                <a:ln>
                  <a:noFill/>
                </a:ln>
                <a:solidFill>
                  <a:prstClr val="black"/>
                </a:solidFill>
                <a:effectLst/>
                <a:uLnTx/>
                <a:uFillTx/>
                <a:latin typeface="Arial"/>
                <a:ea typeface="+mn-ea"/>
                <a:cs typeface="Arial"/>
              </a:rPr>
              <a:t> </a:t>
            </a:r>
            <a:r>
              <a:rPr kumimoji="0" sz="1400" b="0" i="0" u="none" strike="noStrike" kern="1200" cap="none" spc="-10" normalizeH="0" baseline="0" noProof="0" dirty="0">
                <a:ln>
                  <a:noFill/>
                </a:ln>
                <a:solidFill>
                  <a:prstClr val="black"/>
                </a:solidFill>
                <a:effectLst/>
                <a:uLnTx/>
                <a:uFillTx/>
                <a:latin typeface="Arial"/>
                <a:ea typeface="+mn-ea"/>
                <a:cs typeface="Arial"/>
              </a:rPr>
              <a:t>характер</a:t>
            </a:r>
            <a:r>
              <a:rPr kumimoji="0" sz="1400" b="0" i="0" u="none" strike="noStrike" kern="1200" cap="none" spc="250" normalizeH="0" baseline="0" noProof="0" dirty="0">
                <a:ln>
                  <a:noFill/>
                </a:ln>
                <a:solidFill>
                  <a:prstClr val="black"/>
                </a:solidFill>
                <a:effectLst/>
                <a:uLnTx/>
                <a:uFillTx/>
                <a:latin typeface="Arial"/>
                <a:ea typeface="+mn-ea"/>
                <a:cs typeface="Arial"/>
              </a:rPr>
              <a:t> </a:t>
            </a:r>
            <a:r>
              <a:rPr kumimoji="0" sz="1400" b="0" i="0" u="none" strike="noStrike" kern="1200" cap="none" spc="0" normalizeH="0" baseline="0" noProof="0" dirty="0">
                <a:ln>
                  <a:noFill/>
                </a:ln>
                <a:solidFill>
                  <a:prstClr val="black"/>
                </a:solidFill>
                <a:effectLst/>
                <a:uLnTx/>
                <a:uFillTx/>
                <a:latin typeface="Arial"/>
                <a:ea typeface="+mn-ea"/>
                <a:cs typeface="Arial"/>
              </a:rPr>
              <a:t>и</a:t>
            </a:r>
            <a:r>
              <a:rPr kumimoji="0" sz="1400" b="0" i="0" u="none" strike="noStrike" kern="1200" cap="none" spc="235" normalizeH="0" baseline="0" noProof="0" dirty="0">
                <a:ln>
                  <a:noFill/>
                </a:ln>
                <a:solidFill>
                  <a:prstClr val="black"/>
                </a:solidFill>
                <a:effectLst/>
                <a:uLnTx/>
                <a:uFillTx/>
                <a:latin typeface="Arial"/>
                <a:ea typeface="+mn-ea"/>
                <a:cs typeface="Arial"/>
              </a:rPr>
              <a:t> </a:t>
            </a:r>
            <a:r>
              <a:rPr kumimoji="0" sz="1400" b="0" i="0" u="none" strike="noStrike" kern="1200" cap="none" spc="0" normalizeH="0" baseline="0" noProof="0" dirty="0">
                <a:ln>
                  <a:noFill/>
                </a:ln>
                <a:solidFill>
                  <a:prstClr val="black"/>
                </a:solidFill>
                <a:effectLst/>
                <a:uLnTx/>
                <a:uFillTx/>
                <a:latin typeface="Arial"/>
                <a:ea typeface="+mn-ea"/>
                <a:cs typeface="Arial"/>
              </a:rPr>
              <a:t>не</a:t>
            </a:r>
            <a:r>
              <a:rPr kumimoji="0" sz="1400" b="0" i="0" u="none" strike="noStrike" kern="1200" cap="none" spc="240" normalizeH="0" baseline="0" noProof="0" dirty="0">
                <a:ln>
                  <a:noFill/>
                </a:ln>
                <a:solidFill>
                  <a:prstClr val="black"/>
                </a:solidFill>
                <a:effectLst/>
                <a:uLnTx/>
                <a:uFillTx/>
                <a:latin typeface="Arial"/>
                <a:ea typeface="+mn-ea"/>
                <a:cs typeface="Arial"/>
              </a:rPr>
              <a:t> </a:t>
            </a:r>
            <a:r>
              <a:rPr kumimoji="0" sz="1400" b="0" i="0" u="none" strike="noStrike" kern="1200" cap="none" spc="-10" normalizeH="0" baseline="0" noProof="0" dirty="0">
                <a:ln>
                  <a:noFill/>
                </a:ln>
                <a:solidFill>
                  <a:prstClr val="black"/>
                </a:solidFill>
                <a:effectLst/>
                <a:uLnTx/>
                <a:uFillTx/>
                <a:latin typeface="Arial"/>
                <a:ea typeface="+mn-ea"/>
                <a:cs typeface="Arial"/>
              </a:rPr>
              <a:t>содержит</a:t>
            </a:r>
            <a:r>
              <a:rPr kumimoji="0" sz="1400" b="0" i="0" u="none" strike="noStrike" kern="1200" cap="none" spc="260" normalizeH="0" baseline="0" noProof="0" dirty="0">
                <a:ln>
                  <a:noFill/>
                </a:ln>
                <a:solidFill>
                  <a:prstClr val="black"/>
                </a:solidFill>
                <a:effectLst/>
                <a:uLnTx/>
                <a:uFillTx/>
                <a:latin typeface="Arial"/>
                <a:ea typeface="+mn-ea"/>
                <a:cs typeface="Arial"/>
              </a:rPr>
              <a:t> </a:t>
            </a:r>
            <a:r>
              <a:rPr kumimoji="0" sz="1400" b="0" i="0" u="none" strike="noStrike" kern="1200" cap="none" spc="0" normalizeH="0" baseline="0" noProof="0" dirty="0">
                <a:ln>
                  <a:noFill/>
                </a:ln>
                <a:solidFill>
                  <a:prstClr val="black"/>
                </a:solidFill>
                <a:effectLst/>
                <a:uLnTx/>
                <a:uFillTx/>
                <a:latin typeface="Arial"/>
                <a:ea typeface="+mn-ea"/>
                <a:cs typeface="Arial"/>
              </a:rPr>
              <a:t>в</a:t>
            </a:r>
            <a:r>
              <a:rPr kumimoji="0" sz="1400" b="0" i="0" u="none" strike="noStrike" kern="1200" cap="none" spc="235" normalizeH="0" baseline="0" noProof="0" dirty="0">
                <a:ln>
                  <a:noFill/>
                </a:ln>
                <a:solidFill>
                  <a:prstClr val="black"/>
                </a:solidFill>
                <a:effectLst/>
                <a:uLnTx/>
                <a:uFillTx/>
                <a:latin typeface="Arial"/>
                <a:ea typeface="+mn-ea"/>
                <a:cs typeface="Arial"/>
              </a:rPr>
              <a:t> </a:t>
            </a:r>
            <a:r>
              <a:rPr kumimoji="0" sz="1400" b="0" i="0" u="none" strike="noStrike" kern="1200" cap="none" spc="-15" normalizeH="0" baseline="0" noProof="0" dirty="0">
                <a:ln>
                  <a:noFill/>
                </a:ln>
                <a:solidFill>
                  <a:prstClr val="black"/>
                </a:solidFill>
                <a:effectLst/>
                <a:uLnTx/>
                <a:uFillTx/>
                <a:latin typeface="Arial"/>
                <a:ea typeface="+mn-ea"/>
                <a:cs typeface="Arial"/>
              </a:rPr>
              <a:t>себе</a:t>
            </a:r>
            <a:r>
              <a:rPr kumimoji="0" sz="1400" b="0" i="0" u="none" strike="noStrike" kern="1200" cap="none" spc="240" normalizeH="0" baseline="0" noProof="0" dirty="0">
                <a:ln>
                  <a:noFill/>
                </a:ln>
                <a:solidFill>
                  <a:prstClr val="black"/>
                </a:solidFill>
                <a:effectLst/>
                <a:uLnTx/>
                <a:uFillTx/>
                <a:latin typeface="Arial"/>
                <a:ea typeface="+mn-ea"/>
                <a:cs typeface="Arial"/>
              </a:rPr>
              <a:t> </a:t>
            </a:r>
            <a:r>
              <a:rPr kumimoji="0" sz="1400" b="0" i="0" u="none" strike="noStrike" kern="1200" cap="none" spc="-5" normalizeH="0" baseline="0" noProof="0" dirty="0">
                <a:ln>
                  <a:noFill/>
                </a:ln>
                <a:solidFill>
                  <a:prstClr val="black"/>
                </a:solidFill>
                <a:effectLst/>
                <a:uLnTx/>
                <a:uFillTx/>
                <a:latin typeface="Arial"/>
                <a:ea typeface="+mn-ea"/>
                <a:cs typeface="Arial"/>
              </a:rPr>
              <a:t>описание</a:t>
            </a:r>
            <a:r>
              <a:rPr kumimoji="0" sz="1400" b="0" i="0" u="none" strike="noStrike" kern="1200" cap="none" spc="240" normalizeH="0" baseline="0" noProof="0" dirty="0">
                <a:ln>
                  <a:noFill/>
                </a:ln>
                <a:solidFill>
                  <a:prstClr val="black"/>
                </a:solidFill>
                <a:effectLst/>
                <a:uLnTx/>
                <a:uFillTx/>
                <a:latin typeface="Arial"/>
                <a:ea typeface="+mn-ea"/>
                <a:cs typeface="Arial"/>
              </a:rPr>
              <a:t> </a:t>
            </a:r>
            <a:r>
              <a:rPr kumimoji="0" sz="1400" b="0" i="0" u="none" strike="noStrike" kern="1200" cap="none" spc="-5" normalizeH="0" baseline="0" noProof="0" dirty="0">
                <a:ln>
                  <a:noFill/>
                </a:ln>
                <a:solidFill>
                  <a:prstClr val="black"/>
                </a:solidFill>
                <a:effectLst/>
                <a:uLnTx/>
                <a:uFillTx/>
                <a:latin typeface="Arial"/>
                <a:ea typeface="+mn-ea"/>
                <a:cs typeface="Arial"/>
              </a:rPr>
              <a:t>функциональных, </a:t>
            </a:r>
            <a:r>
              <a:rPr kumimoji="0" sz="1400" b="0" i="0" u="none" strike="noStrike" kern="1200" cap="none" spc="-375" normalizeH="0" baseline="0" noProof="0" dirty="0">
                <a:ln>
                  <a:noFill/>
                </a:ln>
                <a:solidFill>
                  <a:prstClr val="black"/>
                </a:solidFill>
                <a:effectLst/>
                <a:uLnTx/>
                <a:uFillTx/>
                <a:latin typeface="Arial"/>
                <a:ea typeface="+mn-ea"/>
                <a:cs typeface="Arial"/>
              </a:rPr>
              <a:t> </a:t>
            </a:r>
            <a:r>
              <a:rPr kumimoji="0" sz="1400" b="0" i="0" u="none" strike="noStrike" kern="1200" cap="none" spc="-10" normalizeH="0" baseline="0" noProof="0" dirty="0">
                <a:ln>
                  <a:noFill/>
                </a:ln>
                <a:solidFill>
                  <a:prstClr val="black"/>
                </a:solidFill>
                <a:effectLst/>
                <a:uLnTx/>
                <a:uFillTx/>
                <a:latin typeface="Arial"/>
                <a:ea typeface="+mn-ea"/>
                <a:cs typeface="Arial"/>
              </a:rPr>
              <a:t>технических,</a:t>
            </a:r>
            <a:r>
              <a:rPr kumimoji="0" sz="1400" b="0" i="0" u="none" strike="noStrike" kern="1200" cap="none" spc="250" normalizeH="0" baseline="0" noProof="0" dirty="0">
                <a:ln>
                  <a:noFill/>
                </a:ln>
                <a:solidFill>
                  <a:prstClr val="black"/>
                </a:solidFill>
                <a:effectLst/>
                <a:uLnTx/>
                <a:uFillTx/>
                <a:latin typeface="Arial"/>
                <a:ea typeface="+mn-ea"/>
                <a:cs typeface="Arial"/>
              </a:rPr>
              <a:t> </a:t>
            </a:r>
            <a:r>
              <a:rPr kumimoji="0" sz="1400" b="0" i="0" u="none" strike="noStrike" kern="1200" cap="none" spc="-5" normalizeH="0" baseline="0" noProof="0" dirty="0">
                <a:ln>
                  <a:noFill/>
                </a:ln>
                <a:solidFill>
                  <a:prstClr val="black"/>
                </a:solidFill>
                <a:effectLst/>
                <a:uLnTx/>
                <a:uFillTx/>
                <a:latin typeface="Arial"/>
                <a:ea typeface="+mn-ea"/>
                <a:cs typeface="Arial"/>
              </a:rPr>
              <a:t>качественных</a:t>
            </a:r>
            <a:r>
              <a:rPr kumimoji="0" sz="1400" b="0" i="0" u="none" strike="noStrike" kern="1200" cap="none" spc="220" normalizeH="0" baseline="0" noProof="0" dirty="0">
                <a:ln>
                  <a:noFill/>
                </a:ln>
                <a:solidFill>
                  <a:prstClr val="black"/>
                </a:solidFill>
                <a:effectLst/>
                <a:uLnTx/>
                <a:uFillTx/>
                <a:latin typeface="Arial"/>
                <a:ea typeface="+mn-ea"/>
                <a:cs typeface="Arial"/>
              </a:rPr>
              <a:t> </a:t>
            </a:r>
            <a:r>
              <a:rPr kumimoji="0" sz="1400" b="0" i="0" u="none" strike="noStrike" kern="1200" cap="none" spc="-5" normalizeH="0" baseline="0" noProof="0" dirty="0">
                <a:ln>
                  <a:noFill/>
                </a:ln>
                <a:solidFill>
                  <a:prstClr val="black"/>
                </a:solidFill>
                <a:effectLst/>
                <a:uLnTx/>
                <a:uFillTx/>
                <a:latin typeface="Arial"/>
                <a:ea typeface="+mn-ea"/>
                <a:cs typeface="Arial"/>
              </a:rPr>
              <a:t>или</a:t>
            </a:r>
            <a:r>
              <a:rPr kumimoji="0" sz="1400" b="0" i="0" u="none" strike="noStrike" kern="1200" cap="none" spc="235" normalizeH="0" baseline="0" noProof="0" dirty="0">
                <a:ln>
                  <a:noFill/>
                </a:ln>
                <a:solidFill>
                  <a:prstClr val="black"/>
                </a:solidFill>
                <a:effectLst/>
                <a:uLnTx/>
                <a:uFillTx/>
                <a:latin typeface="Arial"/>
                <a:ea typeface="+mn-ea"/>
                <a:cs typeface="Arial"/>
              </a:rPr>
              <a:t> </a:t>
            </a:r>
            <a:r>
              <a:rPr kumimoji="0" sz="1400" b="0" i="0" u="none" strike="noStrike" kern="1200" cap="none" spc="-5" normalizeH="0" baseline="0" noProof="0" dirty="0">
                <a:ln>
                  <a:noFill/>
                </a:ln>
                <a:solidFill>
                  <a:prstClr val="black"/>
                </a:solidFill>
                <a:effectLst/>
                <a:uLnTx/>
                <a:uFillTx/>
                <a:latin typeface="Arial"/>
                <a:ea typeface="+mn-ea"/>
                <a:cs typeface="Arial"/>
              </a:rPr>
              <a:t>эксплуатационных</a:t>
            </a:r>
            <a:r>
              <a:rPr kumimoji="0" sz="1400" b="0" i="0" u="none" strike="noStrike" kern="1200" cap="none" spc="235" normalizeH="0" baseline="0" noProof="0" dirty="0">
                <a:ln>
                  <a:noFill/>
                </a:ln>
                <a:solidFill>
                  <a:prstClr val="black"/>
                </a:solidFill>
                <a:effectLst/>
                <a:uLnTx/>
                <a:uFillTx/>
                <a:latin typeface="Arial"/>
                <a:ea typeface="+mn-ea"/>
                <a:cs typeface="Arial"/>
              </a:rPr>
              <a:t> </a:t>
            </a:r>
            <a:r>
              <a:rPr kumimoji="0" sz="1400" b="0" i="0" u="none" strike="noStrike" kern="1200" cap="none" spc="-10" normalizeH="0" baseline="0" noProof="0" dirty="0">
                <a:ln>
                  <a:noFill/>
                </a:ln>
                <a:solidFill>
                  <a:prstClr val="black"/>
                </a:solidFill>
                <a:effectLst/>
                <a:uLnTx/>
                <a:uFillTx/>
                <a:latin typeface="Arial"/>
                <a:ea typeface="+mn-ea"/>
                <a:cs typeface="Arial"/>
              </a:rPr>
              <a:t>характеристик</a:t>
            </a:r>
            <a:r>
              <a:rPr kumimoji="0" sz="1400" b="0" i="0" u="none" strike="noStrike" kern="1200" cap="none" spc="229" normalizeH="0" baseline="0" noProof="0" dirty="0">
                <a:ln>
                  <a:noFill/>
                </a:ln>
                <a:solidFill>
                  <a:prstClr val="black"/>
                </a:solidFill>
                <a:effectLst/>
                <a:uLnTx/>
                <a:uFillTx/>
                <a:latin typeface="Arial"/>
                <a:ea typeface="+mn-ea"/>
                <a:cs typeface="Arial"/>
              </a:rPr>
              <a:t> </a:t>
            </a:r>
            <a:r>
              <a:rPr kumimoji="0" sz="1400" b="0" i="0" u="none" strike="noStrike" kern="1200" cap="none" spc="-10" normalizeH="0" baseline="0" noProof="0" dirty="0">
                <a:ln>
                  <a:noFill/>
                </a:ln>
                <a:solidFill>
                  <a:prstClr val="black"/>
                </a:solidFill>
                <a:effectLst/>
                <a:uLnTx/>
                <a:uFillTx/>
                <a:latin typeface="Arial"/>
                <a:ea typeface="+mn-ea"/>
                <a:cs typeface="Arial"/>
              </a:rPr>
              <a:t>товара,</a:t>
            </a:r>
            <a:r>
              <a:rPr kumimoji="0" sz="1400" b="0" i="0" u="none" strike="noStrike" kern="1200" cap="none" spc="229" normalizeH="0" baseline="0" noProof="0" dirty="0">
                <a:ln>
                  <a:noFill/>
                </a:ln>
                <a:solidFill>
                  <a:prstClr val="black"/>
                </a:solidFill>
                <a:effectLst/>
                <a:uLnTx/>
                <a:uFillTx/>
                <a:latin typeface="Arial"/>
                <a:ea typeface="+mn-ea"/>
                <a:cs typeface="Arial"/>
              </a:rPr>
              <a:t> </a:t>
            </a:r>
            <a:r>
              <a:rPr kumimoji="0" sz="1400" b="0" i="0" u="none" strike="noStrike" kern="1200" cap="none" spc="0" normalizeH="0" baseline="0" noProof="0" dirty="0">
                <a:ln>
                  <a:noFill/>
                </a:ln>
                <a:solidFill>
                  <a:prstClr val="black"/>
                </a:solidFill>
                <a:effectLst/>
                <a:uLnTx/>
                <a:uFillTx/>
                <a:latin typeface="Arial"/>
                <a:ea typeface="+mn-ea"/>
                <a:cs typeface="Arial"/>
              </a:rPr>
              <a:t>в</a:t>
            </a:r>
            <a:r>
              <a:rPr kumimoji="0" sz="1400" b="0" i="0" u="none" strike="noStrike" kern="1200" cap="none" spc="229" normalizeH="0" baseline="0" noProof="0" dirty="0">
                <a:ln>
                  <a:noFill/>
                </a:ln>
                <a:solidFill>
                  <a:prstClr val="black"/>
                </a:solidFill>
                <a:effectLst/>
                <a:uLnTx/>
                <a:uFillTx/>
                <a:latin typeface="Arial"/>
                <a:ea typeface="+mn-ea"/>
                <a:cs typeface="Arial"/>
              </a:rPr>
              <a:t> </a:t>
            </a:r>
            <a:r>
              <a:rPr kumimoji="0" sz="1400" b="0" i="0" u="none" strike="noStrike" kern="1200" cap="none" spc="-5" normalizeH="0" baseline="0" noProof="0" dirty="0">
                <a:ln>
                  <a:noFill/>
                </a:ln>
                <a:solidFill>
                  <a:prstClr val="black"/>
                </a:solidFill>
                <a:effectLst/>
                <a:uLnTx/>
                <a:uFillTx/>
                <a:latin typeface="Arial"/>
                <a:ea typeface="+mn-ea"/>
                <a:cs typeface="Arial"/>
              </a:rPr>
              <a:t>связи</a:t>
            </a:r>
            <a:r>
              <a:rPr kumimoji="0" sz="1400" b="0" i="0" u="none" strike="noStrike" kern="1200" cap="none" spc="240" normalizeH="0" baseline="0" noProof="0" dirty="0">
                <a:ln>
                  <a:noFill/>
                </a:ln>
                <a:solidFill>
                  <a:prstClr val="black"/>
                </a:solidFill>
                <a:effectLst/>
                <a:uLnTx/>
                <a:uFillTx/>
                <a:latin typeface="Arial"/>
                <a:ea typeface="+mn-ea"/>
                <a:cs typeface="Arial"/>
              </a:rPr>
              <a:t> </a:t>
            </a:r>
            <a:r>
              <a:rPr kumimoji="0" sz="1400" b="0" i="0" u="none" strike="noStrike" kern="1200" cap="none" spc="0" normalizeH="0" baseline="0" noProof="0" dirty="0">
                <a:ln>
                  <a:noFill/>
                </a:ln>
                <a:solidFill>
                  <a:prstClr val="black"/>
                </a:solidFill>
                <a:effectLst/>
                <a:uLnTx/>
                <a:uFillTx/>
                <a:latin typeface="Arial"/>
                <a:ea typeface="+mn-ea"/>
                <a:cs typeface="Arial"/>
              </a:rPr>
              <a:t>с</a:t>
            </a:r>
            <a:r>
              <a:rPr kumimoji="0" sz="1400" b="0" i="0" u="none" strike="noStrike" kern="1200" cap="none" spc="220" normalizeH="0" baseline="0" noProof="0" dirty="0">
                <a:ln>
                  <a:noFill/>
                </a:ln>
                <a:solidFill>
                  <a:prstClr val="black"/>
                </a:solidFill>
                <a:effectLst/>
                <a:uLnTx/>
                <a:uFillTx/>
                <a:latin typeface="Arial"/>
                <a:ea typeface="+mn-ea"/>
                <a:cs typeface="Arial"/>
              </a:rPr>
              <a:t> </a:t>
            </a:r>
            <a:r>
              <a:rPr kumimoji="0" sz="1400" b="0" i="0" u="none" strike="noStrike" kern="1200" cap="none" spc="0" normalizeH="0" baseline="0" noProof="0" dirty="0">
                <a:ln>
                  <a:noFill/>
                </a:ln>
                <a:solidFill>
                  <a:prstClr val="black"/>
                </a:solidFill>
                <a:effectLst/>
                <a:uLnTx/>
                <a:uFillTx/>
                <a:latin typeface="Arial"/>
                <a:ea typeface="+mn-ea"/>
                <a:cs typeface="Arial"/>
              </a:rPr>
              <a:t>чем</a:t>
            </a:r>
            <a:r>
              <a:rPr kumimoji="0" sz="1400" b="0" i="0" u="none" strike="noStrike" kern="1200" cap="none" spc="225" normalizeH="0" baseline="0" noProof="0" dirty="0">
                <a:ln>
                  <a:noFill/>
                </a:ln>
                <a:solidFill>
                  <a:prstClr val="black"/>
                </a:solidFill>
                <a:effectLst/>
                <a:uLnTx/>
                <a:uFillTx/>
                <a:latin typeface="Arial"/>
                <a:ea typeface="+mn-ea"/>
                <a:cs typeface="Arial"/>
              </a:rPr>
              <a:t> </a:t>
            </a:r>
            <a:r>
              <a:rPr kumimoji="0" sz="1400" b="0" i="0" u="none" strike="noStrike" kern="1200" cap="none" spc="0" normalizeH="0" baseline="0" noProof="0" dirty="0">
                <a:ln>
                  <a:noFill/>
                </a:ln>
                <a:solidFill>
                  <a:prstClr val="black"/>
                </a:solidFill>
                <a:effectLst/>
                <a:uLnTx/>
                <a:uFillTx/>
                <a:latin typeface="Arial"/>
                <a:ea typeface="+mn-ea"/>
                <a:cs typeface="Arial"/>
              </a:rPr>
              <a:t>заявка</a:t>
            </a:r>
            <a:r>
              <a:rPr kumimoji="0" sz="1400" b="0" i="0" u="none" strike="noStrike" kern="1200" cap="none" spc="235" normalizeH="0" baseline="0" noProof="0" dirty="0">
                <a:ln>
                  <a:noFill/>
                </a:ln>
                <a:solidFill>
                  <a:prstClr val="black"/>
                </a:solidFill>
                <a:effectLst/>
                <a:uLnTx/>
                <a:uFillTx/>
                <a:latin typeface="Arial"/>
                <a:ea typeface="+mn-ea"/>
                <a:cs typeface="Arial"/>
              </a:rPr>
              <a:t> </a:t>
            </a:r>
            <a:r>
              <a:rPr kumimoji="0" sz="1400" b="0" i="0" u="none" strike="noStrike" kern="1200" cap="none" spc="-5" normalizeH="0" baseline="0" noProof="0" dirty="0">
                <a:ln>
                  <a:noFill/>
                </a:ln>
                <a:solidFill>
                  <a:prstClr val="black"/>
                </a:solidFill>
                <a:effectLst/>
                <a:uLnTx/>
                <a:uFillTx/>
                <a:latin typeface="Arial"/>
                <a:ea typeface="+mn-ea"/>
                <a:cs typeface="Arial"/>
              </a:rPr>
              <a:t>не</a:t>
            </a:r>
            <a:r>
              <a:rPr kumimoji="0" sz="1400" b="0" i="0" u="none" strike="noStrike" kern="1200" cap="none" spc="240" normalizeH="0" baseline="0" noProof="0" dirty="0">
                <a:ln>
                  <a:noFill/>
                </a:ln>
                <a:solidFill>
                  <a:prstClr val="black"/>
                </a:solidFill>
                <a:effectLst/>
                <a:uLnTx/>
                <a:uFillTx/>
                <a:latin typeface="Arial"/>
                <a:ea typeface="+mn-ea"/>
                <a:cs typeface="Arial"/>
              </a:rPr>
              <a:t> </a:t>
            </a:r>
            <a:r>
              <a:rPr kumimoji="0" sz="1400" b="0" i="0" u="none" strike="noStrike" kern="1200" cap="none" spc="-20" normalizeH="0" baseline="0" noProof="0" dirty="0">
                <a:ln>
                  <a:noFill/>
                </a:ln>
                <a:solidFill>
                  <a:prstClr val="black"/>
                </a:solidFill>
                <a:effectLst/>
                <a:uLnTx/>
                <a:uFillTx/>
                <a:latin typeface="Arial"/>
                <a:ea typeface="+mn-ea"/>
                <a:cs typeface="Arial"/>
              </a:rPr>
              <a:t>может</a:t>
            </a:r>
            <a:r>
              <a:rPr kumimoji="0" sz="1400" b="0" i="0" u="none" strike="noStrike" kern="1200" cap="none" spc="229" normalizeH="0" baseline="0" noProof="0" dirty="0">
                <a:ln>
                  <a:noFill/>
                </a:ln>
                <a:solidFill>
                  <a:prstClr val="black"/>
                </a:solidFill>
                <a:effectLst/>
                <a:uLnTx/>
                <a:uFillTx/>
                <a:latin typeface="Arial"/>
                <a:ea typeface="+mn-ea"/>
                <a:cs typeface="Arial"/>
              </a:rPr>
              <a:t> </a:t>
            </a:r>
            <a:r>
              <a:rPr kumimoji="0" sz="1400" b="0" i="0" u="none" strike="noStrike" kern="1200" cap="none" spc="0" normalizeH="0" baseline="0" noProof="0" dirty="0">
                <a:ln>
                  <a:noFill/>
                </a:ln>
                <a:solidFill>
                  <a:prstClr val="black"/>
                </a:solidFill>
                <a:effectLst/>
                <a:uLnTx/>
                <a:uFillTx/>
                <a:latin typeface="Arial"/>
                <a:ea typeface="+mn-ea"/>
                <a:cs typeface="Arial"/>
              </a:rPr>
              <a:t>быть</a:t>
            </a:r>
          </a:p>
        </p:txBody>
      </p:sp>
      <p:sp>
        <p:nvSpPr>
          <p:cNvPr id="10" name="object 10"/>
          <p:cNvSpPr txBox="1"/>
          <p:nvPr/>
        </p:nvSpPr>
        <p:spPr>
          <a:xfrm>
            <a:off x="993139" y="4550409"/>
            <a:ext cx="3924935" cy="239395"/>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tab pos="1045844" algn="l"/>
                <a:tab pos="1318895" algn="l"/>
                <a:tab pos="2068195" algn="l"/>
                <a:tab pos="3535045" algn="l"/>
              </a:tabLst>
              <a:defRPr/>
            </a:pPr>
            <a:r>
              <a:rPr kumimoji="0" sz="1400" b="0" i="0" u="none" strike="noStrike" kern="1200" cap="none" spc="-40" normalizeH="0" baseline="0" noProof="0" dirty="0">
                <a:ln>
                  <a:noFill/>
                </a:ln>
                <a:solidFill>
                  <a:prstClr val="black"/>
                </a:solidFill>
                <a:effectLst/>
                <a:uLnTx/>
                <a:uFillTx/>
                <a:latin typeface="Arial"/>
                <a:ea typeface="+mn-ea"/>
                <a:cs typeface="Arial"/>
              </a:rPr>
              <a:t>о</a:t>
            </a:r>
            <a:r>
              <a:rPr kumimoji="0" sz="1400" b="0" i="0" u="none" strike="noStrike" kern="1200" cap="none" spc="0" normalizeH="0" baseline="0" noProof="0" dirty="0">
                <a:ln>
                  <a:noFill/>
                </a:ln>
                <a:solidFill>
                  <a:prstClr val="black"/>
                </a:solidFill>
                <a:effectLst/>
                <a:uLnTx/>
                <a:uFillTx/>
                <a:latin typeface="Arial"/>
                <a:ea typeface="+mn-ea"/>
                <a:cs typeface="Arial"/>
              </a:rPr>
              <a:t>т</a:t>
            </a:r>
            <a:r>
              <a:rPr kumimoji="0" sz="1400" b="0" i="0" u="none" strike="noStrike" kern="1200" cap="none" spc="5" normalizeH="0" baseline="0" noProof="0" dirty="0">
                <a:ln>
                  <a:noFill/>
                </a:ln>
                <a:solidFill>
                  <a:prstClr val="black"/>
                </a:solidFill>
                <a:effectLst/>
                <a:uLnTx/>
                <a:uFillTx/>
                <a:latin typeface="Arial"/>
                <a:ea typeface="+mn-ea"/>
                <a:cs typeface="Arial"/>
              </a:rPr>
              <a:t>кл</a:t>
            </a:r>
            <a:r>
              <a:rPr kumimoji="0" sz="1400" b="0" i="0" u="none" strike="noStrike" kern="1200" cap="none" spc="-5" normalizeH="0" baseline="0" noProof="0" dirty="0">
                <a:ln>
                  <a:noFill/>
                </a:ln>
                <a:solidFill>
                  <a:prstClr val="black"/>
                </a:solidFill>
                <a:effectLst/>
                <a:uLnTx/>
                <a:uFillTx/>
                <a:latin typeface="Arial"/>
                <a:ea typeface="+mn-ea"/>
                <a:cs typeface="Arial"/>
              </a:rPr>
              <a:t>о</a:t>
            </a:r>
            <a:r>
              <a:rPr kumimoji="0" sz="1400" b="0" i="0" u="none" strike="noStrike" kern="1200" cap="none" spc="-10" normalizeH="0" baseline="0" noProof="0" dirty="0">
                <a:ln>
                  <a:noFill/>
                </a:ln>
                <a:solidFill>
                  <a:prstClr val="black"/>
                </a:solidFill>
                <a:effectLst/>
                <a:uLnTx/>
                <a:uFillTx/>
                <a:latin typeface="Arial"/>
                <a:ea typeface="+mn-ea"/>
                <a:cs typeface="Arial"/>
              </a:rPr>
              <a:t>н</a:t>
            </a:r>
            <a:r>
              <a:rPr kumimoji="0" sz="1400" b="0" i="0" u="none" strike="noStrike" kern="1200" cap="none" spc="-5" normalizeH="0" baseline="0" noProof="0" dirty="0">
                <a:ln>
                  <a:noFill/>
                </a:ln>
                <a:solidFill>
                  <a:prstClr val="black"/>
                </a:solidFill>
                <a:effectLst/>
                <a:uLnTx/>
                <a:uFillTx/>
                <a:latin typeface="Arial"/>
                <a:ea typeface="+mn-ea"/>
                <a:cs typeface="Arial"/>
              </a:rPr>
              <a:t>е</a:t>
            </a:r>
            <a:r>
              <a:rPr kumimoji="0" sz="1400" b="0" i="0" u="none" strike="noStrike" kern="1200" cap="none" spc="-10" normalizeH="0" baseline="0" noProof="0" dirty="0">
                <a:ln>
                  <a:noFill/>
                </a:ln>
                <a:solidFill>
                  <a:prstClr val="black"/>
                </a:solidFill>
                <a:effectLst/>
                <a:uLnTx/>
                <a:uFillTx/>
                <a:latin typeface="Arial"/>
                <a:ea typeface="+mn-ea"/>
                <a:cs typeface="Arial"/>
              </a:rPr>
              <a:t>н</a:t>
            </a:r>
            <a:r>
              <a:rPr kumimoji="0" sz="1400" b="0" i="0" u="none" strike="noStrike" kern="1200" cap="none" spc="0" normalizeH="0" baseline="0" noProof="0" dirty="0">
                <a:ln>
                  <a:noFill/>
                </a:ln>
                <a:solidFill>
                  <a:prstClr val="black"/>
                </a:solidFill>
                <a:effectLst/>
                <a:uLnTx/>
                <a:uFillTx/>
                <a:latin typeface="Arial"/>
                <a:ea typeface="+mn-ea"/>
                <a:cs typeface="Arial"/>
              </a:rPr>
              <a:t>а	в	с</a:t>
            </a:r>
            <a:r>
              <a:rPr kumimoji="0" sz="1400" b="0" i="0" u="none" strike="noStrike" kern="1200" cap="none" spc="-15" normalizeH="0" baseline="0" noProof="0" dirty="0">
                <a:ln>
                  <a:noFill/>
                </a:ln>
                <a:solidFill>
                  <a:prstClr val="black"/>
                </a:solidFill>
                <a:effectLst/>
                <a:uLnTx/>
                <a:uFillTx/>
                <a:latin typeface="Arial"/>
                <a:ea typeface="+mn-ea"/>
                <a:cs typeface="Arial"/>
              </a:rPr>
              <a:t>л</a:t>
            </a:r>
            <a:r>
              <a:rPr kumimoji="0" sz="1400" b="0" i="0" u="none" strike="noStrike" kern="1200" cap="none" spc="-20" normalizeH="0" baseline="0" noProof="0" dirty="0">
                <a:ln>
                  <a:noFill/>
                </a:ln>
                <a:solidFill>
                  <a:prstClr val="black"/>
                </a:solidFill>
                <a:effectLst/>
                <a:uLnTx/>
                <a:uFillTx/>
                <a:latin typeface="Arial"/>
                <a:ea typeface="+mn-ea"/>
                <a:cs typeface="Arial"/>
              </a:rPr>
              <a:t>у</a:t>
            </a:r>
            <a:r>
              <a:rPr kumimoji="0" sz="1400" b="0" i="0" u="none" strike="noStrike" kern="1200" cap="none" spc="0" normalizeH="0" baseline="0" noProof="0" dirty="0">
                <a:ln>
                  <a:noFill/>
                </a:ln>
                <a:solidFill>
                  <a:prstClr val="black"/>
                </a:solidFill>
                <a:effectLst/>
                <a:uLnTx/>
                <a:uFillTx/>
                <a:latin typeface="Arial"/>
                <a:ea typeface="+mn-ea"/>
                <a:cs typeface="Arial"/>
              </a:rPr>
              <a:t>чае	н</a:t>
            </a:r>
            <a:r>
              <a:rPr kumimoji="0" sz="1400" b="0" i="0" u="none" strike="noStrike" kern="1200" cap="none" spc="-15" normalizeH="0" baseline="0" noProof="0" dirty="0">
                <a:ln>
                  <a:noFill/>
                </a:ln>
                <a:solidFill>
                  <a:prstClr val="black"/>
                </a:solidFill>
                <a:effectLst/>
                <a:uLnTx/>
                <a:uFillTx/>
                <a:latin typeface="Arial"/>
                <a:ea typeface="+mn-ea"/>
                <a:cs typeface="Arial"/>
              </a:rPr>
              <a:t>е</a:t>
            </a:r>
            <a:r>
              <a:rPr kumimoji="0" sz="1400" b="0" i="0" u="none" strike="noStrike" kern="1200" cap="none" spc="15" normalizeH="0" baseline="0" noProof="0" dirty="0">
                <a:ln>
                  <a:noFill/>
                </a:ln>
                <a:solidFill>
                  <a:prstClr val="black"/>
                </a:solidFill>
                <a:effectLst/>
                <a:uLnTx/>
                <a:uFillTx/>
                <a:latin typeface="Arial"/>
                <a:ea typeface="+mn-ea"/>
                <a:cs typeface="Arial"/>
              </a:rPr>
              <a:t>с</a:t>
            </a:r>
            <a:r>
              <a:rPr kumimoji="0" sz="1400" b="0" i="0" u="none" strike="noStrike" kern="1200" cap="none" spc="-5" normalizeH="0" baseline="0" noProof="0" dirty="0">
                <a:ln>
                  <a:noFill/>
                </a:ln>
                <a:solidFill>
                  <a:prstClr val="black"/>
                </a:solidFill>
                <a:effectLst/>
                <a:uLnTx/>
                <a:uFillTx/>
                <a:latin typeface="Arial"/>
                <a:ea typeface="+mn-ea"/>
                <a:cs typeface="Arial"/>
              </a:rPr>
              <a:t>о</a:t>
            </a:r>
            <a:r>
              <a:rPr kumimoji="0" sz="1400" b="0" i="0" u="none" strike="noStrike" kern="1200" cap="none" spc="-50" normalizeH="0" baseline="0" noProof="0" dirty="0">
                <a:ln>
                  <a:noFill/>
                </a:ln>
                <a:solidFill>
                  <a:prstClr val="black"/>
                </a:solidFill>
                <a:effectLst/>
                <a:uLnTx/>
                <a:uFillTx/>
                <a:latin typeface="Arial"/>
                <a:ea typeface="+mn-ea"/>
                <a:cs typeface="Arial"/>
              </a:rPr>
              <a:t>о</a:t>
            </a:r>
            <a:r>
              <a:rPr kumimoji="0" sz="1400" b="0" i="0" u="none" strike="noStrike" kern="1200" cap="none" spc="0" normalizeH="0" baseline="0" noProof="0" dirty="0">
                <a:ln>
                  <a:noFill/>
                </a:ln>
                <a:solidFill>
                  <a:prstClr val="black"/>
                </a:solidFill>
                <a:effectLst/>
                <a:uLnTx/>
                <a:uFillTx/>
                <a:latin typeface="Arial"/>
                <a:ea typeface="+mn-ea"/>
                <a:cs typeface="Arial"/>
              </a:rPr>
              <a:t>т</a:t>
            </a:r>
            <a:r>
              <a:rPr kumimoji="0" sz="1400" b="0" i="0" u="none" strike="noStrike" kern="1200" cap="none" spc="-15" normalizeH="0" baseline="0" noProof="0" dirty="0">
                <a:ln>
                  <a:noFill/>
                </a:ln>
                <a:solidFill>
                  <a:prstClr val="black"/>
                </a:solidFill>
                <a:effectLst/>
                <a:uLnTx/>
                <a:uFillTx/>
                <a:latin typeface="Arial"/>
                <a:ea typeface="+mn-ea"/>
                <a:cs typeface="Arial"/>
              </a:rPr>
              <a:t>в</a:t>
            </a:r>
            <a:r>
              <a:rPr kumimoji="0" sz="1400" b="0" i="0" u="none" strike="noStrike" kern="1200" cap="none" spc="-65" normalizeH="0" baseline="0" noProof="0" dirty="0">
                <a:ln>
                  <a:noFill/>
                </a:ln>
                <a:solidFill>
                  <a:prstClr val="black"/>
                </a:solidFill>
                <a:effectLst/>
                <a:uLnTx/>
                <a:uFillTx/>
                <a:latin typeface="Arial"/>
                <a:ea typeface="+mn-ea"/>
                <a:cs typeface="Arial"/>
              </a:rPr>
              <a:t>е</a:t>
            </a:r>
            <a:r>
              <a:rPr kumimoji="0" sz="1400" b="0" i="0" u="none" strike="noStrike" kern="1200" cap="none" spc="-20" normalizeH="0" baseline="0" noProof="0" dirty="0">
                <a:ln>
                  <a:noFill/>
                </a:ln>
                <a:solidFill>
                  <a:prstClr val="black"/>
                </a:solidFill>
                <a:effectLst/>
                <a:uLnTx/>
                <a:uFillTx/>
                <a:latin typeface="Arial"/>
                <a:ea typeface="+mn-ea"/>
                <a:cs typeface="Arial"/>
              </a:rPr>
              <a:t>т</a:t>
            </a:r>
            <a:r>
              <a:rPr kumimoji="0" sz="1400" b="0" i="0" u="none" strike="noStrike" kern="1200" cap="none" spc="-10" normalizeH="0" baseline="0" noProof="0" dirty="0">
                <a:ln>
                  <a:noFill/>
                </a:ln>
                <a:solidFill>
                  <a:prstClr val="black"/>
                </a:solidFill>
                <a:effectLst/>
                <a:uLnTx/>
                <a:uFillTx/>
                <a:latin typeface="Arial"/>
                <a:ea typeface="+mn-ea"/>
                <a:cs typeface="Arial"/>
              </a:rPr>
              <a:t>ст</a:t>
            </a:r>
            <a:r>
              <a:rPr kumimoji="0" sz="1400" b="0" i="0" u="none" strike="noStrike" kern="1200" cap="none" spc="-5" normalizeH="0" baseline="0" noProof="0" dirty="0">
                <a:ln>
                  <a:noFill/>
                </a:ln>
                <a:solidFill>
                  <a:prstClr val="black"/>
                </a:solidFill>
                <a:effectLst/>
                <a:uLnTx/>
                <a:uFillTx/>
                <a:latin typeface="Arial"/>
                <a:ea typeface="+mn-ea"/>
                <a:cs typeface="Arial"/>
              </a:rPr>
              <a:t>в</a:t>
            </a:r>
            <a:r>
              <a:rPr kumimoji="0" sz="1400" b="0" i="0" u="none" strike="noStrike" kern="1200" cap="none" spc="0" normalizeH="0" baseline="0" noProof="0" dirty="0">
                <a:ln>
                  <a:noFill/>
                </a:ln>
                <a:solidFill>
                  <a:prstClr val="black"/>
                </a:solidFill>
                <a:effectLst/>
                <a:uLnTx/>
                <a:uFillTx/>
                <a:latin typeface="Arial"/>
                <a:ea typeface="+mn-ea"/>
                <a:cs typeface="Arial"/>
              </a:rPr>
              <a:t>ия	</a:t>
            </a:r>
            <a:r>
              <a:rPr kumimoji="0" sz="1400" b="0" i="0" u="none" strike="noStrike" kern="1200" cap="none" spc="5" normalizeH="0" baseline="0" noProof="0" dirty="0">
                <a:ln>
                  <a:noFill/>
                </a:ln>
                <a:solidFill>
                  <a:prstClr val="black"/>
                </a:solidFill>
                <a:effectLst/>
                <a:uLnTx/>
                <a:uFillTx/>
                <a:latin typeface="Arial"/>
                <a:ea typeface="+mn-ea"/>
                <a:cs typeface="Arial"/>
              </a:rPr>
              <a:t>к</a:t>
            </a:r>
            <a:r>
              <a:rPr kumimoji="0" sz="1400" b="0" i="0" u="none" strike="noStrike" kern="1200" cap="none" spc="-40" normalizeH="0" baseline="0" noProof="0" dirty="0">
                <a:ln>
                  <a:noFill/>
                </a:ln>
                <a:solidFill>
                  <a:prstClr val="black"/>
                </a:solidFill>
                <a:effectLst/>
                <a:uLnTx/>
                <a:uFillTx/>
                <a:latin typeface="Arial"/>
                <a:ea typeface="+mn-ea"/>
                <a:cs typeface="Arial"/>
              </a:rPr>
              <a:t>о</a:t>
            </a:r>
            <a:r>
              <a:rPr kumimoji="0" sz="1400" b="0" i="0" u="none" strike="noStrike" kern="1200" cap="none" spc="-5" normalizeH="0" baseline="0" noProof="0" dirty="0">
                <a:ln>
                  <a:noFill/>
                </a:ln>
                <a:solidFill>
                  <a:prstClr val="black"/>
                </a:solidFill>
                <a:effectLst/>
                <a:uLnTx/>
                <a:uFillTx/>
                <a:latin typeface="Arial"/>
                <a:ea typeface="+mn-ea"/>
                <a:cs typeface="Arial"/>
              </a:rPr>
              <a:t>да</a:t>
            </a:r>
            <a:endParaRPr kumimoji="0" sz="1400" b="0" i="0" u="none" strike="noStrike" kern="1200" cap="none" spc="0" normalizeH="0" baseline="0" noProof="0">
              <a:ln>
                <a:noFill/>
              </a:ln>
              <a:solidFill>
                <a:prstClr val="black"/>
              </a:solidFill>
              <a:effectLst/>
              <a:uLnTx/>
              <a:uFillTx/>
              <a:latin typeface="Arial"/>
              <a:ea typeface="+mn-ea"/>
              <a:cs typeface="Arial"/>
            </a:endParaRPr>
          </a:p>
        </p:txBody>
      </p:sp>
      <p:sp>
        <p:nvSpPr>
          <p:cNvPr id="11" name="object 11"/>
          <p:cNvSpPr txBox="1"/>
          <p:nvPr/>
        </p:nvSpPr>
        <p:spPr>
          <a:xfrm>
            <a:off x="5888863" y="4550409"/>
            <a:ext cx="3858260" cy="239395"/>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tab pos="486409" algn="l"/>
                <a:tab pos="1341755" algn="l"/>
                <a:tab pos="2611120" algn="l"/>
              </a:tabLst>
              <a:defRPr/>
            </a:pPr>
            <a:r>
              <a:rPr kumimoji="0" sz="1400" b="0" i="0" u="none" strike="noStrike" kern="1200" cap="none" spc="-5" normalizeH="0" baseline="0" noProof="0" dirty="0">
                <a:ln>
                  <a:noFill/>
                </a:ln>
                <a:solidFill>
                  <a:prstClr val="black"/>
                </a:solidFill>
                <a:effectLst/>
                <a:uLnTx/>
                <a:uFillTx/>
                <a:latin typeface="Arial"/>
                <a:ea typeface="+mn-ea"/>
                <a:cs typeface="Arial"/>
              </a:rPr>
              <a:t>при	условии	</a:t>
            </a:r>
            <a:r>
              <a:rPr kumimoji="0" sz="1400" b="0" i="0" u="none" strike="noStrike" kern="1200" cap="none" spc="-15" normalizeH="0" baseline="0" noProof="0" dirty="0">
                <a:ln>
                  <a:noFill/>
                </a:ln>
                <a:solidFill>
                  <a:prstClr val="black"/>
                </a:solidFill>
                <a:effectLst/>
                <a:uLnTx/>
                <a:uFillTx/>
                <a:latin typeface="Arial"/>
                <a:ea typeface="+mn-ea"/>
                <a:cs typeface="Arial"/>
              </a:rPr>
              <a:t>соответствия	предлагаемого</a:t>
            </a:r>
            <a:endParaRPr kumimoji="0" sz="1400" b="0" i="0" u="none" strike="noStrike" kern="1200" cap="none" spc="0" normalizeH="0" baseline="0" noProof="0">
              <a:ln>
                <a:noFill/>
              </a:ln>
              <a:solidFill>
                <a:prstClr val="black"/>
              </a:solidFill>
              <a:effectLst/>
              <a:uLnTx/>
              <a:uFillTx/>
              <a:latin typeface="Arial"/>
              <a:ea typeface="+mn-ea"/>
              <a:cs typeface="Arial"/>
            </a:endParaRPr>
          </a:p>
        </p:txBody>
      </p:sp>
      <p:sp>
        <p:nvSpPr>
          <p:cNvPr id="12" name="object 12"/>
          <p:cNvSpPr txBox="1"/>
          <p:nvPr/>
        </p:nvSpPr>
        <p:spPr>
          <a:xfrm>
            <a:off x="9900666" y="4550409"/>
            <a:ext cx="592455" cy="239395"/>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1400" b="0" i="0" u="none" strike="noStrike" kern="1200" cap="none" spc="-20" normalizeH="0" baseline="0" noProof="0" dirty="0">
                <a:ln>
                  <a:noFill/>
                </a:ln>
                <a:solidFill>
                  <a:prstClr val="black"/>
                </a:solidFill>
                <a:effectLst/>
                <a:uLnTx/>
                <a:uFillTx/>
                <a:latin typeface="Arial"/>
                <a:ea typeface="+mn-ea"/>
                <a:cs typeface="Arial"/>
              </a:rPr>
              <a:t>т</a:t>
            </a:r>
            <a:r>
              <a:rPr kumimoji="0" sz="1400" b="0" i="0" u="none" strike="noStrike" kern="1200" cap="none" spc="-15" normalizeH="0" baseline="0" noProof="0" dirty="0">
                <a:ln>
                  <a:noFill/>
                </a:ln>
                <a:solidFill>
                  <a:prstClr val="black"/>
                </a:solidFill>
                <a:effectLst/>
                <a:uLnTx/>
                <a:uFillTx/>
                <a:latin typeface="Arial"/>
                <a:ea typeface="+mn-ea"/>
                <a:cs typeface="Arial"/>
              </a:rPr>
              <a:t>ов</a:t>
            </a:r>
            <a:r>
              <a:rPr kumimoji="0" sz="1400" b="0" i="0" u="none" strike="noStrike" kern="1200" cap="none" spc="-5" normalizeH="0" baseline="0" noProof="0" dirty="0">
                <a:ln>
                  <a:noFill/>
                </a:ln>
                <a:solidFill>
                  <a:prstClr val="black"/>
                </a:solidFill>
                <a:effectLst/>
                <a:uLnTx/>
                <a:uFillTx/>
                <a:latin typeface="Arial"/>
                <a:ea typeface="+mn-ea"/>
                <a:cs typeface="Arial"/>
              </a:rPr>
              <a:t>ара</a:t>
            </a:r>
            <a:endParaRPr kumimoji="0" sz="1400" b="0" i="0" u="none" strike="noStrike" kern="1200" cap="none" spc="0" normalizeH="0" baseline="0" noProof="0">
              <a:ln>
                <a:noFill/>
              </a:ln>
              <a:solidFill>
                <a:prstClr val="black"/>
              </a:solidFill>
              <a:effectLst/>
              <a:uLnTx/>
              <a:uFillTx/>
              <a:latin typeface="Arial"/>
              <a:ea typeface="+mn-ea"/>
              <a:cs typeface="Arial"/>
            </a:endParaRPr>
          </a:p>
        </p:txBody>
      </p:sp>
      <p:sp>
        <p:nvSpPr>
          <p:cNvPr id="13" name="object 13"/>
          <p:cNvSpPr txBox="1"/>
          <p:nvPr/>
        </p:nvSpPr>
        <p:spPr>
          <a:xfrm>
            <a:off x="993139" y="4550409"/>
            <a:ext cx="7675880" cy="452755"/>
          </a:xfrm>
          <a:prstGeom prst="rect">
            <a:avLst/>
          </a:prstGeom>
        </p:spPr>
        <p:txBody>
          <a:bodyPr vert="horz" wrap="square" lIns="0" tIns="12700" rIns="0" bIns="0" rtlCol="0">
            <a:spAutoFit/>
          </a:bodyPr>
          <a:lstStyle/>
          <a:p>
            <a:pPr marL="1144905" marR="0" lvl="0" indent="0" algn="ctr" defTabSz="914400" rtl="0" eaLnBrk="1" fontAlgn="auto" latinLnBrk="0" hangingPunct="1">
              <a:lnSpc>
                <a:spcPct val="100000"/>
              </a:lnSpc>
              <a:spcBef>
                <a:spcPts val="100"/>
              </a:spcBef>
              <a:spcAft>
                <a:spcPts val="0"/>
              </a:spcAft>
              <a:buClrTx/>
              <a:buSzTx/>
              <a:buFontTx/>
              <a:buNone/>
              <a:tabLst/>
              <a:defRPr/>
            </a:pPr>
            <a:r>
              <a:rPr kumimoji="0" sz="1400" b="0" i="0" u="none" strike="noStrike" kern="1200" cap="none" spc="-5" normalizeH="0" baseline="0" noProof="0" dirty="0">
                <a:ln>
                  <a:noFill/>
                </a:ln>
                <a:solidFill>
                  <a:prstClr val="black"/>
                </a:solidFill>
                <a:effectLst/>
                <a:uLnTx/>
                <a:uFillTx/>
                <a:latin typeface="Arial"/>
                <a:ea typeface="+mn-ea"/>
                <a:cs typeface="Arial"/>
              </a:rPr>
              <a:t>ОКПД2,</a:t>
            </a:r>
            <a:endParaRPr kumimoji="0" sz="1400" b="0" i="0" u="none" strike="noStrike" kern="1200" cap="none" spc="0" normalizeH="0" baseline="0" noProof="0">
              <a:ln>
                <a:noFill/>
              </a:ln>
              <a:solidFill>
                <a:prstClr val="black"/>
              </a:solidFill>
              <a:effectLst/>
              <a:uLnTx/>
              <a:uFillTx/>
              <a:latin typeface="Arial"/>
              <a:ea typeface="+mn-ea"/>
              <a:cs typeface="Arial"/>
            </a:endParaRPr>
          </a:p>
          <a:p>
            <a:pPr marL="12700" marR="0" lvl="0" indent="0" algn="l" defTabSz="914400" rtl="0" eaLnBrk="1" fontAlgn="auto" latinLnBrk="0" hangingPunct="1">
              <a:lnSpc>
                <a:spcPct val="100000"/>
              </a:lnSpc>
              <a:spcBef>
                <a:spcPts val="5"/>
              </a:spcBef>
              <a:spcAft>
                <a:spcPts val="0"/>
              </a:spcAft>
              <a:buClrTx/>
              <a:buSzTx/>
              <a:buFontTx/>
              <a:buNone/>
              <a:tabLst>
                <a:tab pos="1475740" algn="l"/>
                <a:tab pos="2682875" algn="l"/>
                <a:tab pos="2952750" algn="l"/>
                <a:tab pos="4106545" algn="l"/>
                <a:tab pos="4900295" algn="l"/>
                <a:tab pos="6572250" algn="l"/>
              </a:tabLst>
              <a:defRPr/>
            </a:pPr>
            <a:r>
              <a:rPr kumimoji="0" sz="1400" b="0" i="0" u="none" strike="noStrike" kern="1200" cap="none" spc="-10" normalizeH="0" baseline="0" noProof="0" dirty="0">
                <a:ln>
                  <a:noFill/>
                </a:ln>
                <a:solidFill>
                  <a:prstClr val="black"/>
                </a:solidFill>
                <a:effectLst/>
                <a:uLnTx/>
                <a:uFillTx/>
                <a:latin typeface="Arial"/>
                <a:ea typeface="+mn-ea"/>
                <a:cs typeface="Arial"/>
              </a:rPr>
              <a:t>установленным	</a:t>
            </a:r>
            <a:r>
              <a:rPr kumimoji="0" sz="1400" b="0" i="0" u="none" strike="noStrike" kern="1200" cap="none" spc="-5" normalizeH="0" baseline="0" noProof="0" dirty="0">
                <a:ln>
                  <a:noFill/>
                </a:ln>
                <a:solidFill>
                  <a:prstClr val="black"/>
                </a:solidFill>
                <a:effectLst/>
                <a:uLnTx/>
                <a:uFillTx/>
                <a:latin typeface="Arial"/>
                <a:ea typeface="+mn-ea"/>
                <a:cs typeface="Arial"/>
              </a:rPr>
              <a:t>извещением	</a:t>
            </a:r>
            <a:r>
              <a:rPr kumimoji="0" sz="1400" b="0" i="0" u="none" strike="noStrike" kern="1200" cap="none" spc="0" normalizeH="0" baseline="0" noProof="0" dirty="0">
                <a:ln>
                  <a:noFill/>
                </a:ln>
                <a:solidFill>
                  <a:prstClr val="black"/>
                </a:solidFill>
                <a:effectLst/>
                <a:uLnTx/>
                <a:uFillTx/>
                <a:latin typeface="Arial"/>
                <a:ea typeface="+mn-ea"/>
                <a:cs typeface="Arial"/>
              </a:rPr>
              <a:t>о	</a:t>
            </a:r>
            <a:r>
              <a:rPr kumimoji="0" sz="1400" b="0" i="0" u="none" strike="noStrike" kern="1200" cap="none" spc="-10" normalizeH="0" baseline="0" noProof="0" dirty="0">
                <a:ln>
                  <a:noFill/>
                </a:ln>
                <a:solidFill>
                  <a:prstClr val="black"/>
                </a:solidFill>
                <a:effectLst/>
                <a:uLnTx/>
                <a:uFillTx/>
                <a:latin typeface="Arial"/>
                <a:ea typeface="+mn-ea"/>
                <a:cs typeface="Arial"/>
              </a:rPr>
              <a:t>проведении	</a:t>
            </a:r>
            <a:r>
              <a:rPr kumimoji="0" sz="1400" b="0" i="0" u="none" strike="noStrike" kern="1200" cap="none" spc="-5" normalizeH="0" baseline="0" noProof="0" dirty="0">
                <a:ln>
                  <a:noFill/>
                </a:ln>
                <a:solidFill>
                  <a:prstClr val="black"/>
                </a:solidFill>
                <a:effectLst/>
                <a:uLnTx/>
                <a:uFillTx/>
                <a:latin typeface="Arial"/>
                <a:ea typeface="+mn-ea"/>
                <a:cs typeface="Arial"/>
              </a:rPr>
              <a:t>закупки	функциональным,	</a:t>
            </a:r>
            <a:r>
              <a:rPr kumimoji="0" sz="1400" b="0" i="0" u="none" strike="noStrike" kern="1200" cap="none" spc="-10" normalizeH="0" baseline="0" noProof="0" dirty="0">
                <a:ln>
                  <a:noFill/>
                </a:ln>
                <a:solidFill>
                  <a:prstClr val="black"/>
                </a:solidFill>
                <a:effectLst/>
                <a:uLnTx/>
                <a:uFillTx/>
                <a:latin typeface="Arial"/>
                <a:ea typeface="+mn-ea"/>
                <a:cs typeface="Arial"/>
              </a:rPr>
              <a:t>техническим,</a:t>
            </a:r>
            <a:endParaRPr kumimoji="0" sz="1400" b="0" i="0" u="none" strike="noStrike" kern="1200" cap="none" spc="0" normalizeH="0" baseline="0" noProof="0">
              <a:ln>
                <a:noFill/>
              </a:ln>
              <a:solidFill>
                <a:prstClr val="black"/>
              </a:solidFill>
              <a:effectLst/>
              <a:uLnTx/>
              <a:uFillTx/>
              <a:latin typeface="Arial"/>
              <a:ea typeface="+mn-ea"/>
              <a:cs typeface="Arial"/>
            </a:endParaRPr>
          </a:p>
        </p:txBody>
      </p:sp>
      <p:sp>
        <p:nvSpPr>
          <p:cNvPr id="14" name="object 14"/>
          <p:cNvSpPr txBox="1"/>
          <p:nvPr/>
        </p:nvSpPr>
        <p:spPr>
          <a:xfrm>
            <a:off x="8817102" y="4763770"/>
            <a:ext cx="1677035" cy="239395"/>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tab pos="1360805" algn="l"/>
              </a:tabLst>
              <a:defRPr/>
            </a:pPr>
            <a:r>
              <a:rPr kumimoji="0" sz="1400" b="0" i="0" u="none" strike="noStrike" kern="1200" cap="none" spc="30" normalizeH="0" baseline="0" noProof="0" dirty="0">
                <a:ln>
                  <a:noFill/>
                </a:ln>
                <a:solidFill>
                  <a:prstClr val="black"/>
                </a:solidFill>
                <a:effectLst/>
                <a:uLnTx/>
                <a:uFillTx/>
                <a:latin typeface="Arial"/>
                <a:ea typeface="+mn-ea"/>
                <a:cs typeface="Arial"/>
              </a:rPr>
              <a:t>к</a:t>
            </a:r>
            <a:r>
              <a:rPr kumimoji="0" sz="1400" b="0" i="0" u="none" strike="noStrike" kern="1200" cap="none" spc="-50" normalizeH="0" baseline="0" noProof="0" dirty="0">
                <a:ln>
                  <a:noFill/>
                </a:ln>
                <a:solidFill>
                  <a:prstClr val="black"/>
                </a:solidFill>
                <a:effectLst/>
                <a:uLnTx/>
                <a:uFillTx/>
                <a:latin typeface="Arial"/>
                <a:ea typeface="+mn-ea"/>
                <a:cs typeface="Arial"/>
              </a:rPr>
              <a:t>а</a:t>
            </a:r>
            <a:r>
              <a:rPr kumimoji="0" sz="1400" b="0" i="0" u="none" strike="noStrike" kern="1200" cap="none" spc="0" normalizeH="0" baseline="0" noProof="0" dirty="0">
                <a:ln>
                  <a:noFill/>
                </a:ln>
                <a:solidFill>
                  <a:prstClr val="black"/>
                </a:solidFill>
                <a:effectLst/>
                <a:uLnTx/>
                <a:uFillTx/>
                <a:latin typeface="Arial"/>
                <a:ea typeface="+mn-ea"/>
                <a:cs typeface="Arial"/>
              </a:rPr>
              <a:t>ч</a:t>
            </a:r>
            <a:r>
              <a:rPr kumimoji="0" sz="1400" b="0" i="0" u="none" strike="noStrike" kern="1200" cap="none" spc="-15" normalizeH="0" baseline="0" noProof="0" dirty="0">
                <a:ln>
                  <a:noFill/>
                </a:ln>
                <a:solidFill>
                  <a:prstClr val="black"/>
                </a:solidFill>
                <a:effectLst/>
                <a:uLnTx/>
                <a:uFillTx/>
                <a:latin typeface="Arial"/>
                <a:ea typeface="+mn-ea"/>
                <a:cs typeface="Arial"/>
              </a:rPr>
              <a:t>е</a:t>
            </a:r>
            <a:r>
              <a:rPr kumimoji="0" sz="1400" b="0" i="0" u="none" strike="noStrike" kern="1200" cap="none" spc="-10" normalizeH="0" baseline="0" noProof="0" dirty="0">
                <a:ln>
                  <a:noFill/>
                </a:ln>
                <a:solidFill>
                  <a:prstClr val="black"/>
                </a:solidFill>
                <a:effectLst/>
                <a:uLnTx/>
                <a:uFillTx/>
                <a:latin typeface="Arial"/>
                <a:ea typeface="+mn-ea"/>
                <a:cs typeface="Arial"/>
              </a:rPr>
              <a:t>с</a:t>
            </a:r>
            <a:r>
              <a:rPr kumimoji="0" sz="1400" b="0" i="0" u="none" strike="noStrike" kern="1200" cap="none" spc="0" normalizeH="0" baseline="0" noProof="0" dirty="0">
                <a:ln>
                  <a:noFill/>
                </a:ln>
                <a:solidFill>
                  <a:prstClr val="black"/>
                </a:solidFill>
                <a:effectLst/>
                <a:uLnTx/>
                <a:uFillTx/>
                <a:latin typeface="Arial"/>
                <a:ea typeface="+mn-ea"/>
                <a:cs typeface="Arial"/>
              </a:rPr>
              <a:t>т</a:t>
            </a:r>
            <a:r>
              <a:rPr kumimoji="0" sz="1400" b="0" i="0" u="none" strike="noStrike" kern="1200" cap="none" spc="-15" normalizeH="0" baseline="0" noProof="0" dirty="0">
                <a:ln>
                  <a:noFill/>
                </a:ln>
                <a:solidFill>
                  <a:prstClr val="black"/>
                </a:solidFill>
                <a:effectLst/>
                <a:uLnTx/>
                <a:uFillTx/>
                <a:latin typeface="Arial"/>
                <a:ea typeface="+mn-ea"/>
                <a:cs typeface="Arial"/>
              </a:rPr>
              <a:t>в</a:t>
            </a:r>
            <a:r>
              <a:rPr kumimoji="0" sz="1400" b="0" i="0" u="none" strike="noStrike" kern="1200" cap="none" spc="-5" normalizeH="0" baseline="0" noProof="0" dirty="0">
                <a:ln>
                  <a:noFill/>
                </a:ln>
                <a:solidFill>
                  <a:prstClr val="black"/>
                </a:solidFill>
                <a:effectLst/>
                <a:uLnTx/>
                <a:uFillTx/>
                <a:latin typeface="Arial"/>
                <a:ea typeface="+mn-ea"/>
                <a:cs typeface="Arial"/>
              </a:rPr>
              <a:t>е</a:t>
            </a:r>
            <a:r>
              <a:rPr kumimoji="0" sz="1400" b="0" i="0" u="none" strike="noStrike" kern="1200" cap="none" spc="-10" normalizeH="0" baseline="0" noProof="0" dirty="0">
                <a:ln>
                  <a:noFill/>
                </a:ln>
                <a:solidFill>
                  <a:prstClr val="black"/>
                </a:solidFill>
                <a:effectLst/>
                <a:uLnTx/>
                <a:uFillTx/>
                <a:latin typeface="Arial"/>
                <a:ea typeface="+mn-ea"/>
                <a:cs typeface="Arial"/>
              </a:rPr>
              <a:t>н</a:t>
            </a:r>
            <a:r>
              <a:rPr kumimoji="0" sz="1400" b="0" i="0" u="none" strike="noStrike" kern="1200" cap="none" spc="0" normalizeH="0" baseline="0" noProof="0" dirty="0">
                <a:ln>
                  <a:noFill/>
                </a:ln>
                <a:solidFill>
                  <a:prstClr val="black"/>
                </a:solidFill>
                <a:effectLst/>
                <a:uLnTx/>
                <a:uFillTx/>
                <a:latin typeface="Arial"/>
                <a:ea typeface="+mn-ea"/>
                <a:cs typeface="Arial"/>
              </a:rPr>
              <a:t>ным	</a:t>
            </a:r>
            <a:r>
              <a:rPr kumimoji="0" sz="1400" b="0" i="0" u="none" strike="noStrike" kern="1200" cap="none" spc="-5" normalizeH="0" baseline="0" noProof="0" dirty="0">
                <a:ln>
                  <a:noFill/>
                </a:ln>
                <a:solidFill>
                  <a:prstClr val="black"/>
                </a:solidFill>
                <a:effectLst/>
                <a:uLnTx/>
                <a:uFillTx/>
                <a:latin typeface="Arial"/>
                <a:ea typeface="+mn-ea"/>
                <a:cs typeface="Arial"/>
              </a:rPr>
              <a:t>или</a:t>
            </a:r>
            <a:endParaRPr kumimoji="0" sz="1400" b="0" i="0" u="none" strike="noStrike" kern="1200" cap="none" spc="0" normalizeH="0" baseline="0" noProof="0">
              <a:ln>
                <a:noFill/>
              </a:ln>
              <a:solidFill>
                <a:prstClr val="black"/>
              </a:solidFill>
              <a:effectLst/>
              <a:uLnTx/>
              <a:uFillTx/>
              <a:latin typeface="Arial"/>
              <a:ea typeface="+mn-ea"/>
              <a:cs typeface="Arial"/>
            </a:endParaRPr>
          </a:p>
        </p:txBody>
      </p:sp>
      <p:sp>
        <p:nvSpPr>
          <p:cNvPr id="15" name="object 15"/>
          <p:cNvSpPr txBox="1"/>
          <p:nvPr/>
        </p:nvSpPr>
        <p:spPr>
          <a:xfrm>
            <a:off x="360679" y="4977129"/>
            <a:ext cx="9498965" cy="869950"/>
          </a:xfrm>
          <a:prstGeom prst="rect">
            <a:avLst/>
          </a:prstGeom>
        </p:spPr>
        <p:txBody>
          <a:bodyPr vert="horz" wrap="square" lIns="0" tIns="12700" rIns="0" bIns="0" rtlCol="0">
            <a:spAutoFit/>
          </a:bodyPr>
          <a:lstStyle/>
          <a:p>
            <a:pPr marL="645160" marR="0" lvl="0" indent="0" algn="l" defTabSz="914400" rtl="0" eaLnBrk="1" fontAlgn="auto" latinLnBrk="0" hangingPunct="1">
              <a:lnSpc>
                <a:spcPct val="100000"/>
              </a:lnSpc>
              <a:spcBef>
                <a:spcPts val="100"/>
              </a:spcBef>
              <a:spcAft>
                <a:spcPts val="0"/>
              </a:spcAft>
              <a:buClrTx/>
              <a:buSzTx/>
              <a:buFontTx/>
              <a:buNone/>
              <a:tabLst/>
              <a:defRPr/>
            </a:pPr>
            <a:r>
              <a:rPr kumimoji="0" sz="1400" b="0" i="0" u="none" strike="noStrike" kern="1200" cap="none" spc="-5" normalizeH="0" baseline="0" noProof="0" dirty="0">
                <a:ln>
                  <a:noFill/>
                </a:ln>
                <a:solidFill>
                  <a:prstClr val="black"/>
                </a:solidFill>
                <a:effectLst/>
                <a:uLnTx/>
                <a:uFillTx/>
                <a:latin typeface="Arial"/>
                <a:ea typeface="+mn-ea"/>
                <a:cs typeface="Arial"/>
              </a:rPr>
              <a:t>эксплуатационным</a:t>
            </a:r>
            <a:r>
              <a:rPr kumimoji="0" sz="1400" b="0" i="0" u="none" strike="noStrike" kern="1200" cap="none" spc="-40" normalizeH="0" baseline="0" noProof="0" dirty="0">
                <a:ln>
                  <a:noFill/>
                </a:ln>
                <a:solidFill>
                  <a:prstClr val="black"/>
                </a:solidFill>
                <a:effectLst/>
                <a:uLnTx/>
                <a:uFillTx/>
                <a:latin typeface="Arial"/>
                <a:ea typeface="+mn-ea"/>
                <a:cs typeface="Arial"/>
              </a:rPr>
              <a:t> </a:t>
            </a:r>
            <a:r>
              <a:rPr kumimoji="0" sz="1400" b="0" i="0" u="none" strike="noStrike" kern="1200" cap="none" spc="-5" normalizeH="0" baseline="0" noProof="0" dirty="0">
                <a:ln>
                  <a:noFill/>
                </a:ln>
                <a:solidFill>
                  <a:prstClr val="black"/>
                </a:solidFill>
                <a:effectLst/>
                <a:uLnTx/>
                <a:uFillTx/>
                <a:latin typeface="Arial"/>
                <a:ea typeface="+mn-ea"/>
                <a:cs typeface="Arial"/>
              </a:rPr>
              <a:t>характеристикам</a:t>
            </a:r>
            <a:endParaRPr kumimoji="0" sz="1400" b="0" i="0" u="none" strike="noStrike" kern="1200" cap="none" spc="0" normalizeH="0" baseline="0" noProof="0">
              <a:ln>
                <a:noFill/>
              </a:ln>
              <a:solidFill>
                <a:prstClr val="black"/>
              </a:solidFill>
              <a:effectLst/>
              <a:uLnTx/>
              <a:uFillTx/>
              <a:latin typeface="Arial"/>
              <a:ea typeface="+mn-ea"/>
              <a:cs typeface="Arial"/>
            </a:endParaRPr>
          </a:p>
          <a:p>
            <a:pPr marL="0" marR="0" lvl="0" indent="0" algn="l" defTabSz="914400" rtl="0" eaLnBrk="1" fontAlgn="auto" latinLnBrk="0" hangingPunct="1">
              <a:lnSpc>
                <a:spcPct val="100000"/>
              </a:lnSpc>
              <a:spcBef>
                <a:spcPts val="5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Arial"/>
            </a:endParaRPr>
          </a:p>
          <a:p>
            <a:pPr marL="12700" marR="0" lvl="0" indent="0" algn="l" defTabSz="914400" rtl="0" eaLnBrk="1" fontAlgn="auto" latinLnBrk="0" hangingPunct="1">
              <a:lnSpc>
                <a:spcPct val="100000"/>
              </a:lnSpc>
              <a:spcBef>
                <a:spcPts val="0"/>
              </a:spcBef>
              <a:spcAft>
                <a:spcPts val="0"/>
              </a:spcAft>
              <a:buClrTx/>
              <a:buSzTx/>
              <a:buFontTx/>
              <a:buNone/>
              <a:tabLst>
                <a:tab pos="755015" algn="l"/>
                <a:tab pos="1586865" algn="l"/>
                <a:tab pos="2032000" algn="l"/>
                <a:tab pos="3063875" algn="l"/>
                <a:tab pos="4127500" algn="l"/>
                <a:tab pos="5746750" algn="l"/>
                <a:tab pos="5987415" algn="l"/>
                <a:tab pos="7139305" algn="l"/>
                <a:tab pos="7959090" algn="l"/>
                <a:tab pos="8194675" algn="l"/>
                <a:tab pos="8865235" algn="l"/>
              </a:tabLst>
              <a:defRPr/>
            </a:pPr>
            <a:r>
              <a:rPr kumimoji="0" sz="1400" b="0" i="0" u="none" strike="noStrike" kern="1200" cap="none" spc="0" normalizeH="0" baseline="0" noProof="0" dirty="0">
                <a:ln>
                  <a:noFill/>
                </a:ln>
                <a:solidFill>
                  <a:prstClr val="black"/>
                </a:solidFill>
                <a:effectLst/>
                <a:uLnTx/>
                <a:uFillTx/>
                <a:latin typeface="Arial"/>
                <a:ea typeface="+mn-ea"/>
                <a:cs typeface="Arial"/>
              </a:rPr>
              <a:t>Вопрос	</a:t>
            </a:r>
            <a:r>
              <a:rPr kumimoji="0" sz="1400" b="0" i="0" u="none" strike="noStrike" kern="1200" cap="none" spc="-5" normalizeH="0" baseline="0" noProof="0" dirty="0">
                <a:ln>
                  <a:noFill/>
                </a:ln>
                <a:solidFill>
                  <a:prstClr val="black"/>
                </a:solidFill>
                <a:effectLst/>
                <a:uLnTx/>
                <a:uFillTx/>
                <a:latin typeface="Arial"/>
                <a:ea typeface="+mn-ea"/>
                <a:cs typeface="Arial"/>
              </a:rPr>
              <a:t>наличия	или	</a:t>
            </a:r>
            <a:r>
              <a:rPr kumimoji="0" sz="1400" b="0" i="0" u="none" strike="noStrike" kern="1200" cap="none" spc="-15" normalizeH="0" baseline="0" noProof="0" dirty="0">
                <a:ln>
                  <a:noFill/>
                </a:ln>
                <a:solidFill>
                  <a:prstClr val="black"/>
                </a:solidFill>
                <a:effectLst/>
                <a:uLnTx/>
                <a:uFillTx/>
                <a:latin typeface="Arial"/>
                <a:ea typeface="+mn-ea"/>
                <a:cs typeface="Arial"/>
              </a:rPr>
              <a:t>отсутствия	</a:t>
            </a:r>
            <a:r>
              <a:rPr kumimoji="0" sz="1400" b="0" i="0" u="none" strike="noStrike" kern="1200" cap="none" spc="-5" normalizeH="0" baseline="0" noProof="0" dirty="0">
                <a:ln>
                  <a:noFill/>
                </a:ln>
                <a:solidFill>
                  <a:prstClr val="black"/>
                </a:solidFill>
                <a:effectLst/>
                <a:uLnTx/>
                <a:uFillTx/>
                <a:latin typeface="Arial"/>
                <a:ea typeface="+mn-ea"/>
                <a:cs typeface="Arial"/>
              </a:rPr>
              <a:t>нарушений	</a:t>
            </a:r>
            <a:r>
              <a:rPr kumimoji="0" sz="1400" b="0" i="0" u="none" strike="noStrike" kern="1200" cap="none" spc="-15" normalizeH="0" baseline="0" noProof="0" dirty="0">
                <a:ln>
                  <a:noFill/>
                </a:ln>
                <a:solidFill>
                  <a:prstClr val="black"/>
                </a:solidFill>
                <a:effectLst/>
                <a:uLnTx/>
                <a:uFillTx/>
                <a:latin typeface="Arial"/>
                <a:ea typeface="+mn-ea"/>
                <a:cs typeface="Arial"/>
              </a:rPr>
              <a:t>законодательства	</a:t>
            </a:r>
            <a:r>
              <a:rPr kumimoji="0" sz="1400" b="0" i="0" u="none" strike="noStrike" kern="1200" cap="none" spc="0" normalizeH="0" baseline="0" noProof="0" dirty="0">
                <a:ln>
                  <a:noFill/>
                </a:ln>
                <a:solidFill>
                  <a:prstClr val="black"/>
                </a:solidFill>
                <a:effectLst/>
                <a:uLnTx/>
                <a:uFillTx/>
                <a:latin typeface="Arial"/>
                <a:ea typeface="+mn-ea"/>
                <a:cs typeface="Arial"/>
              </a:rPr>
              <a:t>о	контрактной	</a:t>
            </a:r>
            <a:r>
              <a:rPr kumimoji="0" sz="1400" b="0" i="0" u="none" strike="noStrike" kern="1200" cap="none" spc="-5" normalizeH="0" baseline="0" noProof="0" dirty="0">
                <a:ln>
                  <a:noFill/>
                </a:ln>
                <a:solidFill>
                  <a:prstClr val="black"/>
                </a:solidFill>
                <a:effectLst/>
                <a:uLnTx/>
                <a:uFillTx/>
                <a:latin typeface="Arial"/>
                <a:ea typeface="+mn-ea"/>
                <a:cs typeface="Arial"/>
              </a:rPr>
              <a:t>системе	</a:t>
            </a:r>
            <a:r>
              <a:rPr kumimoji="0" sz="1400" b="0" i="0" u="none" strike="noStrike" kern="1200" cap="none" spc="0" normalizeH="0" baseline="0" noProof="0" dirty="0">
                <a:ln>
                  <a:noFill/>
                </a:ln>
                <a:solidFill>
                  <a:prstClr val="black"/>
                </a:solidFill>
                <a:effectLst/>
                <a:uLnTx/>
                <a:uFillTx/>
                <a:latin typeface="Arial"/>
                <a:ea typeface="+mn-ea"/>
                <a:cs typeface="Arial"/>
              </a:rPr>
              <a:t>в	</a:t>
            </a:r>
            <a:r>
              <a:rPr kumimoji="0" sz="1400" b="0" i="0" u="none" strike="noStrike" kern="1200" cap="none" spc="-5" normalizeH="0" baseline="0" noProof="0" dirty="0">
                <a:ln>
                  <a:noFill/>
                </a:ln>
                <a:solidFill>
                  <a:prstClr val="black"/>
                </a:solidFill>
                <a:effectLst/>
                <a:uLnTx/>
                <a:uFillTx/>
                <a:latin typeface="Arial"/>
                <a:ea typeface="+mn-ea"/>
                <a:cs typeface="Arial"/>
              </a:rPr>
              <a:t>сфере	закупок</a:t>
            </a:r>
            <a:endParaRPr kumimoji="0" sz="1400" b="0" i="0" u="none" strike="noStrike" kern="1200" cap="none" spc="0" normalizeH="0" baseline="0" noProof="0">
              <a:ln>
                <a:noFill/>
              </a:ln>
              <a:solidFill>
                <a:prstClr val="black"/>
              </a:solidFill>
              <a:effectLst/>
              <a:uLnTx/>
              <a:uFillTx/>
              <a:latin typeface="Arial"/>
              <a:ea typeface="+mn-ea"/>
              <a:cs typeface="Arial"/>
            </a:endParaRPr>
          </a:p>
          <a:p>
            <a:pPr marL="12700" marR="0" lvl="0" indent="0" algn="l" defTabSz="914400" rtl="0" eaLnBrk="1" fontAlgn="auto" latinLnBrk="0" hangingPunct="1">
              <a:lnSpc>
                <a:spcPct val="100000"/>
              </a:lnSpc>
              <a:spcBef>
                <a:spcPts val="5"/>
              </a:spcBef>
              <a:spcAft>
                <a:spcPts val="0"/>
              </a:spcAft>
              <a:buClrTx/>
              <a:buSzTx/>
              <a:buFontTx/>
              <a:buNone/>
              <a:tabLst/>
              <a:defRPr/>
            </a:pPr>
            <a:r>
              <a:rPr kumimoji="0" sz="1400" b="0" i="0" u="none" strike="noStrike" kern="1200" cap="none" spc="-10" normalizeH="0" baseline="0" noProof="0" dirty="0">
                <a:ln>
                  <a:noFill/>
                </a:ln>
                <a:solidFill>
                  <a:prstClr val="black"/>
                </a:solidFill>
                <a:effectLst/>
                <a:uLnTx/>
                <a:uFillTx/>
                <a:latin typeface="Arial"/>
                <a:ea typeface="+mn-ea"/>
                <a:cs typeface="Arial"/>
              </a:rPr>
              <a:t>рассматривается</a:t>
            </a:r>
            <a:r>
              <a:rPr kumimoji="0" sz="1400" b="0" i="0" u="none" strike="noStrike" kern="1200" cap="none" spc="-25" normalizeH="0" baseline="0" noProof="0" dirty="0">
                <a:ln>
                  <a:noFill/>
                </a:ln>
                <a:solidFill>
                  <a:prstClr val="black"/>
                </a:solidFill>
                <a:effectLst/>
                <a:uLnTx/>
                <a:uFillTx/>
                <a:latin typeface="Arial"/>
                <a:ea typeface="+mn-ea"/>
                <a:cs typeface="Arial"/>
              </a:rPr>
              <a:t> </a:t>
            </a:r>
            <a:r>
              <a:rPr kumimoji="0" sz="1400" b="0" i="0" u="none" strike="noStrike" kern="1200" cap="none" spc="0" normalizeH="0" baseline="0" noProof="0" dirty="0">
                <a:ln>
                  <a:noFill/>
                </a:ln>
                <a:solidFill>
                  <a:prstClr val="black"/>
                </a:solidFill>
                <a:effectLst/>
                <a:uLnTx/>
                <a:uFillTx/>
                <a:latin typeface="Arial"/>
                <a:ea typeface="+mn-ea"/>
                <a:cs typeface="Arial"/>
              </a:rPr>
              <a:t>в</a:t>
            </a:r>
            <a:r>
              <a:rPr kumimoji="0" sz="1400" b="0" i="0" u="none" strike="noStrike" kern="1200" cap="none" spc="10" normalizeH="0" baseline="0" noProof="0" dirty="0">
                <a:ln>
                  <a:noFill/>
                </a:ln>
                <a:solidFill>
                  <a:prstClr val="black"/>
                </a:solidFill>
                <a:effectLst/>
                <a:uLnTx/>
                <a:uFillTx/>
                <a:latin typeface="Arial"/>
                <a:ea typeface="+mn-ea"/>
                <a:cs typeface="Arial"/>
              </a:rPr>
              <a:t> </a:t>
            </a:r>
            <a:r>
              <a:rPr kumimoji="0" sz="1400" b="0" i="0" u="none" strike="noStrike" kern="1200" cap="none" spc="0" normalizeH="0" baseline="0" noProof="0" dirty="0">
                <a:ln>
                  <a:noFill/>
                </a:ln>
                <a:solidFill>
                  <a:prstClr val="black"/>
                </a:solidFill>
                <a:effectLst/>
                <a:uLnTx/>
                <a:uFillTx/>
                <a:latin typeface="Arial"/>
                <a:ea typeface="+mn-ea"/>
                <a:cs typeface="Arial"/>
              </a:rPr>
              <a:t>каждом</a:t>
            </a:r>
            <a:r>
              <a:rPr kumimoji="0" sz="1400" b="0" i="0" u="none" strike="noStrike" kern="1200" cap="none" spc="-15" normalizeH="0" baseline="0" noProof="0" dirty="0">
                <a:ln>
                  <a:noFill/>
                </a:ln>
                <a:solidFill>
                  <a:prstClr val="black"/>
                </a:solidFill>
                <a:effectLst/>
                <a:uLnTx/>
                <a:uFillTx/>
                <a:latin typeface="Arial"/>
                <a:ea typeface="+mn-ea"/>
                <a:cs typeface="Arial"/>
              </a:rPr>
              <a:t> </a:t>
            </a:r>
            <a:r>
              <a:rPr kumimoji="0" sz="1400" b="0" i="0" u="none" strike="noStrike" kern="1200" cap="none" spc="-5" normalizeH="0" baseline="0" noProof="0" dirty="0">
                <a:ln>
                  <a:noFill/>
                </a:ln>
                <a:solidFill>
                  <a:prstClr val="black"/>
                </a:solidFill>
                <a:effectLst/>
                <a:uLnTx/>
                <a:uFillTx/>
                <a:latin typeface="Arial"/>
                <a:ea typeface="+mn-ea"/>
                <a:cs typeface="Arial"/>
              </a:rPr>
              <a:t>конкретном</a:t>
            </a:r>
            <a:r>
              <a:rPr kumimoji="0" sz="1400" b="0" i="0" u="none" strike="noStrike" kern="1200" cap="none" spc="-40" normalizeH="0" baseline="0" noProof="0" dirty="0">
                <a:ln>
                  <a:noFill/>
                </a:ln>
                <a:solidFill>
                  <a:prstClr val="black"/>
                </a:solidFill>
                <a:effectLst/>
                <a:uLnTx/>
                <a:uFillTx/>
                <a:latin typeface="Arial"/>
                <a:ea typeface="+mn-ea"/>
                <a:cs typeface="Arial"/>
              </a:rPr>
              <a:t> </a:t>
            </a:r>
            <a:r>
              <a:rPr kumimoji="0" sz="1400" b="0" i="0" u="none" strike="noStrike" kern="1200" cap="none" spc="-5" normalizeH="0" baseline="0" noProof="0" dirty="0">
                <a:ln>
                  <a:noFill/>
                </a:ln>
                <a:solidFill>
                  <a:prstClr val="black"/>
                </a:solidFill>
                <a:effectLst/>
                <a:uLnTx/>
                <a:uFillTx/>
                <a:latin typeface="Arial"/>
                <a:ea typeface="+mn-ea"/>
                <a:cs typeface="Arial"/>
              </a:rPr>
              <a:t>случае</a:t>
            </a:r>
            <a:r>
              <a:rPr kumimoji="0" sz="1400" b="0" i="0" u="none" strike="noStrike" kern="1200" cap="none" spc="5" normalizeH="0" baseline="0" noProof="0" dirty="0">
                <a:ln>
                  <a:noFill/>
                </a:ln>
                <a:solidFill>
                  <a:prstClr val="black"/>
                </a:solidFill>
                <a:effectLst/>
                <a:uLnTx/>
                <a:uFillTx/>
                <a:latin typeface="Arial"/>
                <a:ea typeface="+mn-ea"/>
                <a:cs typeface="Arial"/>
              </a:rPr>
              <a:t> </a:t>
            </a:r>
            <a:r>
              <a:rPr kumimoji="0" sz="1400" b="0" i="0" u="none" strike="noStrike" kern="1200" cap="none" spc="-5" normalizeH="0" baseline="0" noProof="0" dirty="0">
                <a:ln>
                  <a:noFill/>
                </a:ln>
                <a:solidFill>
                  <a:prstClr val="black"/>
                </a:solidFill>
                <a:effectLst/>
                <a:uLnTx/>
                <a:uFillTx/>
                <a:latin typeface="Arial"/>
                <a:ea typeface="+mn-ea"/>
                <a:cs typeface="Arial"/>
              </a:rPr>
              <a:t>при</a:t>
            </a:r>
            <a:r>
              <a:rPr kumimoji="0" sz="1400" b="0" i="0" u="none" strike="noStrike" kern="1200" cap="none" spc="5" normalizeH="0" baseline="0" noProof="0" dirty="0">
                <a:ln>
                  <a:noFill/>
                </a:ln>
                <a:solidFill>
                  <a:prstClr val="black"/>
                </a:solidFill>
                <a:effectLst/>
                <a:uLnTx/>
                <a:uFillTx/>
                <a:latin typeface="Arial"/>
                <a:ea typeface="+mn-ea"/>
                <a:cs typeface="Arial"/>
              </a:rPr>
              <a:t> </a:t>
            </a:r>
            <a:r>
              <a:rPr kumimoji="0" sz="1400" b="0" i="0" u="none" strike="noStrike" kern="1200" cap="none" spc="-10" normalizeH="0" baseline="0" noProof="0" dirty="0">
                <a:ln>
                  <a:noFill/>
                </a:ln>
                <a:solidFill>
                  <a:prstClr val="black"/>
                </a:solidFill>
                <a:effectLst/>
                <a:uLnTx/>
                <a:uFillTx/>
                <a:latin typeface="Arial"/>
                <a:ea typeface="+mn-ea"/>
                <a:cs typeface="Arial"/>
              </a:rPr>
              <a:t>проведении</a:t>
            </a:r>
            <a:r>
              <a:rPr kumimoji="0" sz="1400" b="0" i="0" u="none" strike="noStrike" kern="1200" cap="none" spc="0" normalizeH="0" baseline="0" noProof="0" dirty="0">
                <a:ln>
                  <a:noFill/>
                </a:ln>
                <a:solidFill>
                  <a:prstClr val="black"/>
                </a:solidFill>
                <a:effectLst/>
                <a:uLnTx/>
                <a:uFillTx/>
                <a:latin typeface="Arial"/>
                <a:ea typeface="+mn-ea"/>
                <a:cs typeface="Arial"/>
              </a:rPr>
              <a:t> </a:t>
            </a:r>
            <a:r>
              <a:rPr kumimoji="0" sz="1400" b="0" i="0" u="none" strike="noStrike" kern="1200" cap="none" spc="-10" normalizeH="0" baseline="0" noProof="0" dirty="0">
                <a:ln>
                  <a:noFill/>
                </a:ln>
                <a:solidFill>
                  <a:prstClr val="black"/>
                </a:solidFill>
                <a:effectLst/>
                <a:uLnTx/>
                <a:uFillTx/>
                <a:latin typeface="Arial"/>
                <a:ea typeface="+mn-ea"/>
                <a:cs typeface="Arial"/>
              </a:rPr>
              <a:t>контрольного</a:t>
            </a:r>
            <a:r>
              <a:rPr kumimoji="0" sz="1400" b="0" i="0" u="none" strike="noStrike" kern="1200" cap="none" spc="-30" normalizeH="0" baseline="0" noProof="0" dirty="0">
                <a:ln>
                  <a:noFill/>
                </a:ln>
                <a:solidFill>
                  <a:prstClr val="black"/>
                </a:solidFill>
                <a:effectLst/>
                <a:uLnTx/>
                <a:uFillTx/>
                <a:latin typeface="Arial"/>
                <a:ea typeface="+mn-ea"/>
                <a:cs typeface="Arial"/>
              </a:rPr>
              <a:t> </a:t>
            </a:r>
            <a:r>
              <a:rPr kumimoji="0" sz="1400" b="0" i="0" u="none" strike="noStrike" kern="1200" cap="none" spc="-5" normalizeH="0" baseline="0" noProof="0" dirty="0">
                <a:ln>
                  <a:noFill/>
                </a:ln>
                <a:solidFill>
                  <a:prstClr val="black"/>
                </a:solidFill>
                <a:effectLst/>
                <a:uLnTx/>
                <a:uFillTx/>
                <a:latin typeface="Arial"/>
                <a:ea typeface="+mn-ea"/>
                <a:cs typeface="Arial"/>
              </a:rPr>
              <a:t>мероприятия</a:t>
            </a:r>
            <a:endParaRPr kumimoji="0" sz="1400" b="0" i="0" u="none" strike="noStrike" kern="1200" cap="none" spc="0" normalizeH="0" baseline="0" noProof="0">
              <a:ln>
                <a:noFill/>
              </a:ln>
              <a:solidFill>
                <a:prstClr val="black"/>
              </a:solidFill>
              <a:effectLst/>
              <a:uLnTx/>
              <a:uFillTx/>
              <a:latin typeface="Arial"/>
              <a:ea typeface="+mn-ea"/>
              <a:cs typeface="Arial"/>
            </a:endParaRPr>
          </a:p>
        </p:txBody>
      </p:sp>
      <p:sp>
        <p:nvSpPr>
          <p:cNvPr id="16" name="object 16"/>
          <p:cNvSpPr txBox="1"/>
          <p:nvPr/>
        </p:nvSpPr>
        <p:spPr>
          <a:xfrm>
            <a:off x="4727828" y="6236004"/>
            <a:ext cx="6753859" cy="452755"/>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1400" b="0" i="1" u="none" strike="noStrike" kern="1200" cap="none" spc="0" normalizeH="0" baseline="0" noProof="0" dirty="0">
                <a:ln>
                  <a:noFill/>
                </a:ln>
                <a:solidFill>
                  <a:srgbClr val="009280"/>
                </a:solidFill>
                <a:effectLst/>
                <a:uLnTx/>
                <a:uFillTx/>
                <a:latin typeface="Arial"/>
                <a:ea typeface="+mn-ea"/>
                <a:cs typeface="Arial"/>
              </a:rPr>
              <a:t>Письмо</a:t>
            </a:r>
            <a:r>
              <a:rPr kumimoji="0" sz="1400" b="0" i="1" u="none" strike="noStrike" kern="1200" cap="none" spc="-30" normalizeH="0" baseline="0" noProof="0" dirty="0">
                <a:ln>
                  <a:noFill/>
                </a:ln>
                <a:solidFill>
                  <a:srgbClr val="009280"/>
                </a:solidFill>
                <a:effectLst/>
                <a:uLnTx/>
                <a:uFillTx/>
                <a:latin typeface="Arial"/>
                <a:ea typeface="+mn-ea"/>
                <a:cs typeface="Arial"/>
              </a:rPr>
              <a:t> </a:t>
            </a:r>
            <a:r>
              <a:rPr kumimoji="0" sz="1400" b="0" i="1" u="none" strike="noStrike" kern="1200" cap="none" spc="-55" normalizeH="0" baseline="0" noProof="0" dirty="0">
                <a:ln>
                  <a:noFill/>
                </a:ln>
                <a:solidFill>
                  <a:srgbClr val="009280"/>
                </a:solidFill>
                <a:effectLst/>
                <a:uLnTx/>
                <a:uFillTx/>
                <a:latin typeface="Arial"/>
                <a:ea typeface="+mn-ea"/>
                <a:cs typeface="Arial"/>
              </a:rPr>
              <a:t>ФАС</a:t>
            </a:r>
            <a:r>
              <a:rPr kumimoji="0" sz="1400" b="0" i="1" u="none" strike="noStrike" kern="1200" cap="none" spc="5" normalizeH="0" baseline="0" noProof="0" dirty="0">
                <a:ln>
                  <a:noFill/>
                </a:ln>
                <a:solidFill>
                  <a:srgbClr val="009280"/>
                </a:solidFill>
                <a:effectLst/>
                <a:uLnTx/>
                <a:uFillTx/>
                <a:latin typeface="Arial"/>
                <a:ea typeface="+mn-ea"/>
                <a:cs typeface="Arial"/>
              </a:rPr>
              <a:t> </a:t>
            </a:r>
            <a:r>
              <a:rPr kumimoji="0" sz="1400" b="0" i="1" u="none" strike="noStrike" kern="1200" cap="none" spc="-5" normalizeH="0" baseline="0" noProof="0" dirty="0">
                <a:ln>
                  <a:noFill/>
                </a:ln>
                <a:solidFill>
                  <a:srgbClr val="009280"/>
                </a:solidFill>
                <a:effectLst/>
                <a:uLnTx/>
                <a:uFillTx/>
                <a:latin typeface="Arial"/>
                <a:ea typeface="+mn-ea"/>
                <a:cs typeface="Arial"/>
              </a:rPr>
              <a:t>России</a:t>
            </a:r>
            <a:r>
              <a:rPr kumimoji="0" sz="1400" b="0" i="1" u="none" strike="noStrike" kern="1200" cap="none" spc="-30" normalizeH="0" baseline="0" noProof="0" dirty="0">
                <a:ln>
                  <a:noFill/>
                </a:ln>
                <a:solidFill>
                  <a:srgbClr val="009280"/>
                </a:solidFill>
                <a:effectLst/>
                <a:uLnTx/>
                <a:uFillTx/>
                <a:latin typeface="Arial"/>
                <a:ea typeface="+mn-ea"/>
                <a:cs typeface="Arial"/>
              </a:rPr>
              <a:t> </a:t>
            </a:r>
            <a:r>
              <a:rPr kumimoji="0" sz="1400" b="0" i="1" u="none" strike="noStrike" kern="1200" cap="none" spc="0" normalizeH="0" baseline="0" noProof="0" dirty="0">
                <a:ln>
                  <a:noFill/>
                </a:ln>
                <a:solidFill>
                  <a:srgbClr val="009280"/>
                </a:solidFill>
                <a:effectLst/>
                <a:uLnTx/>
                <a:uFillTx/>
                <a:latin typeface="Arial"/>
                <a:ea typeface="+mn-ea"/>
                <a:cs typeface="Arial"/>
              </a:rPr>
              <a:t>от</a:t>
            </a:r>
            <a:r>
              <a:rPr kumimoji="0" sz="1400" b="0" i="1" u="none" strike="noStrike" kern="1200" cap="none" spc="-10" normalizeH="0" baseline="0" noProof="0" dirty="0">
                <a:ln>
                  <a:noFill/>
                </a:ln>
                <a:solidFill>
                  <a:srgbClr val="009280"/>
                </a:solidFill>
                <a:effectLst/>
                <a:uLnTx/>
                <a:uFillTx/>
                <a:latin typeface="Arial"/>
                <a:ea typeface="+mn-ea"/>
                <a:cs typeface="Arial"/>
              </a:rPr>
              <a:t> </a:t>
            </a:r>
            <a:r>
              <a:rPr kumimoji="0" sz="1400" b="0" i="1" u="none" strike="noStrike" kern="1200" cap="none" spc="-5" normalizeH="0" baseline="0" noProof="0" dirty="0">
                <a:ln>
                  <a:noFill/>
                </a:ln>
                <a:solidFill>
                  <a:srgbClr val="009280"/>
                </a:solidFill>
                <a:effectLst/>
                <a:uLnTx/>
                <a:uFillTx/>
                <a:latin typeface="Arial"/>
                <a:ea typeface="+mn-ea"/>
                <a:cs typeface="Arial"/>
              </a:rPr>
              <a:t>25.07.2023</a:t>
            </a:r>
            <a:r>
              <a:rPr kumimoji="0" sz="1400" b="0" i="1" u="none" strike="noStrike" kern="1200" cap="none" spc="-40" normalizeH="0" baseline="0" noProof="0" dirty="0">
                <a:ln>
                  <a:noFill/>
                </a:ln>
                <a:solidFill>
                  <a:srgbClr val="009280"/>
                </a:solidFill>
                <a:effectLst/>
                <a:uLnTx/>
                <a:uFillTx/>
                <a:latin typeface="Arial"/>
                <a:ea typeface="+mn-ea"/>
                <a:cs typeface="Arial"/>
              </a:rPr>
              <a:t> </a:t>
            </a:r>
            <a:r>
              <a:rPr kumimoji="0" sz="1400" b="0" i="1" u="none" strike="noStrike" kern="1200" cap="none" spc="0" normalizeH="0" baseline="0" noProof="0" dirty="0">
                <a:ln>
                  <a:noFill/>
                </a:ln>
                <a:solidFill>
                  <a:srgbClr val="009280"/>
                </a:solidFill>
                <a:effectLst/>
                <a:uLnTx/>
                <a:uFillTx/>
                <a:latin typeface="Arial"/>
                <a:ea typeface="+mn-ea"/>
                <a:cs typeface="Arial"/>
              </a:rPr>
              <a:t>№</a:t>
            </a:r>
            <a:r>
              <a:rPr kumimoji="0" sz="1400" b="0" i="1" u="none" strike="noStrike" kern="1200" cap="none" spc="-10" normalizeH="0" baseline="0" noProof="0" dirty="0">
                <a:ln>
                  <a:noFill/>
                </a:ln>
                <a:solidFill>
                  <a:srgbClr val="009280"/>
                </a:solidFill>
                <a:effectLst/>
                <a:uLnTx/>
                <a:uFillTx/>
                <a:latin typeface="Arial"/>
                <a:ea typeface="+mn-ea"/>
                <a:cs typeface="Arial"/>
              </a:rPr>
              <a:t> </a:t>
            </a:r>
            <a:r>
              <a:rPr kumimoji="0" sz="1400" b="0" i="1" u="none" strike="noStrike" kern="1200" cap="none" spc="-5" normalizeH="0" baseline="0" noProof="0" dirty="0">
                <a:ln>
                  <a:noFill/>
                </a:ln>
                <a:solidFill>
                  <a:srgbClr val="009280"/>
                </a:solidFill>
                <a:effectLst/>
                <a:uLnTx/>
                <a:uFillTx/>
                <a:latin typeface="Arial"/>
                <a:ea typeface="+mn-ea"/>
                <a:cs typeface="Arial"/>
              </a:rPr>
              <a:t>ДФ/58771/23;</a:t>
            </a:r>
            <a:endParaRPr kumimoji="0" sz="1400" b="0" i="0" u="none" strike="noStrike" kern="1200" cap="none" spc="0" normalizeH="0" baseline="0" noProof="0">
              <a:ln>
                <a:noFill/>
              </a:ln>
              <a:solidFill>
                <a:prstClr val="black"/>
              </a:solidFill>
              <a:effectLst/>
              <a:uLnTx/>
              <a:uFillTx/>
              <a:latin typeface="Arial"/>
              <a:ea typeface="+mn-ea"/>
              <a:cs typeface="Arial"/>
            </a:endParaRPr>
          </a:p>
          <a:p>
            <a:pPr marL="12700" marR="0" lvl="0" indent="0" algn="l" defTabSz="914400" rtl="0" eaLnBrk="1" fontAlgn="auto" latinLnBrk="0" hangingPunct="1">
              <a:lnSpc>
                <a:spcPct val="100000"/>
              </a:lnSpc>
              <a:spcBef>
                <a:spcPts val="5"/>
              </a:spcBef>
              <a:spcAft>
                <a:spcPts val="0"/>
              </a:spcAft>
              <a:buClrTx/>
              <a:buSzTx/>
              <a:buFontTx/>
              <a:buNone/>
              <a:tabLst/>
              <a:defRPr/>
            </a:pPr>
            <a:r>
              <a:rPr kumimoji="0" sz="1400" b="0" i="1" u="none" strike="noStrike" kern="1200" cap="none" spc="-5" normalizeH="0" baseline="0" noProof="0" dirty="0">
                <a:ln>
                  <a:noFill/>
                </a:ln>
                <a:solidFill>
                  <a:srgbClr val="009280"/>
                </a:solidFill>
                <a:effectLst/>
                <a:uLnTx/>
                <a:uFillTx/>
                <a:latin typeface="Arial"/>
                <a:ea typeface="+mn-ea"/>
                <a:cs typeface="Arial"/>
              </a:rPr>
              <a:t>Определение</a:t>
            </a:r>
            <a:r>
              <a:rPr kumimoji="0" sz="1400" b="0" i="1" u="none" strike="noStrike" kern="1200" cap="none" spc="-35" normalizeH="0" baseline="0" noProof="0" dirty="0">
                <a:ln>
                  <a:noFill/>
                </a:ln>
                <a:solidFill>
                  <a:srgbClr val="009280"/>
                </a:solidFill>
                <a:effectLst/>
                <a:uLnTx/>
                <a:uFillTx/>
                <a:latin typeface="Arial"/>
                <a:ea typeface="+mn-ea"/>
                <a:cs typeface="Arial"/>
              </a:rPr>
              <a:t> </a:t>
            </a:r>
            <a:r>
              <a:rPr kumimoji="0" sz="1400" b="0" i="1" u="none" strike="noStrike" kern="1200" cap="none" spc="-20" normalizeH="0" baseline="0" noProof="0" dirty="0">
                <a:ln>
                  <a:noFill/>
                </a:ln>
                <a:solidFill>
                  <a:srgbClr val="009280"/>
                </a:solidFill>
                <a:effectLst/>
                <a:uLnTx/>
                <a:uFillTx/>
                <a:latin typeface="Arial"/>
                <a:ea typeface="+mn-ea"/>
                <a:cs typeface="Arial"/>
              </a:rPr>
              <a:t>ВС</a:t>
            </a:r>
            <a:r>
              <a:rPr kumimoji="0" sz="1400" b="0" i="1" u="none" strike="noStrike" kern="1200" cap="none" spc="5" normalizeH="0" baseline="0" noProof="0" dirty="0">
                <a:ln>
                  <a:noFill/>
                </a:ln>
                <a:solidFill>
                  <a:srgbClr val="009280"/>
                </a:solidFill>
                <a:effectLst/>
                <a:uLnTx/>
                <a:uFillTx/>
                <a:latin typeface="Arial"/>
                <a:ea typeface="+mn-ea"/>
                <a:cs typeface="Arial"/>
              </a:rPr>
              <a:t> </a:t>
            </a:r>
            <a:r>
              <a:rPr kumimoji="0" sz="1400" b="0" i="1" u="none" strike="noStrike" kern="1200" cap="none" spc="-5" normalizeH="0" baseline="0" noProof="0" dirty="0">
                <a:ln>
                  <a:noFill/>
                </a:ln>
                <a:solidFill>
                  <a:srgbClr val="009280"/>
                </a:solidFill>
                <a:effectLst/>
                <a:uLnTx/>
                <a:uFillTx/>
                <a:latin typeface="Arial"/>
                <a:ea typeface="+mn-ea"/>
                <a:cs typeface="Arial"/>
              </a:rPr>
              <a:t>РФ</a:t>
            </a:r>
            <a:r>
              <a:rPr kumimoji="0" sz="1400" b="0" i="1" u="none" strike="noStrike" kern="1200" cap="none" spc="0" normalizeH="0" baseline="0" noProof="0" dirty="0">
                <a:ln>
                  <a:noFill/>
                </a:ln>
                <a:solidFill>
                  <a:srgbClr val="009280"/>
                </a:solidFill>
                <a:effectLst/>
                <a:uLnTx/>
                <a:uFillTx/>
                <a:latin typeface="Arial"/>
                <a:ea typeface="+mn-ea"/>
                <a:cs typeface="Arial"/>
              </a:rPr>
              <a:t> от</a:t>
            </a:r>
            <a:r>
              <a:rPr kumimoji="0" sz="1400" b="0" i="1" u="none" strike="noStrike" kern="1200" cap="none" spc="-20" normalizeH="0" baseline="0" noProof="0" dirty="0">
                <a:ln>
                  <a:noFill/>
                </a:ln>
                <a:solidFill>
                  <a:srgbClr val="009280"/>
                </a:solidFill>
                <a:effectLst/>
                <a:uLnTx/>
                <a:uFillTx/>
                <a:latin typeface="Arial"/>
                <a:ea typeface="+mn-ea"/>
                <a:cs typeface="Arial"/>
              </a:rPr>
              <a:t> </a:t>
            </a:r>
            <a:r>
              <a:rPr kumimoji="0" sz="1400" b="0" i="1" u="none" strike="noStrike" kern="1200" cap="none" spc="-5" normalizeH="0" baseline="0" noProof="0" dirty="0">
                <a:ln>
                  <a:noFill/>
                </a:ln>
                <a:solidFill>
                  <a:srgbClr val="009280"/>
                </a:solidFill>
                <a:effectLst/>
                <a:uLnTx/>
                <a:uFillTx/>
                <a:latin typeface="Arial"/>
                <a:ea typeface="+mn-ea"/>
                <a:cs typeface="Arial"/>
              </a:rPr>
              <a:t>06.12.2022</a:t>
            </a:r>
            <a:r>
              <a:rPr kumimoji="0" sz="1400" b="0" i="1" u="none" strike="noStrike" kern="1200" cap="none" spc="-35" normalizeH="0" baseline="0" noProof="0" dirty="0">
                <a:ln>
                  <a:noFill/>
                </a:ln>
                <a:solidFill>
                  <a:srgbClr val="009280"/>
                </a:solidFill>
                <a:effectLst/>
                <a:uLnTx/>
                <a:uFillTx/>
                <a:latin typeface="Arial"/>
                <a:ea typeface="+mn-ea"/>
                <a:cs typeface="Arial"/>
              </a:rPr>
              <a:t> </a:t>
            </a:r>
            <a:r>
              <a:rPr kumimoji="0" sz="1400" b="0" i="1" u="none" strike="noStrike" kern="1200" cap="none" spc="0" normalizeH="0" baseline="0" noProof="0" dirty="0">
                <a:ln>
                  <a:noFill/>
                </a:ln>
                <a:solidFill>
                  <a:srgbClr val="009280"/>
                </a:solidFill>
                <a:effectLst/>
                <a:uLnTx/>
                <a:uFillTx/>
                <a:latin typeface="Arial"/>
                <a:ea typeface="+mn-ea"/>
                <a:cs typeface="Arial"/>
              </a:rPr>
              <a:t>№</a:t>
            </a:r>
            <a:r>
              <a:rPr kumimoji="0" sz="1400" b="0" i="1" u="none" strike="noStrike" kern="1200" cap="none" spc="-10" normalizeH="0" baseline="0" noProof="0" dirty="0">
                <a:ln>
                  <a:noFill/>
                </a:ln>
                <a:solidFill>
                  <a:srgbClr val="009280"/>
                </a:solidFill>
                <a:effectLst/>
                <a:uLnTx/>
                <a:uFillTx/>
                <a:latin typeface="Arial"/>
                <a:ea typeface="+mn-ea"/>
                <a:cs typeface="Arial"/>
              </a:rPr>
              <a:t> </a:t>
            </a:r>
            <a:r>
              <a:rPr kumimoji="0" sz="1400" b="0" i="1" u="none" strike="noStrike" kern="1200" cap="none" spc="-5" normalizeH="0" baseline="0" noProof="0" dirty="0">
                <a:ln>
                  <a:noFill/>
                </a:ln>
                <a:solidFill>
                  <a:srgbClr val="009280"/>
                </a:solidFill>
                <a:effectLst/>
                <a:uLnTx/>
                <a:uFillTx/>
                <a:latin typeface="Arial"/>
                <a:ea typeface="+mn-ea"/>
                <a:cs typeface="Arial"/>
              </a:rPr>
              <a:t>305-ЭС22-22995</a:t>
            </a:r>
            <a:r>
              <a:rPr kumimoji="0" sz="1400" b="0" i="1" u="none" strike="noStrike" kern="1200" cap="none" spc="-45" normalizeH="0" baseline="0" noProof="0" dirty="0">
                <a:ln>
                  <a:noFill/>
                </a:ln>
                <a:solidFill>
                  <a:srgbClr val="009280"/>
                </a:solidFill>
                <a:effectLst/>
                <a:uLnTx/>
                <a:uFillTx/>
                <a:latin typeface="Arial"/>
                <a:ea typeface="+mn-ea"/>
                <a:cs typeface="Arial"/>
              </a:rPr>
              <a:t> </a:t>
            </a:r>
            <a:r>
              <a:rPr kumimoji="0" sz="1400" b="0" i="1" u="none" strike="noStrike" kern="1200" cap="none" spc="-5" normalizeH="0" baseline="0" noProof="0" dirty="0">
                <a:ln>
                  <a:noFill/>
                </a:ln>
                <a:solidFill>
                  <a:srgbClr val="009280"/>
                </a:solidFill>
                <a:effectLst/>
                <a:uLnTx/>
                <a:uFillTx/>
                <a:latin typeface="Arial"/>
                <a:ea typeface="+mn-ea"/>
                <a:cs typeface="Arial"/>
              </a:rPr>
              <a:t>по</a:t>
            </a:r>
            <a:r>
              <a:rPr kumimoji="0" sz="1400" b="0" i="1" u="none" strike="noStrike" kern="1200" cap="none" spc="10" normalizeH="0" baseline="0" noProof="0" dirty="0">
                <a:ln>
                  <a:noFill/>
                </a:ln>
                <a:solidFill>
                  <a:srgbClr val="009280"/>
                </a:solidFill>
                <a:effectLst/>
                <a:uLnTx/>
                <a:uFillTx/>
                <a:latin typeface="Arial"/>
                <a:ea typeface="+mn-ea"/>
                <a:cs typeface="Arial"/>
              </a:rPr>
              <a:t> </a:t>
            </a:r>
            <a:r>
              <a:rPr kumimoji="0" sz="1400" b="0" i="1" u="none" strike="noStrike" kern="1200" cap="none" spc="-15" normalizeH="0" baseline="0" noProof="0" dirty="0">
                <a:ln>
                  <a:noFill/>
                </a:ln>
                <a:solidFill>
                  <a:srgbClr val="009280"/>
                </a:solidFill>
                <a:effectLst/>
                <a:uLnTx/>
                <a:uFillTx/>
                <a:latin typeface="Arial"/>
                <a:ea typeface="+mn-ea"/>
                <a:cs typeface="Arial"/>
              </a:rPr>
              <a:t>делу</a:t>
            </a:r>
            <a:r>
              <a:rPr kumimoji="0" sz="1400" b="0" i="1" u="none" strike="noStrike" kern="1200" cap="none" spc="-20" normalizeH="0" baseline="0" noProof="0" dirty="0">
                <a:ln>
                  <a:noFill/>
                </a:ln>
                <a:solidFill>
                  <a:srgbClr val="009280"/>
                </a:solidFill>
                <a:effectLst/>
                <a:uLnTx/>
                <a:uFillTx/>
                <a:latin typeface="Arial"/>
                <a:ea typeface="+mn-ea"/>
                <a:cs typeface="Arial"/>
              </a:rPr>
              <a:t> </a:t>
            </a:r>
            <a:r>
              <a:rPr kumimoji="0" sz="1400" b="0" i="1" u="none" strike="noStrike" kern="1200" cap="none" spc="-5" normalizeH="0" baseline="0" noProof="0" dirty="0">
                <a:ln>
                  <a:noFill/>
                </a:ln>
                <a:solidFill>
                  <a:srgbClr val="009280"/>
                </a:solidFill>
                <a:effectLst/>
                <a:uLnTx/>
                <a:uFillTx/>
                <a:latin typeface="Arial"/>
                <a:ea typeface="+mn-ea"/>
                <a:cs typeface="Arial"/>
              </a:rPr>
              <a:t>А40-253061/2021</a:t>
            </a:r>
            <a:endParaRPr kumimoji="0" sz="1400" b="0" i="0" u="none" strike="noStrike" kern="1200" cap="none" spc="0" normalizeH="0" baseline="0" noProof="0">
              <a:ln>
                <a:noFill/>
              </a:ln>
              <a:solidFill>
                <a:prstClr val="black"/>
              </a:solidFill>
              <a:effectLst/>
              <a:uLnTx/>
              <a:uFillTx/>
              <a:latin typeface="Arial"/>
              <a:ea typeface="+mn-ea"/>
              <a:cs typeface="Arial"/>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7D03D9C1-A7B9-284D-552B-32E23F2FE08B}"/>
              </a:ext>
            </a:extLst>
          </p:cNvPr>
          <p:cNvSpPr>
            <a:spLocks noGrp="1"/>
          </p:cNvSpPr>
          <p:nvPr>
            <p:ph type="title"/>
          </p:nvPr>
        </p:nvSpPr>
        <p:spPr>
          <a:xfrm>
            <a:off x="838200" y="188323"/>
            <a:ext cx="10515600" cy="492714"/>
          </a:xfrm>
        </p:spPr>
        <p:txBody>
          <a:bodyPr>
            <a:normAutofit/>
          </a:bodyPr>
          <a:lstStyle/>
          <a:p>
            <a:r>
              <a:rPr lang="ru-RU" sz="2400" dirty="0">
                <a:solidFill>
                  <a:srgbClr val="FF0000"/>
                </a:solidFill>
              </a:rPr>
              <a:t>РЕШЕНИЕ Красноярского УФАС № 024/07/3-1320/2025 16 мая 2025 года (1 из 2) </a:t>
            </a:r>
          </a:p>
        </p:txBody>
      </p:sp>
      <p:sp>
        <p:nvSpPr>
          <p:cNvPr id="3" name="Объект 2">
            <a:extLst>
              <a:ext uri="{FF2B5EF4-FFF2-40B4-BE49-F238E27FC236}">
                <a16:creationId xmlns:a16="http://schemas.microsoft.com/office/drawing/2014/main" id="{B371FBF9-19D9-5455-F34E-3FD096C6EE89}"/>
              </a:ext>
            </a:extLst>
          </p:cNvPr>
          <p:cNvSpPr>
            <a:spLocks noGrp="1"/>
          </p:cNvSpPr>
          <p:nvPr>
            <p:ph idx="1"/>
          </p:nvPr>
        </p:nvSpPr>
        <p:spPr>
          <a:xfrm>
            <a:off x="838200" y="838986"/>
            <a:ext cx="10515600" cy="5337977"/>
          </a:xfrm>
        </p:spPr>
        <p:txBody>
          <a:bodyPr>
            <a:noAutofit/>
          </a:bodyPr>
          <a:lstStyle/>
          <a:p>
            <a:r>
              <a:rPr lang="ru-RU" sz="1800" dirty="0"/>
              <a:t>Жалуется ООО «СКС» на действия закупочной комиссии при проведении запроса котировок в электронной форме на право поставки с доставкой мебели (извещение № 32514773269).</a:t>
            </a:r>
          </a:p>
          <a:p>
            <a:r>
              <a:rPr lang="ru-RU" sz="1800" dirty="0"/>
              <a:t>Согласно доводу жалобы заявитель просит проверит действия закупочной комиссией организатором торгов в части осуществления проверки заявок участников закупки под номером 1 и 3 на наличие у таковых выписок из соответствующего реестра промышленной продукции.</a:t>
            </a:r>
          </a:p>
          <a:p>
            <a:r>
              <a:rPr lang="ru-RU" sz="1800" dirty="0"/>
              <a:t>Согласно протоколу подведения итогов от 30.04.2025 на участие в закупке подано 3 заявки.</a:t>
            </a:r>
          </a:p>
          <a:p>
            <a:r>
              <a:rPr lang="ru-RU" sz="1800" dirty="0"/>
              <a:t>По мнению заявителя, участники закупки под номерами 1 и 3 в составе своих заявок не представили выписки из соответствующего реестра промышленной продукции на позициям «Стойка для хранения ГИА-лабораторий по физике» и «Стойка для хранения ГИА-лабораторий по химии» раздела 4 «Описание предмета закупки» закупочной документации.</a:t>
            </a:r>
          </a:p>
          <a:p>
            <a:r>
              <a:rPr lang="ru-RU" sz="1800" dirty="0"/>
              <a:t>Комиссия проанализировав заявки участников закупки под номерами 1 и 3, представленные оператором электронной площадки, установила, что в содержании таких заявок указаны реестровые номера из реестра российской промышленной продукции по каждой позиции технического предложения, а также приложены соответствующие выписки из реестра российской промышленной продукции.</a:t>
            </a:r>
          </a:p>
          <a:p>
            <a:r>
              <a:rPr lang="ru-RU" sz="1800" dirty="0"/>
              <a:t>Также Комиссия отмечает, что код ОКПД2 не является функциональной, технической или качественной характеристикой товара и как следствие полное несовпадение кодов ОКПД2 не свидетельствует о том, что товары априори не имеют идентичное функциональное назначение, характеристики и в целом являются различными.</a:t>
            </a:r>
          </a:p>
        </p:txBody>
      </p:sp>
    </p:spTree>
    <p:extLst>
      <p:ext uri="{BB962C8B-B14F-4D97-AF65-F5344CB8AC3E}">
        <p14:creationId xmlns:p14="http://schemas.microsoft.com/office/powerpoint/2010/main" val="162411265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B4402C-495B-399F-F140-06C7873FB64D}"/>
            </a:ext>
          </a:extLst>
        </p:cNvPr>
        <p:cNvGrpSpPr/>
        <p:nvPr/>
      </p:nvGrpSpPr>
      <p:grpSpPr>
        <a:xfrm>
          <a:off x="0" y="0"/>
          <a:ext cx="0" cy="0"/>
          <a:chOff x="0" y="0"/>
          <a:chExt cx="0" cy="0"/>
        </a:xfrm>
      </p:grpSpPr>
      <p:sp>
        <p:nvSpPr>
          <p:cNvPr id="2" name="Заголовок 1">
            <a:extLst>
              <a:ext uri="{FF2B5EF4-FFF2-40B4-BE49-F238E27FC236}">
                <a16:creationId xmlns:a16="http://schemas.microsoft.com/office/drawing/2014/main" id="{890FDAB7-A6F2-980D-4374-666DB96B3471}"/>
              </a:ext>
            </a:extLst>
          </p:cNvPr>
          <p:cNvSpPr>
            <a:spLocks noGrp="1"/>
          </p:cNvSpPr>
          <p:nvPr>
            <p:ph type="title"/>
          </p:nvPr>
        </p:nvSpPr>
        <p:spPr>
          <a:xfrm>
            <a:off x="838200" y="188323"/>
            <a:ext cx="10515600" cy="492714"/>
          </a:xfrm>
        </p:spPr>
        <p:txBody>
          <a:bodyPr>
            <a:normAutofit/>
          </a:bodyPr>
          <a:lstStyle/>
          <a:p>
            <a:r>
              <a:rPr lang="ru-RU" sz="2400" dirty="0">
                <a:solidFill>
                  <a:srgbClr val="FF0000"/>
                </a:solidFill>
              </a:rPr>
              <a:t>РЕШЕНИЕ Красноярского УФАС № 024/07/3-1320/2025 16 мая 2025 года (2 из 2) </a:t>
            </a:r>
          </a:p>
        </p:txBody>
      </p:sp>
      <p:sp>
        <p:nvSpPr>
          <p:cNvPr id="3" name="Объект 2">
            <a:extLst>
              <a:ext uri="{FF2B5EF4-FFF2-40B4-BE49-F238E27FC236}">
                <a16:creationId xmlns:a16="http://schemas.microsoft.com/office/drawing/2014/main" id="{8F4A5AA2-1C9A-C31D-1924-F4E395A5911F}"/>
              </a:ext>
            </a:extLst>
          </p:cNvPr>
          <p:cNvSpPr>
            <a:spLocks noGrp="1"/>
          </p:cNvSpPr>
          <p:nvPr>
            <p:ph idx="1"/>
          </p:nvPr>
        </p:nvSpPr>
        <p:spPr>
          <a:xfrm>
            <a:off x="838200" y="838986"/>
            <a:ext cx="10515600" cy="5337977"/>
          </a:xfrm>
        </p:spPr>
        <p:txBody>
          <a:bodyPr>
            <a:noAutofit/>
          </a:bodyPr>
          <a:lstStyle/>
          <a:p>
            <a:r>
              <a:rPr lang="ru-RU" sz="1800" dirty="0"/>
              <a:t>Таким образом, тот факт, что участник закупки в качестве подтверждения страны происхождения товара указывает информацию о реестровом номере товара в реестре российской промышленной продукции, имеющий код ОКПД2, отличный от используемого организатором торгов при формировании предмета закупки, не свидетельствует о том, что сведения являются недостоверными или что такая реестровая запись сделана в отношении несоответствующего требованиям закупочной документации товара. Вывод о несоответствии имеет место быть только в том случае, если установлено, что реестровая запись сделана в отношении принципиально иного товара, имеющего иные характеристики.</a:t>
            </a:r>
          </a:p>
          <a:p>
            <a:r>
              <a:rPr lang="ru-RU" sz="1800" dirty="0"/>
              <a:t>Реестровые номера на товары «Стойка для хранения ГИА-лабораторий по физике» и «Стойка для хранения ГИА-лабораторий по химии», представленные участниками закупки под номерами 1 и 3, входят в одну группу закупаемых товаров по указанным позициям.</a:t>
            </a:r>
          </a:p>
          <a:p>
            <a:r>
              <a:rPr lang="ru-RU" sz="1800" dirty="0"/>
              <a:t>С учетом изложенного, поскольку участниками закупки под номерами 1 и 3 было представлено надлежащее подтверждение страны происхождения, соответствующее требованиям Постановления № 1875, Комиссия не усматривает в действиях закупочной комиссии организатора торгов нарушений. </a:t>
            </a:r>
          </a:p>
          <a:p>
            <a:r>
              <a:rPr lang="ru-RU" sz="1800" dirty="0">
                <a:solidFill>
                  <a:srgbClr val="FF0000"/>
                </a:solidFill>
              </a:rPr>
              <a:t>Жалоба не обоснована</a:t>
            </a:r>
          </a:p>
        </p:txBody>
      </p:sp>
    </p:spTree>
    <p:extLst>
      <p:ext uri="{BB962C8B-B14F-4D97-AF65-F5344CB8AC3E}">
        <p14:creationId xmlns:p14="http://schemas.microsoft.com/office/powerpoint/2010/main" val="148271364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2DEE91-74EF-6EA3-ED81-FBA21D6DB6F2}"/>
            </a:ext>
          </a:extLst>
        </p:cNvPr>
        <p:cNvGrpSpPr/>
        <p:nvPr/>
      </p:nvGrpSpPr>
      <p:grpSpPr>
        <a:xfrm>
          <a:off x="0" y="0"/>
          <a:ext cx="0" cy="0"/>
          <a:chOff x="0" y="0"/>
          <a:chExt cx="0" cy="0"/>
        </a:xfrm>
      </p:grpSpPr>
      <p:sp>
        <p:nvSpPr>
          <p:cNvPr id="2" name="Заголовок 1">
            <a:extLst>
              <a:ext uri="{FF2B5EF4-FFF2-40B4-BE49-F238E27FC236}">
                <a16:creationId xmlns:a16="http://schemas.microsoft.com/office/drawing/2014/main" id="{8CFA7B1F-067A-5979-9A58-356CDF68869F}"/>
              </a:ext>
            </a:extLst>
          </p:cNvPr>
          <p:cNvSpPr>
            <a:spLocks noGrp="1"/>
          </p:cNvSpPr>
          <p:nvPr>
            <p:ph type="title"/>
          </p:nvPr>
        </p:nvSpPr>
        <p:spPr>
          <a:xfrm>
            <a:off x="838200" y="110603"/>
            <a:ext cx="10515600" cy="935774"/>
          </a:xfrm>
        </p:spPr>
        <p:txBody>
          <a:bodyPr>
            <a:noAutofit/>
          </a:bodyPr>
          <a:lstStyle/>
          <a:p>
            <a:r>
              <a:rPr lang="ru-RU" sz="2400" dirty="0">
                <a:solidFill>
                  <a:srgbClr val="FF0000"/>
                </a:solidFill>
              </a:rPr>
              <a:t>Пример «из зала»</a:t>
            </a:r>
          </a:p>
        </p:txBody>
      </p:sp>
      <p:sp>
        <p:nvSpPr>
          <p:cNvPr id="3" name="Объект 2">
            <a:extLst>
              <a:ext uri="{FF2B5EF4-FFF2-40B4-BE49-F238E27FC236}">
                <a16:creationId xmlns:a16="http://schemas.microsoft.com/office/drawing/2014/main" id="{AC7DE13A-2A28-163B-5648-82D54A6A459E}"/>
              </a:ext>
            </a:extLst>
          </p:cNvPr>
          <p:cNvSpPr>
            <a:spLocks noGrp="1"/>
          </p:cNvSpPr>
          <p:nvPr>
            <p:ph idx="1"/>
          </p:nvPr>
        </p:nvSpPr>
        <p:spPr>
          <a:xfrm>
            <a:off x="405353" y="1046377"/>
            <a:ext cx="11415859" cy="2742663"/>
          </a:xfrm>
        </p:spPr>
        <p:txBody>
          <a:bodyPr>
            <a:normAutofit/>
          </a:bodyPr>
          <a:lstStyle/>
          <a:p>
            <a:r>
              <a:rPr lang="ru-RU" sz="2000" dirty="0"/>
              <a:t>В централизованной закупке во Владимирской области была такая история. В закупке на товар по ОКПД требовалось одно количество баллов (в соответствии с 719 ПП), а в заявке участника была выписка на товар, который соответствовал требованиям заказчика, но был с другим кодом ОКПД и по этому коду (опять-таки в соответствии с 719 ПП) требовалось меньшее количество баллов. </a:t>
            </a:r>
          </a:p>
          <a:p>
            <a:r>
              <a:rPr lang="ru-RU" sz="2000" dirty="0"/>
              <a:t>Комиссия долго думала и металась, но приняла решение допустить участника. Смотрели баллы по коду ОКПД, указанному в его выписке.</a:t>
            </a:r>
          </a:p>
          <a:p>
            <a:endParaRPr lang="ru-RU" sz="2000" dirty="0"/>
          </a:p>
          <a:p>
            <a:r>
              <a:rPr lang="ru-RU" sz="2000" dirty="0">
                <a:solidFill>
                  <a:srgbClr val="7030A0"/>
                </a:solidFill>
              </a:rPr>
              <a:t>А Вы бы допустили</a:t>
            </a:r>
            <a:r>
              <a:rPr lang="en-US" sz="2000" dirty="0">
                <a:solidFill>
                  <a:srgbClr val="7030A0"/>
                </a:solidFill>
              </a:rPr>
              <a:t>?</a:t>
            </a:r>
            <a:endParaRPr lang="ru-RU" sz="2000" dirty="0">
              <a:solidFill>
                <a:srgbClr val="7030A0"/>
              </a:solidFill>
            </a:endParaRPr>
          </a:p>
        </p:txBody>
      </p:sp>
    </p:spTree>
    <p:extLst>
      <p:ext uri="{BB962C8B-B14F-4D97-AF65-F5344CB8AC3E}">
        <p14:creationId xmlns:p14="http://schemas.microsoft.com/office/powerpoint/2010/main" val="109718793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CAE73A88-C3CE-814A-D97D-BA9C6948FD3F}"/>
              </a:ext>
            </a:extLst>
          </p:cNvPr>
          <p:cNvSpPr>
            <a:spLocks noGrp="1"/>
          </p:cNvSpPr>
          <p:nvPr>
            <p:ph type="title"/>
          </p:nvPr>
        </p:nvSpPr>
        <p:spPr>
          <a:xfrm>
            <a:off x="810573" y="209451"/>
            <a:ext cx="10515600" cy="339230"/>
          </a:xfrm>
        </p:spPr>
        <p:txBody>
          <a:bodyPr>
            <a:noAutofit/>
          </a:bodyPr>
          <a:lstStyle/>
          <a:p>
            <a:r>
              <a:rPr lang="ru-RU" sz="2400" b="1" dirty="0"/>
              <a:t>К теории вопроса по ОКПД2</a:t>
            </a:r>
          </a:p>
        </p:txBody>
      </p:sp>
      <p:sp>
        <p:nvSpPr>
          <p:cNvPr id="3" name="Объект 2">
            <a:extLst>
              <a:ext uri="{FF2B5EF4-FFF2-40B4-BE49-F238E27FC236}">
                <a16:creationId xmlns:a16="http://schemas.microsoft.com/office/drawing/2014/main" id="{E367807F-C555-58AB-DD15-DBA8EE943435}"/>
              </a:ext>
            </a:extLst>
          </p:cNvPr>
          <p:cNvSpPr>
            <a:spLocks noGrp="1"/>
          </p:cNvSpPr>
          <p:nvPr>
            <p:ph idx="1"/>
          </p:nvPr>
        </p:nvSpPr>
        <p:spPr>
          <a:xfrm>
            <a:off x="623392" y="620688"/>
            <a:ext cx="10515600" cy="2088232"/>
          </a:xfrm>
        </p:spPr>
        <p:txBody>
          <a:bodyPr>
            <a:normAutofit fontScale="62500" lnSpcReduction="20000"/>
          </a:bodyPr>
          <a:lstStyle/>
          <a:p>
            <a:r>
              <a:rPr lang="ru-RU" sz="2600" dirty="0"/>
              <a:t>Информационное письмо Минфина России от 31 января 2025 г. N 24-01-06/8697: В ОКПД 2 использованы иерархический метод классификации и последовательный метод кодирования, в связи с чем группировка более высокого уровня включает в себя все входящие в нее группировки.</a:t>
            </a:r>
          </a:p>
          <a:p>
            <a:r>
              <a:rPr lang="ru-RU" sz="2600" dirty="0"/>
              <a:t>Таким образом, соответствующая "защитная" мера распространяется на всю указанную в позиции перечней N 1 - N 3 группу товаров, работ, услуг по ОКПД 2, то есть на все товары, работы, услуги, включенные в указанную в соответствующей позиции перечней N 1 - N 3 группировку по ОКПД 2.</a:t>
            </a:r>
          </a:p>
          <a:p>
            <a:r>
              <a:rPr lang="ru-RU" sz="2600" dirty="0"/>
              <a:t>В Приложении № 1 86. Оборудование для промышленного приготовления или подогрева пищи  28.93.15.120</a:t>
            </a:r>
          </a:p>
          <a:p>
            <a:r>
              <a:rPr lang="ru-RU" u="sng" dirty="0"/>
              <a:t>В ОКПД2: </a:t>
            </a:r>
          </a:p>
        </p:txBody>
      </p:sp>
      <p:pic>
        <p:nvPicPr>
          <p:cNvPr id="7" name="Рисунок 6">
            <a:extLst>
              <a:ext uri="{FF2B5EF4-FFF2-40B4-BE49-F238E27FC236}">
                <a16:creationId xmlns:a16="http://schemas.microsoft.com/office/drawing/2014/main" id="{2507C264-52F5-8B87-97B2-3D6F86CF20F1}"/>
              </a:ext>
            </a:extLst>
          </p:cNvPr>
          <p:cNvPicPr>
            <a:picLocks noChangeAspect="1"/>
          </p:cNvPicPr>
          <p:nvPr/>
        </p:nvPicPr>
        <p:blipFill>
          <a:blip r:embed="rId2"/>
          <a:stretch>
            <a:fillRect/>
          </a:stretch>
        </p:blipFill>
        <p:spPr>
          <a:xfrm>
            <a:off x="624365" y="2806820"/>
            <a:ext cx="6506483" cy="3772426"/>
          </a:xfrm>
          <a:prstGeom prst="rect">
            <a:avLst/>
          </a:prstGeom>
        </p:spPr>
      </p:pic>
      <p:sp>
        <p:nvSpPr>
          <p:cNvPr id="9" name="TextBox 8">
            <a:extLst>
              <a:ext uri="{FF2B5EF4-FFF2-40B4-BE49-F238E27FC236}">
                <a16:creationId xmlns:a16="http://schemas.microsoft.com/office/drawing/2014/main" id="{9C776F63-AC8E-1BD5-E7E1-0D2581A673CA}"/>
              </a:ext>
            </a:extLst>
          </p:cNvPr>
          <p:cNvSpPr txBox="1"/>
          <p:nvPr/>
        </p:nvSpPr>
        <p:spPr>
          <a:xfrm>
            <a:off x="7608168" y="2924944"/>
            <a:ext cx="3456384" cy="646331"/>
          </a:xfrm>
          <a:prstGeom prst="rect">
            <a:avLst/>
          </a:prstGeom>
          <a:noFill/>
        </p:spPr>
        <p:txBody>
          <a:bodyPr wrap="square">
            <a:spAutoFit/>
          </a:bodyPr>
          <a:lstStyle/>
          <a:p>
            <a:r>
              <a:rPr lang="ru-RU" dirty="0"/>
              <a:t> На подкатегории 131. 132. 133, 139  </a:t>
            </a:r>
            <a:r>
              <a:rPr lang="ru-RU" b="1" dirty="0">
                <a:solidFill>
                  <a:srgbClr val="FF0000"/>
                </a:solidFill>
              </a:rPr>
              <a:t>- запрет распространяется</a:t>
            </a:r>
            <a:r>
              <a:rPr lang="en-US" b="1" dirty="0">
                <a:solidFill>
                  <a:srgbClr val="FF0000"/>
                </a:solidFill>
              </a:rPr>
              <a:t>?</a:t>
            </a:r>
            <a:r>
              <a:rPr lang="ru-RU" b="1" dirty="0">
                <a:solidFill>
                  <a:srgbClr val="FF0000"/>
                </a:solidFill>
              </a:rPr>
              <a:t> </a:t>
            </a:r>
          </a:p>
        </p:txBody>
      </p:sp>
    </p:spTree>
    <p:extLst>
      <p:ext uri="{BB962C8B-B14F-4D97-AF65-F5344CB8AC3E}">
        <p14:creationId xmlns:p14="http://schemas.microsoft.com/office/powerpoint/2010/main" val="223623672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3F744C-45D6-B197-D5DA-94155E0AE37C}"/>
            </a:ext>
          </a:extLst>
        </p:cNvPr>
        <p:cNvGrpSpPr/>
        <p:nvPr/>
      </p:nvGrpSpPr>
      <p:grpSpPr>
        <a:xfrm>
          <a:off x="0" y="0"/>
          <a:ext cx="0" cy="0"/>
          <a:chOff x="0" y="0"/>
          <a:chExt cx="0" cy="0"/>
        </a:xfrm>
      </p:grpSpPr>
      <p:sp>
        <p:nvSpPr>
          <p:cNvPr id="2" name="Заголовок 1">
            <a:extLst>
              <a:ext uri="{FF2B5EF4-FFF2-40B4-BE49-F238E27FC236}">
                <a16:creationId xmlns:a16="http://schemas.microsoft.com/office/drawing/2014/main" id="{EE2CF83B-17EF-0E5A-20EB-A25631D69C96}"/>
              </a:ext>
            </a:extLst>
          </p:cNvPr>
          <p:cNvSpPr>
            <a:spLocks noGrp="1"/>
          </p:cNvSpPr>
          <p:nvPr>
            <p:ph type="title"/>
          </p:nvPr>
        </p:nvSpPr>
        <p:spPr>
          <a:xfrm>
            <a:off x="695400" y="1412776"/>
            <a:ext cx="10515600" cy="1325563"/>
          </a:xfrm>
        </p:spPr>
        <p:txBody>
          <a:bodyPr>
            <a:normAutofit/>
          </a:bodyPr>
          <a:lstStyle/>
          <a:p>
            <a:pPr algn="ctr"/>
            <a:r>
              <a:rPr lang="ru-RU" sz="2400" b="1" dirty="0">
                <a:solidFill>
                  <a:schemeClr val="accent1">
                    <a:lumMod val="75000"/>
                  </a:schemeClr>
                </a:solidFill>
              </a:rPr>
              <a:t>Примеры судебной практики по правильным и </a:t>
            </a:r>
            <a:r>
              <a:rPr lang="ru-RU" sz="2400" b="1" dirty="0">
                <a:solidFill>
                  <a:srgbClr val="C00000"/>
                </a:solidFill>
              </a:rPr>
              <a:t>не</a:t>
            </a:r>
            <a:r>
              <a:rPr lang="ru-RU" sz="2400" b="1" dirty="0">
                <a:solidFill>
                  <a:schemeClr val="accent1">
                    <a:lumMod val="75000"/>
                  </a:schemeClr>
                </a:solidFill>
              </a:rPr>
              <a:t>правильным  действиям заказчика при установлении кодов ОКПД2</a:t>
            </a:r>
          </a:p>
        </p:txBody>
      </p:sp>
    </p:spTree>
    <p:extLst>
      <p:ext uri="{BB962C8B-B14F-4D97-AF65-F5344CB8AC3E}">
        <p14:creationId xmlns:p14="http://schemas.microsoft.com/office/powerpoint/2010/main" val="404571279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00200B-4C01-4256-2242-97D001378B77}"/>
            </a:ext>
          </a:extLst>
        </p:cNvPr>
        <p:cNvGrpSpPr/>
        <p:nvPr/>
      </p:nvGrpSpPr>
      <p:grpSpPr>
        <a:xfrm>
          <a:off x="0" y="0"/>
          <a:ext cx="0" cy="0"/>
          <a:chOff x="0" y="0"/>
          <a:chExt cx="0" cy="0"/>
        </a:xfrm>
      </p:grpSpPr>
      <p:sp>
        <p:nvSpPr>
          <p:cNvPr id="2" name="Заголовок 1">
            <a:extLst>
              <a:ext uri="{FF2B5EF4-FFF2-40B4-BE49-F238E27FC236}">
                <a16:creationId xmlns:a16="http://schemas.microsoft.com/office/drawing/2014/main" id="{ACBC9F24-6C1D-39C6-8ED7-E68D4ADD6D39}"/>
              </a:ext>
            </a:extLst>
          </p:cNvPr>
          <p:cNvSpPr>
            <a:spLocks noGrp="1"/>
          </p:cNvSpPr>
          <p:nvPr>
            <p:ph type="title"/>
          </p:nvPr>
        </p:nvSpPr>
        <p:spPr>
          <a:xfrm>
            <a:off x="136864" y="70881"/>
            <a:ext cx="11803602" cy="540397"/>
          </a:xfrm>
        </p:spPr>
        <p:txBody>
          <a:bodyPr>
            <a:noAutofit/>
          </a:bodyPr>
          <a:lstStyle/>
          <a:p>
            <a:pPr algn="ctr"/>
            <a:r>
              <a:rPr lang="ru-RU" sz="2400" dirty="0">
                <a:solidFill>
                  <a:srgbClr val="0070C0"/>
                </a:solidFill>
              </a:rPr>
              <a:t>АС Краснодарского края Решение от 25.08.2025 по Делу № А32-18064/2025 (1 из 3)</a:t>
            </a:r>
          </a:p>
        </p:txBody>
      </p:sp>
      <p:graphicFrame>
        <p:nvGraphicFramePr>
          <p:cNvPr id="4" name="Объект 3">
            <a:extLst>
              <a:ext uri="{FF2B5EF4-FFF2-40B4-BE49-F238E27FC236}">
                <a16:creationId xmlns:a16="http://schemas.microsoft.com/office/drawing/2014/main" id="{46D92714-5886-F0A9-33DB-C3A34C169906}"/>
              </a:ext>
            </a:extLst>
          </p:cNvPr>
          <p:cNvGraphicFramePr>
            <a:graphicFrameLocks noGrp="1"/>
          </p:cNvGraphicFramePr>
          <p:nvPr>
            <p:ph idx="1"/>
          </p:nvPr>
        </p:nvGraphicFramePr>
        <p:xfrm>
          <a:off x="335360" y="681037"/>
          <a:ext cx="11445308" cy="1285240"/>
        </p:xfrm>
        <a:graphic>
          <a:graphicData uri="http://schemas.openxmlformats.org/drawingml/2006/table">
            <a:tbl>
              <a:tblPr firstRow="1" bandRow="1">
                <a:tableStyleId>{F5AB1C69-6EDB-4FF4-983F-18BD219EF322}</a:tableStyleId>
              </a:tblPr>
              <a:tblGrid>
                <a:gridCol w="4183374">
                  <a:extLst>
                    <a:ext uri="{9D8B030D-6E8A-4147-A177-3AD203B41FA5}">
                      <a16:colId xmlns:a16="http://schemas.microsoft.com/office/drawing/2014/main" val="3079683067"/>
                    </a:ext>
                  </a:extLst>
                </a:gridCol>
                <a:gridCol w="4243526">
                  <a:extLst>
                    <a:ext uri="{9D8B030D-6E8A-4147-A177-3AD203B41FA5}">
                      <a16:colId xmlns:a16="http://schemas.microsoft.com/office/drawing/2014/main" val="3197436877"/>
                    </a:ext>
                  </a:extLst>
                </a:gridCol>
                <a:gridCol w="3018408">
                  <a:extLst>
                    <a:ext uri="{9D8B030D-6E8A-4147-A177-3AD203B41FA5}">
                      <a16:colId xmlns:a16="http://schemas.microsoft.com/office/drawing/2014/main" val="558846367"/>
                    </a:ext>
                  </a:extLst>
                </a:gridCol>
              </a:tblGrid>
              <a:tr h="370840">
                <a:tc>
                  <a:txBody>
                    <a:bodyPr/>
                    <a:lstStyle/>
                    <a:p>
                      <a:r>
                        <a:rPr lang="ru-RU" dirty="0"/>
                        <a:t>Истец</a:t>
                      </a:r>
                    </a:p>
                  </a:txBody>
                  <a:tcPr/>
                </a:tc>
                <a:tc>
                  <a:txBody>
                    <a:bodyPr/>
                    <a:lstStyle/>
                    <a:p>
                      <a:r>
                        <a:rPr lang="ru-RU" dirty="0"/>
                        <a:t>Ответчик</a:t>
                      </a:r>
                    </a:p>
                  </a:txBody>
                  <a:tcPr/>
                </a:tc>
                <a:tc>
                  <a:txBody>
                    <a:bodyPr/>
                    <a:lstStyle/>
                    <a:p>
                      <a:r>
                        <a:rPr lang="ru-RU" dirty="0"/>
                        <a:t>Суть иска</a:t>
                      </a:r>
                    </a:p>
                  </a:txBody>
                  <a:tcPr/>
                </a:tc>
                <a:extLst>
                  <a:ext uri="{0D108BD9-81ED-4DB2-BD59-A6C34878D82A}">
                    <a16:rowId xmlns:a16="http://schemas.microsoft.com/office/drawing/2014/main" val="1753121028"/>
                  </a:ext>
                </a:extLst>
              </a:tr>
              <a:tr h="370840">
                <a:tc>
                  <a:txBody>
                    <a:bodyPr/>
                    <a:lstStyle/>
                    <a:p>
                      <a:r>
                        <a:rPr lang="ru-RU" dirty="0"/>
                        <a:t>ООО «Надежный партнер»</a:t>
                      </a:r>
                    </a:p>
                  </a:txBody>
                  <a:tcPr/>
                </a:tc>
                <a:tc>
                  <a:txBody>
                    <a:bodyPr/>
                    <a:lstStyle/>
                    <a:p>
                      <a:r>
                        <a:rPr lang="ru-RU" dirty="0"/>
                        <a:t>1. ГБУЗ «Городская больница №1 г. Новороссийска»</a:t>
                      </a:r>
                    </a:p>
                    <a:p>
                      <a:r>
                        <a:rPr lang="ru-RU" dirty="0"/>
                        <a:t>2. ИП Хомяков О.А.</a:t>
                      </a:r>
                    </a:p>
                  </a:txBody>
                  <a:tcPr/>
                </a:tc>
                <a:tc>
                  <a:txBody>
                    <a:bodyPr/>
                    <a:lstStyle/>
                    <a:p>
                      <a:r>
                        <a:rPr lang="ru-RU" dirty="0"/>
                        <a:t>О расторжении договора</a:t>
                      </a:r>
                    </a:p>
                  </a:txBody>
                  <a:tcPr/>
                </a:tc>
                <a:extLst>
                  <a:ext uri="{0D108BD9-81ED-4DB2-BD59-A6C34878D82A}">
                    <a16:rowId xmlns:a16="http://schemas.microsoft.com/office/drawing/2014/main" val="2974094841"/>
                  </a:ext>
                </a:extLst>
              </a:tr>
            </a:tbl>
          </a:graphicData>
        </a:graphic>
      </p:graphicFrame>
      <p:sp>
        <p:nvSpPr>
          <p:cNvPr id="6" name="TextBox 5">
            <a:extLst>
              <a:ext uri="{FF2B5EF4-FFF2-40B4-BE49-F238E27FC236}">
                <a16:creationId xmlns:a16="http://schemas.microsoft.com/office/drawing/2014/main" id="{E54EADB2-FA5F-4801-4BDD-2232FD36A35E}"/>
              </a:ext>
            </a:extLst>
          </p:cNvPr>
          <p:cNvSpPr txBox="1"/>
          <p:nvPr/>
        </p:nvSpPr>
        <p:spPr>
          <a:xfrm>
            <a:off x="198752" y="2056686"/>
            <a:ext cx="11718524" cy="480131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800" b="1" i="0" u="none" strike="noStrike" kern="1200" cap="none" spc="0" normalizeH="0" baseline="0" noProof="0" dirty="0">
                <a:ln>
                  <a:noFill/>
                </a:ln>
                <a:solidFill>
                  <a:prstClr val="black"/>
                </a:solidFill>
                <a:effectLst/>
                <a:uLnTx/>
                <a:uFillTx/>
                <a:latin typeface="Calibri" panose="020F0502020204030204"/>
                <a:ea typeface="+mn-ea"/>
                <a:cs typeface="+mn-cs"/>
              </a:rPr>
              <a:t>Фабула: </a:t>
            </a:r>
            <a:r>
              <a:rPr kumimoji="0" lang="ru-RU" sz="1800" b="0" i="0" u="none" strike="noStrike" kern="1200" cap="none" spc="0" normalizeH="0" baseline="0" noProof="0" dirty="0">
                <a:ln>
                  <a:noFill/>
                </a:ln>
                <a:solidFill>
                  <a:prstClr val="black"/>
                </a:solidFill>
                <a:effectLst/>
                <a:uLnTx/>
                <a:uFillTx/>
                <a:latin typeface="Calibri" panose="020F0502020204030204"/>
                <a:ea typeface="+mn-ea"/>
                <a:cs typeface="+mn-cs"/>
              </a:rPr>
              <a:t>Как следует из материалов дела, Ответчик 1 (ГБУЗ «ГБ №1 г. Новороссийска» МЗ КК) проводило ЭА на поставку  </a:t>
            </a:r>
            <a:r>
              <a:rPr kumimoji="0" lang="ru-RU" sz="1800" b="0" i="0" u="none" strike="noStrike" kern="1200" cap="none" spc="0" normalizeH="0" baseline="0" noProof="0" dirty="0" err="1">
                <a:ln>
                  <a:noFill/>
                </a:ln>
                <a:solidFill>
                  <a:prstClr val="black"/>
                </a:solidFill>
                <a:effectLst/>
                <a:uLnTx/>
                <a:uFillTx/>
                <a:latin typeface="Calibri" panose="020F0502020204030204"/>
                <a:ea typeface="+mn-ea"/>
                <a:cs typeface="+mn-cs"/>
              </a:rPr>
              <a:t>полноростового</a:t>
            </a:r>
            <a:r>
              <a:rPr kumimoji="0" lang="ru-RU" sz="1800" b="0" i="0" u="none" strike="noStrike" kern="1200" cap="none" spc="0" normalizeH="0" baseline="0" noProof="0" dirty="0">
                <a:ln>
                  <a:noFill/>
                </a:ln>
                <a:solidFill>
                  <a:prstClr val="black"/>
                </a:solidFill>
                <a:effectLst/>
                <a:uLnTx/>
                <a:uFillTx/>
                <a:latin typeface="Calibri" panose="020F0502020204030204"/>
                <a:ea typeface="+mn-ea"/>
                <a:cs typeface="+mn-cs"/>
              </a:rPr>
              <a:t> турникета со встроенным контроллером (№0318300529725000053).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ru-RU" sz="1800" b="0" i="0" u="none" strike="noStrike" kern="1200" cap="none" spc="0" normalizeH="0" baseline="0" noProof="0" dirty="0">
                <a:ln>
                  <a:noFill/>
                </a:ln>
                <a:solidFill>
                  <a:prstClr val="black"/>
                </a:solidFill>
                <a:effectLst/>
                <a:uLnTx/>
                <a:uFillTx/>
                <a:latin typeface="Calibri" panose="020F0502020204030204"/>
                <a:ea typeface="+mn-ea"/>
                <a:cs typeface="+mn-cs"/>
              </a:rPr>
              <a:t>В описании объекта закупки указан код ОКПД 2 закупаемого товара 26.30.50.152 в обязательном КТРУ 26.30.50.152-00000001.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ru-RU" sz="1800" b="0" i="0" u="none" strike="noStrike" kern="1200" cap="none" spc="0" normalizeH="0" baseline="0" noProof="0" dirty="0">
                <a:ln>
                  <a:noFill/>
                </a:ln>
                <a:solidFill>
                  <a:prstClr val="black"/>
                </a:solidFill>
                <a:effectLst/>
                <a:uLnTx/>
                <a:uFillTx/>
                <a:latin typeface="Calibri" panose="020F0502020204030204"/>
                <a:ea typeface="+mn-ea"/>
                <a:cs typeface="+mn-cs"/>
              </a:rPr>
              <a:t>Было подано и допущено комиссией заказчика 2 заявки победителем признан ИП Хомяков О.А.</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ru-RU" sz="1800" b="0" i="0" u="none" strike="noStrike" kern="1200" cap="none" spc="0" normalizeH="0" baseline="0" noProof="0" dirty="0">
                <a:ln>
                  <a:noFill/>
                </a:ln>
                <a:solidFill>
                  <a:prstClr val="black"/>
                </a:solidFill>
                <a:effectLst/>
                <a:uLnTx/>
                <a:uFillTx/>
                <a:latin typeface="Calibri" panose="020F0502020204030204"/>
                <a:ea typeface="+mn-ea"/>
                <a:cs typeface="+mn-cs"/>
              </a:rPr>
              <a:t>Код КТРУ 26.30.50.152-00000001 сформирован на основании кода ОКПД 2 26.30.50.152 и кода ОКПД 2 26.30.60.110.</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ru-RU" sz="1800" b="0" i="0" u="none" strike="noStrike" kern="1200" cap="none" spc="0" normalizeH="0" baseline="0" noProof="0" dirty="0">
                <a:ln>
                  <a:noFill/>
                </a:ln>
                <a:solidFill>
                  <a:prstClr val="black"/>
                </a:solidFill>
                <a:effectLst/>
                <a:uLnTx/>
                <a:uFillTx/>
                <a:latin typeface="Calibri" panose="020F0502020204030204"/>
                <a:ea typeface="+mn-ea"/>
                <a:cs typeface="+mn-cs"/>
              </a:rPr>
              <a:t>Ответчиком 1 в описании объекта закупки неверно указан код ОКПД 2 закупаемого товара 26.30.50.152, поскольку в данном случае подлежит применению код ОКПД 2 «26.30.60.110 - Части составные комплексов и систем технических средств физической защиты, не имеющие самостоятельных группировок».</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ru-RU" sz="1800" b="0" i="0" u="none" strike="noStrike" kern="1200" cap="none" spc="0" normalizeH="0" baseline="0" noProof="0" dirty="0">
                <a:ln>
                  <a:noFill/>
                </a:ln>
                <a:solidFill>
                  <a:prstClr val="black"/>
                </a:solidFill>
                <a:effectLst/>
                <a:uLnTx/>
                <a:uFillTx/>
                <a:latin typeface="Calibri" panose="020F0502020204030204"/>
                <a:ea typeface="+mn-ea"/>
                <a:cs typeface="+mn-cs"/>
              </a:rPr>
              <a:t>Помимо этого, в рамках оспариваемого договора Ответчик 2 осуществил поставку в адрес Ответчика 1 товара именно с кодом ОКПД 2 26.30.50.119, что подтверждается представленными в материалы дела сертификатами соответствия.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ru-RU" sz="1800" b="0" i="0" u="none" strike="noStrike" kern="1200" cap="none" spc="0" normalizeH="0" baseline="0" noProof="0" dirty="0">
                <a:ln>
                  <a:noFill/>
                </a:ln>
                <a:solidFill>
                  <a:prstClr val="black"/>
                </a:solidFill>
                <a:effectLst/>
                <a:uLnTx/>
                <a:uFillTx/>
                <a:latin typeface="Calibri" panose="020F0502020204030204"/>
                <a:ea typeface="+mn-ea"/>
                <a:cs typeface="+mn-cs"/>
              </a:rPr>
              <a:t>Более того, предложенный Истцом к поставке турникет электромеханический RADARPLUS Model STR-M также имеет ОКПД 2 - «26.30.50.119 - Приборы и аппаратура для систем охранной сигнализации прочие, не включенные в другие группировки», что подтверждается Выпиской из реестра российской промышленной продукции от 05.03.2025 № 10365795.</a:t>
            </a:r>
          </a:p>
        </p:txBody>
      </p:sp>
    </p:spTree>
    <p:extLst>
      <p:ext uri="{BB962C8B-B14F-4D97-AF65-F5344CB8AC3E}">
        <p14:creationId xmlns:p14="http://schemas.microsoft.com/office/powerpoint/2010/main" val="329828761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70D48E-4703-DA35-1B82-7972A12D46B0}"/>
            </a:ext>
          </a:extLst>
        </p:cNvPr>
        <p:cNvGrpSpPr/>
        <p:nvPr/>
      </p:nvGrpSpPr>
      <p:grpSpPr>
        <a:xfrm>
          <a:off x="0" y="0"/>
          <a:ext cx="0" cy="0"/>
          <a:chOff x="0" y="0"/>
          <a:chExt cx="0" cy="0"/>
        </a:xfrm>
      </p:grpSpPr>
      <p:sp>
        <p:nvSpPr>
          <p:cNvPr id="2" name="Заголовок 1">
            <a:extLst>
              <a:ext uri="{FF2B5EF4-FFF2-40B4-BE49-F238E27FC236}">
                <a16:creationId xmlns:a16="http://schemas.microsoft.com/office/drawing/2014/main" id="{47D215CF-EAA3-2DB6-88DC-8339E81DAF97}"/>
              </a:ext>
            </a:extLst>
          </p:cNvPr>
          <p:cNvSpPr>
            <a:spLocks noGrp="1"/>
          </p:cNvSpPr>
          <p:nvPr>
            <p:ph type="title"/>
          </p:nvPr>
        </p:nvSpPr>
        <p:spPr>
          <a:xfrm>
            <a:off x="136864" y="70881"/>
            <a:ext cx="11803602" cy="540397"/>
          </a:xfrm>
        </p:spPr>
        <p:txBody>
          <a:bodyPr>
            <a:noAutofit/>
          </a:bodyPr>
          <a:lstStyle/>
          <a:p>
            <a:pPr algn="ctr"/>
            <a:r>
              <a:rPr lang="ru-RU" sz="2400" dirty="0">
                <a:solidFill>
                  <a:srgbClr val="0070C0"/>
                </a:solidFill>
              </a:rPr>
              <a:t>АС Краснодарского края Решение от 25.08.2025 по Делу № А32-18064/2025 (2 из 3)</a:t>
            </a:r>
          </a:p>
        </p:txBody>
      </p:sp>
      <p:sp>
        <p:nvSpPr>
          <p:cNvPr id="6" name="TextBox 5">
            <a:extLst>
              <a:ext uri="{FF2B5EF4-FFF2-40B4-BE49-F238E27FC236}">
                <a16:creationId xmlns:a16="http://schemas.microsoft.com/office/drawing/2014/main" id="{F4F38621-3313-9592-BA83-82AEB76ADEB8}"/>
              </a:ext>
            </a:extLst>
          </p:cNvPr>
          <p:cNvSpPr txBox="1"/>
          <p:nvPr/>
        </p:nvSpPr>
        <p:spPr>
          <a:xfrm>
            <a:off x="179403" y="611278"/>
            <a:ext cx="11718524" cy="6463308"/>
          </a:xfrm>
          <a:prstGeom prst="rect">
            <a:avLst/>
          </a:prstGeom>
          <a:noFill/>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ru-RU" sz="1800" b="0" i="0" u="none" strike="noStrike" kern="1200" cap="none" spc="0" normalizeH="0" baseline="0" noProof="0" dirty="0">
                <a:ln>
                  <a:noFill/>
                </a:ln>
                <a:solidFill>
                  <a:prstClr val="black"/>
                </a:solidFill>
                <a:effectLst/>
                <a:uLnTx/>
                <a:uFillTx/>
                <a:latin typeface="Calibri" panose="020F0502020204030204"/>
                <a:ea typeface="+mn-ea"/>
                <a:cs typeface="+mn-cs"/>
              </a:rPr>
              <a:t>Код ОКПД2 «26.30.50.119 - Приборы и аппаратура для систем охранной сигнализации прочие, не включенные в другие группировки» также содержится в Приложении №2 к Постановления №1875 (пункт 222 Приложения №2).</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ru-RU" sz="1800" b="0" i="0" u="none" strike="noStrike" kern="1200" cap="none" spc="0" normalizeH="0" baseline="0" noProof="0" dirty="0">
                <a:ln>
                  <a:noFill/>
                </a:ln>
                <a:solidFill>
                  <a:prstClr val="black"/>
                </a:solidFill>
                <a:effectLst/>
                <a:uLnTx/>
                <a:uFillTx/>
                <a:latin typeface="Calibri" panose="020F0502020204030204"/>
                <a:ea typeface="+mn-ea"/>
                <a:cs typeface="+mn-cs"/>
              </a:rPr>
              <a:t>Таким образом, поскольку в отношении закупаемого в рамках спорных торгов турникета подлежит применению код ОКПД2 26.30.60.110 или код ОКПД2 26.30.50.119, то участники данного аукциона обязаны были в составе своих заявок указывать номер реестровой записи из реестра российской промышленной продукции предлагаемого к поставке товара.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ru-RU" sz="1800" b="0" i="0" u="none" strike="noStrike" kern="1200" cap="none" spc="0" normalizeH="0" baseline="0" noProof="0" dirty="0">
                <a:ln>
                  <a:noFill/>
                </a:ln>
                <a:solidFill>
                  <a:prstClr val="black"/>
                </a:solidFill>
                <a:effectLst/>
                <a:uLnTx/>
                <a:uFillTx/>
                <a:latin typeface="Calibri" panose="020F0502020204030204"/>
                <a:ea typeface="+mn-ea"/>
                <a:cs typeface="+mn-cs"/>
              </a:rPr>
              <a:t>В тоже время ИП Хомяков О.А. был предложен к поставке и в последствии поставлен в адрес Ответчика 1 турникет, у которого отсутствует реестровая запись из реестра российской промышленной продукции.</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ru-RU" sz="1800" b="0" i="0" u="none" strike="noStrike" kern="1200" cap="none" spc="0" normalizeH="0" baseline="0" noProof="0" dirty="0">
                <a:ln>
                  <a:noFill/>
                </a:ln>
                <a:solidFill>
                  <a:prstClr val="black"/>
                </a:solidFill>
                <a:effectLst/>
                <a:uLnTx/>
                <a:uFillTx/>
                <a:latin typeface="Calibri" panose="020F0502020204030204"/>
                <a:ea typeface="+mn-ea"/>
                <a:cs typeface="+mn-cs"/>
              </a:rPr>
              <a:t>Таким образом, действия ГБУЗ «ГБ №1 г. Новороссийска» МЗ КК по допуску заявки ИП Хомякова О.А. для участия в закупке, не содержащей номера реестровой записи, привели к созданию недобросовестной конкуренции, поскольку создали незаконные преимущества для данной заявки в виде возможности несоблюдения требований статей 14. 22. 27. 33 и 34 Федерального закона №44-ФЗ и Постановления №1875. Следовательно, контракт заключен с нарушением норм Постановления №1875 и подлежит расторжению с применением последствий недействительности сделки.</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ru-RU" sz="1800" b="1" i="0" u="none" strike="noStrike" kern="1200" cap="none" spc="0" normalizeH="0" baseline="0" noProof="0" dirty="0">
                <a:ln>
                  <a:noFill/>
                </a:ln>
                <a:solidFill>
                  <a:prstClr val="black"/>
                </a:solidFill>
                <a:effectLst/>
                <a:uLnTx/>
                <a:uFillTx/>
                <a:latin typeface="Calibri" panose="020F0502020204030204"/>
                <a:ea typeface="+mn-ea"/>
                <a:cs typeface="+mn-cs"/>
              </a:rPr>
              <a:t>Ответчик 2 </a:t>
            </a:r>
            <a:r>
              <a:rPr kumimoji="0" lang="ru-RU" sz="1800" b="0" i="0" u="none" strike="noStrike" kern="1200" cap="none" spc="0" normalizeH="0" baseline="0" noProof="0" dirty="0">
                <a:ln>
                  <a:noFill/>
                </a:ln>
                <a:solidFill>
                  <a:prstClr val="black"/>
                </a:solidFill>
                <a:effectLst/>
                <a:uLnTx/>
                <a:uFillTx/>
                <a:latin typeface="Calibri" panose="020F0502020204030204"/>
                <a:ea typeface="+mn-ea"/>
                <a:cs typeface="+mn-cs"/>
              </a:rPr>
              <a:t>не согласен и отмечает, что приложения N 1 и N 2 к Постановлению N 1875 не содержат позиций с кодом ОКПД2 26.30.50.152.</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ru-RU" sz="1800" b="0" i="0" u="none" strike="noStrike" kern="1200" cap="none" spc="0" normalizeH="0" baseline="0" noProof="0" dirty="0">
                <a:ln>
                  <a:noFill/>
                </a:ln>
                <a:solidFill>
                  <a:prstClr val="black"/>
                </a:solidFill>
                <a:effectLst/>
                <a:uLnTx/>
                <a:uFillTx/>
                <a:latin typeface="Calibri" panose="020F0502020204030204"/>
                <a:ea typeface="+mn-ea"/>
                <a:cs typeface="+mn-cs"/>
              </a:rPr>
              <a:t>"Материнским" кодом ОКПД2 для кода «26.30.50.152»  является "26.30.50", который также отсутствует в Приложении N 1 и N 2 к Постановлению N 1875.</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ru-RU" sz="1800" b="0" i="0" u="none" strike="noStrike" kern="1200" cap="none" spc="0" normalizeH="0" baseline="0" noProof="0" dirty="0">
                <a:ln>
                  <a:noFill/>
                </a:ln>
                <a:solidFill>
                  <a:prstClr val="black"/>
                </a:solidFill>
                <a:effectLst/>
                <a:uLnTx/>
                <a:uFillTx/>
                <a:latin typeface="Calibri" panose="020F0502020204030204"/>
                <a:ea typeface="+mn-ea"/>
                <a:cs typeface="+mn-cs"/>
              </a:rPr>
              <a:t>При этом, из обозначенных кодов приложение N2 Постановления Правительства N 1875 содержит только 2 позиции (231 для ОКПД2 26.30.50.150  «Средства управления в системах физической защиты, применяемые в области использования атомной энергии» и 232 для 26.30.50.153 «Средства управления запирающие специальные без дистанционного контроля и управления»)</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5741358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535DDA-0D7C-1C7A-0D7A-E3A2DD1A0CCE}"/>
            </a:ext>
          </a:extLst>
        </p:cNvPr>
        <p:cNvGrpSpPr/>
        <p:nvPr/>
      </p:nvGrpSpPr>
      <p:grpSpPr>
        <a:xfrm>
          <a:off x="0" y="0"/>
          <a:ext cx="0" cy="0"/>
          <a:chOff x="0" y="0"/>
          <a:chExt cx="0" cy="0"/>
        </a:xfrm>
      </p:grpSpPr>
      <p:sp>
        <p:nvSpPr>
          <p:cNvPr id="3" name="Объект 2">
            <a:extLst>
              <a:ext uri="{FF2B5EF4-FFF2-40B4-BE49-F238E27FC236}">
                <a16:creationId xmlns:a16="http://schemas.microsoft.com/office/drawing/2014/main" id="{02A0D2E4-C99C-7E57-F39B-0892D452509C}"/>
              </a:ext>
            </a:extLst>
          </p:cNvPr>
          <p:cNvSpPr>
            <a:spLocks noGrp="1"/>
          </p:cNvSpPr>
          <p:nvPr>
            <p:ph idx="1"/>
          </p:nvPr>
        </p:nvSpPr>
        <p:spPr>
          <a:xfrm>
            <a:off x="479376" y="260648"/>
            <a:ext cx="10515600" cy="4351338"/>
          </a:xfrm>
        </p:spPr>
        <p:txBody>
          <a:bodyPr>
            <a:normAutofit fontScale="25000" lnSpcReduction="20000"/>
          </a:bodyPr>
          <a:lstStyle/>
          <a:p>
            <a:r>
              <a:rPr lang="ru-RU" sz="7200" dirty="0"/>
              <a:t>Формирование и размещение на электронной площадке, специализированной электронной площадке заявки на участие в закупке осуществляются в соответствии со следующими требованиями:</a:t>
            </a:r>
          </a:p>
          <a:p>
            <a:r>
              <a:rPr lang="ru-RU" sz="7200" dirty="0"/>
              <a:t>б) путем заполнения экранных форм веб-интерфейса электронной площадки, специализированной электронной площадки подлежат указанию:</a:t>
            </a:r>
          </a:p>
          <a:p>
            <a:r>
              <a:rPr lang="ru-RU" sz="6400" dirty="0"/>
              <a:t>номер реестровой записи </a:t>
            </a:r>
            <a:r>
              <a:rPr lang="ru-RU" sz="6400" dirty="0">
                <a:solidFill>
                  <a:srgbClr val="FF0000"/>
                </a:solidFill>
              </a:rPr>
              <a:t>(при наличии такого номера) </a:t>
            </a:r>
            <a:r>
              <a:rPr lang="ru-RU" sz="6400" dirty="0"/>
              <a:t>из реестра российской промышленной продукции, предусмотренного Федеральным законом "О промышленной политике в Российской Федерации", в отношении товара (в том числе поставляемого при выполнении закупаемых работ, оказании закупаемых услуг), указанного в позициях 1 - 145 приложения N 1 к постановлению Правительства Российской Федерации от 23 декабря 2024 г. N 1875 "О мерах по предоставлению национального режима при осуществлении закупок товаров, работ, услуг для обеспечения государственных и муниципальных нужд, закупок товаров, работ, услуг отдельными видами юридических лиц" (далее - постановление Правительства Российской Федерации от 23 декабря 2024 г. N 1875), позициях 1 - 433 приложения N 2 к постановлению Правительства Российской Федерации от 23 декабря 2024 г. N 1875, если при осуществлении закупки применяются запрет и (или) ограничение, предусмотренные пунктом 1 постановления Правительства Российской Федерации от 23 декабря 2024 г. N 1875, и в соответствии с абзацем четвертым настоящего подпункта страной происхождения товара указана Российская Федерация. В случае если в отношении такого товара постановлением Правительства Российской Федерации от 17 июля 2015 г. N 719 "О подтверждении производства российской промышленной продукции" за выполнение (освоение) на территории Российской Федерации соответствующих операций (условий) установлены требования о совокупном количестве баллов, указывается </a:t>
            </a:r>
            <a:r>
              <a:rPr lang="ru-RU" sz="6400" b="1" dirty="0"/>
              <a:t>совокупное количество баллов </a:t>
            </a:r>
            <a:r>
              <a:rPr lang="ru-RU" sz="6400" dirty="0"/>
              <a:t>за выполнение (освоение) на территории Российской Федерации соответствующих операций (условий);</a:t>
            </a:r>
          </a:p>
          <a:p>
            <a:r>
              <a:rPr lang="ru-RU" sz="6400" dirty="0"/>
              <a:t>номер реестровой записи </a:t>
            </a:r>
            <a:r>
              <a:rPr lang="ru-RU" sz="6400" dirty="0">
                <a:solidFill>
                  <a:srgbClr val="FF0000"/>
                </a:solidFill>
              </a:rPr>
              <a:t>(при наличии такого номера) </a:t>
            </a:r>
            <a:r>
              <a:rPr lang="ru-RU" sz="6400" dirty="0"/>
              <a:t>из евразийского реестра промышленных товаров государств - членов Евразийского экономического союза, порядок формирования и ведения которого устанавливается правом Евразийского экономического союза, в отношении товара (в том числе поставляемого при выполнении закупаемых работ, оказании закупаемых услуг), указанного в позициях 1 - 145 приложения N 1 к постановлению Правительства Российской Федерации от 23 декабря 2024 г. N 1875, позициях 1 - 433 приложения N 2 к постановлению Правительства Российской Федерации от 23 декабря 2024 г. N 1875, если при осуществлении закупки применяются запрет и (или) ограничение, предусмотренные пунктом 1 постановления Правительства Российской Федерации от 23 декабря 2024 г. N 1875, и в соответствии с абзацем четвертым настоящего подпункта страной происхождения товара указано государство - член Евразийского экономического союза, за исключением Российской Федерации. При этом указывается </a:t>
            </a:r>
            <a:r>
              <a:rPr lang="ru-RU" sz="6400" b="1" dirty="0"/>
              <a:t>совокупное количество баллов </a:t>
            </a:r>
            <a:r>
              <a:rPr lang="ru-RU" sz="6400" dirty="0"/>
              <a:t>за выполнение (освоение) на территории Евразийского экономического союза соответствующих операций (условий), если в отношении такого товара правом Евразийского экономического союза установлены требования о совокупном количестве баллов за выполнение (освоение) на территории Евразийского экономического союза соответствующих операций (условий);</a:t>
            </a:r>
          </a:p>
          <a:p>
            <a:endParaRPr lang="ru-RU" dirty="0"/>
          </a:p>
        </p:txBody>
      </p:sp>
    </p:spTree>
    <p:extLst>
      <p:ext uri="{BB962C8B-B14F-4D97-AF65-F5344CB8AC3E}">
        <p14:creationId xmlns:p14="http://schemas.microsoft.com/office/powerpoint/2010/main" val="62217410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A2F728-D1D7-84A3-EFB8-85C621774B82}"/>
            </a:ext>
          </a:extLst>
        </p:cNvPr>
        <p:cNvGrpSpPr/>
        <p:nvPr/>
      </p:nvGrpSpPr>
      <p:grpSpPr>
        <a:xfrm>
          <a:off x="0" y="0"/>
          <a:ext cx="0" cy="0"/>
          <a:chOff x="0" y="0"/>
          <a:chExt cx="0" cy="0"/>
        </a:xfrm>
      </p:grpSpPr>
      <p:sp>
        <p:nvSpPr>
          <p:cNvPr id="2" name="Заголовок 1">
            <a:extLst>
              <a:ext uri="{FF2B5EF4-FFF2-40B4-BE49-F238E27FC236}">
                <a16:creationId xmlns:a16="http://schemas.microsoft.com/office/drawing/2014/main" id="{1B5276C7-41FE-1EC4-FE57-A65291346F91}"/>
              </a:ext>
            </a:extLst>
          </p:cNvPr>
          <p:cNvSpPr>
            <a:spLocks noGrp="1"/>
          </p:cNvSpPr>
          <p:nvPr>
            <p:ph type="title"/>
          </p:nvPr>
        </p:nvSpPr>
        <p:spPr>
          <a:xfrm>
            <a:off x="136864" y="70881"/>
            <a:ext cx="11803602" cy="540397"/>
          </a:xfrm>
        </p:spPr>
        <p:txBody>
          <a:bodyPr>
            <a:noAutofit/>
          </a:bodyPr>
          <a:lstStyle/>
          <a:p>
            <a:pPr algn="ctr"/>
            <a:r>
              <a:rPr lang="ru-RU" sz="2400" dirty="0">
                <a:solidFill>
                  <a:srgbClr val="0070C0"/>
                </a:solidFill>
              </a:rPr>
              <a:t>АС Краснодарского края Решение от 25.08.2025 по Делу № А32-18064/2025 (3 из 3)</a:t>
            </a:r>
          </a:p>
        </p:txBody>
      </p:sp>
      <p:sp>
        <p:nvSpPr>
          <p:cNvPr id="6" name="TextBox 5">
            <a:extLst>
              <a:ext uri="{FF2B5EF4-FFF2-40B4-BE49-F238E27FC236}">
                <a16:creationId xmlns:a16="http://schemas.microsoft.com/office/drawing/2014/main" id="{06117C90-37E0-928A-3396-2AA208AC0E84}"/>
              </a:ext>
            </a:extLst>
          </p:cNvPr>
          <p:cNvSpPr txBox="1"/>
          <p:nvPr/>
        </p:nvSpPr>
        <p:spPr>
          <a:xfrm>
            <a:off x="179403" y="611278"/>
            <a:ext cx="11718524" cy="3693319"/>
          </a:xfrm>
          <a:prstGeom prst="rect">
            <a:avLst/>
          </a:prstGeom>
          <a:noFill/>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ru-RU" sz="1800" b="0" i="0" u="none" strike="noStrike" kern="1200" cap="none" spc="0" normalizeH="0" baseline="0" noProof="0" dirty="0">
                <a:ln>
                  <a:noFill/>
                </a:ln>
                <a:solidFill>
                  <a:prstClr val="black"/>
                </a:solidFill>
                <a:effectLst/>
                <a:uLnTx/>
                <a:uFillTx/>
                <a:latin typeface="Calibri" panose="020F0502020204030204"/>
                <a:ea typeface="+mn-ea"/>
                <a:cs typeface="+mn-cs"/>
              </a:rPr>
              <a:t>Следовательно, не все коды категории 26.30.50.150 автоматически относятся к пункту 231 приложения N2 Постановления Правительства N1875, поскольку законодательством отдельно в приложении N2 Постановления Правительства N1875 включен пункт 232 для кода ОКПД2 26.30.50.153.</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ru-RU" sz="1800" b="0" i="0" u="none" strike="noStrike" kern="1200" cap="none" spc="0" normalizeH="0" baseline="0" noProof="0" dirty="0">
                <a:ln>
                  <a:noFill/>
                </a:ln>
                <a:solidFill>
                  <a:prstClr val="black"/>
                </a:solidFill>
                <a:effectLst/>
                <a:uLnTx/>
                <a:uFillTx/>
                <a:latin typeface="Calibri" panose="020F0502020204030204"/>
                <a:ea typeface="+mn-ea"/>
                <a:cs typeface="+mn-cs"/>
              </a:rPr>
              <a:t>Если бы законодатель предполагал необходимость применения ограничения ко всем 4-м кодам (26.30.50.151, 26.30.50.152, 26.30.50.153, 26.30.50.154) к категории ОКПД2 26.30.50.150, то им бы не выделялся в отдельный пункт 232 приложения N2 Постановления Правительства N1875 код ОКПД2 26.30.50.153.</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ru-RU" sz="1800" b="0" i="0" u="none" strike="noStrike" kern="1200" cap="none" spc="0" normalizeH="0" baseline="0" noProof="0" dirty="0">
                <a:ln>
                  <a:noFill/>
                </a:ln>
                <a:solidFill>
                  <a:prstClr val="black"/>
                </a:solidFill>
                <a:effectLst/>
                <a:uLnTx/>
                <a:uFillTx/>
                <a:latin typeface="Calibri" panose="020F0502020204030204"/>
                <a:ea typeface="+mn-ea"/>
                <a:cs typeface="+mn-cs"/>
              </a:rPr>
              <a:t>Таким образом, поскольку код 26.30.50.152 в приложениях № 1 и № 2 Постановления Правительства N1875 отсутствует. Заказчиком применяется установленное законодательством преимущество.</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ru-RU" sz="1800" b="0" i="0" u="none" strike="noStrike" kern="1200" cap="none" spc="0" normalizeH="0" baseline="0" noProof="0" dirty="0">
                <a:ln>
                  <a:noFill/>
                </a:ln>
                <a:solidFill>
                  <a:prstClr val="black"/>
                </a:solidFill>
                <a:effectLst/>
                <a:uLnTx/>
                <a:uFillTx/>
                <a:latin typeface="Calibri" panose="020F0502020204030204"/>
                <a:ea typeface="+mn-ea"/>
                <a:cs typeface="+mn-cs"/>
              </a:rPr>
              <a:t>При сопоставлении заявки ИП Хомякова О.А. и заявки ООО «Надежный Партнер» выявлено, что заявка ИП Хомякова О.А. в любом случае содержит лучшее предложение и обоснованно признана победителем.</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ru-RU"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ru-RU" sz="1800" b="1" i="0" u="none" strike="noStrike" kern="1200" cap="none" spc="0" normalizeH="0" baseline="0" noProof="0" dirty="0">
                <a:ln>
                  <a:noFill/>
                </a:ln>
                <a:solidFill>
                  <a:prstClr val="black"/>
                </a:solidFill>
                <a:effectLst/>
                <a:uLnTx/>
                <a:uFillTx/>
                <a:latin typeface="Calibri" panose="020F0502020204030204"/>
                <a:ea typeface="+mn-ea"/>
                <a:cs typeface="+mn-cs"/>
              </a:rPr>
              <a:t>В удовлетворении иска отказать.</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5944373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C2D2BB-A859-185B-E846-128571C52263}"/>
            </a:ext>
          </a:extLst>
        </p:cNvPr>
        <p:cNvGrpSpPr/>
        <p:nvPr/>
      </p:nvGrpSpPr>
      <p:grpSpPr>
        <a:xfrm>
          <a:off x="0" y="0"/>
          <a:ext cx="0" cy="0"/>
          <a:chOff x="0" y="0"/>
          <a:chExt cx="0" cy="0"/>
        </a:xfrm>
      </p:grpSpPr>
      <p:sp>
        <p:nvSpPr>
          <p:cNvPr id="2" name="Заголовок 1">
            <a:extLst>
              <a:ext uri="{FF2B5EF4-FFF2-40B4-BE49-F238E27FC236}">
                <a16:creationId xmlns:a16="http://schemas.microsoft.com/office/drawing/2014/main" id="{3202AF33-B33C-0534-C55F-585EA564471F}"/>
              </a:ext>
            </a:extLst>
          </p:cNvPr>
          <p:cNvSpPr>
            <a:spLocks noGrp="1"/>
          </p:cNvSpPr>
          <p:nvPr>
            <p:ph type="title"/>
          </p:nvPr>
        </p:nvSpPr>
        <p:spPr>
          <a:xfrm>
            <a:off x="136864" y="70881"/>
            <a:ext cx="11803602" cy="540397"/>
          </a:xfrm>
        </p:spPr>
        <p:txBody>
          <a:bodyPr>
            <a:noAutofit/>
          </a:bodyPr>
          <a:lstStyle/>
          <a:p>
            <a:pPr algn="ctr"/>
            <a:r>
              <a:rPr lang="ru-RU" sz="2400" dirty="0">
                <a:solidFill>
                  <a:srgbClr val="0070C0"/>
                </a:solidFill>
              </a:rPr>
              <a:t>АС г. Москвы Решение от 31.07.2025 по Делу № А40-85698/25-121-332 (1 из 3)</a:t>
            </a:r>
          </a:p>
        </p:txBody>
      </p:sp>
      <p:graphicFrame>
        <p:nvGraphicFramePr>
          <p:cNvPr id="4" name="Объект 3">
            <a:extLst>
              <a:ext uri="{FF2B5EF4-FFF2-40B4-BE49-F238E27FC236}">
                <a16:creationId xmlns:a16="http://schemas.microsoft.com/office/drawing/2014/main" id="{15812E36-05EA-0536-E984-CEFAE324C89E}"/>
              </a:ext>
            </a:extLst>
          </p:cNvPr>
          <p:cNvGraphicFramePr>
            <a:graphicFrameLocks noGrp="1"/>
          </p:cNvGraphicFramePr>
          <p:nvPr>
            <p:ph idx="1"/>
          </p:nvPr>
        </p:nvGraphicFramePr>
        <p:xfrm>
          <a:off x="335360" y="681037"/>
          <a:ext cx="11445308" cy="1010920"/>
        </p:xfrm>
        <a:graphic>
          <a:graphicData uri="http://schemas.openxmlformats.org/drawingml/2006/table">
            <a:tbl>
              <a:tblPr firstRow="1" bandRow="1">
                <a:tableStyleId>{F5AB1C69-6EDB-4FF4-983F-18BD219EF322}</a:tableStyleId>
              </a:tblPr>
              <a:tblGrid>
                <a:gridCol w="2664296">
                  <a:extLst>
                    <a:ext uri="{9D8B030D-6E8A-4147-A177-3AD203B41FA5}">
                      <a16:colId xmlns:a16="http://schemas.microsoft.com/office/drawing/2014/main" val="3079683067"/>
                    </a:ext>
                  </a:extLst>
                </a:gridCol>
                <a:gridCol w="2520280">
                  <a:extLst>
                    <a:ext uri="{9D8B030D-6E8A-4147-A177-3AD203B41FA5}">
                      <a16:colId xmlns:a16="http://schemas.microsoft.com/office/drawing/2014/main" val="3197436877"/>
                    </a:ext>
                  </a:extLst>
                </a:gridCol>
                <a:gridCol w="6260732">
                  <a:extLst>
                    <a:ext uri="{9D8B030D-6E8A-4147-A177-3AD203B41FA5}">
                      <a16:colId xmlns:a16="http://schemas.microsoft.com/office/drawing/2014/main" val="558846367"/>
                    </a:ext>
                  </a:extLst>
                </a:gridCol>
              </a:tblGrid>
              <a:tr h="370840">
                <a:tc>
                  <a:txBody>
                    <a:bodyPr/>
                    <a:lstStyle/>
                    <a:p>
                      <a:r>
                        <a:rPr lang="ru-RU" dirty="0"/>
                        <a:t>Истец</a:t>
                      </a:r>
                    </a:p>
                  </a:txBody>
                  <a:tcPr/>
                </a:tc>
                <a:tc>
                  <a:txBody>
                    <a:bodyPr/>
                    <a:lstStyle/>
                    <a:p>
                      <a:r>
                        <a:rPr lang="ru-RU" dirty="0"/>
                        <a:t>Ответчик</a:t>
                      </a:r>
                    </a:p>
                  </a:txBody>
                  <a:tcPr/>
                </a:tc>
                <a:tc>
                  <a:txBody>
                    <a:bodyPr/>
                    <a:lstStyle/>
                    <a:p>
                      <a:r>
                        <a:rPr lang="ru-RU" dirty="0"/>
                        <a:t>Суть иска</a:t>
                      </a:r>
                    </a:p>
                  </a:txBody>
                  <a:tcPr/>
                </a:tc>
                <a:extLst>
                  <a:ext uri="{0D108BD9-81ED-4DB2-BD59-A6C34878D82A}">
                    <a16:rowId xmlns:a16="http://schemas.microsoft.com/office/drawing/2014/main" val="1753121028"/>
                  </a:ext>
                </a:extLst>
              </a:tr>
              <a:tr h="370840">
                <a:tc>
                  <a:txBody>
                    <a:bodyPr/>
                    <a:lstStyle/>
                    <a:p>
                      <a:r>
                        <a:rPr lang="ru-RU" dirty="0"/>
                        <a:t>ФГБУ "НМИЦ ТПМ" Минздрава России</a:t>
                      </a:r>
                    </a:p>
                  </a:txBody>
                  <a:tcPr/>
                </a:tc>
                <a:tc>
                  <a:txBody>
                    <a:bodyPr/>
                    <a:lstStyle/>
                    <a:p>
                      <a:r>
                        <a:rPr lang="ru-RU" dirty="0"/>
                        <a:t>УФАС по г. Москве</a:t>
                      </a:r>
                    </a:p>
                  </a:txBody>
                  <a:tcPr/>
                </a:tc>
                <a:tc>
                  <a:txBody>
                    <a:bodyPr/>
                    <a:lstStyle/>
                    <a:p>
                      <a:r>
                        <a:rPr lang="ru-RU" dirty="0"/>
                        <a:t>О признании незаконными решения и предписания</a:t>
                      </a:r>
                    </a:p>
                  </a:txBody>
                  <a:tcPr/>
                </a:tc>
                <a:extLst>
                  <a:ext uri="{0D108BD9-81ED-4DB2-BD59-A6C34878D82A}">
                    <a16:rowId xmlns:a16="http://schemas.microsoft.com/office/drawing/2014/main" val="2974094841"/>
                  </a:ext>
                </a:extLst>
              </a:tr>
            </a:tbl>
          </a:graphicData>
        </a:graphic>
      </p:graphicFrame>
      <p:sp>
        <p:nvSpPr>
          <p:cNvPr id="6" name="TextBox 5">
            <a:extLst>
              <a:ext uri="{FF2B5EF4-FFF2-40B4-BE49-F238E27FC236}">
                <a16:creationId xmlns:a16="http://schemas.microsoft.com/office/drawing/2014/main" id="{3645F111-52B7-F148-DE2C-32A5AE8081A6}"/>
              </a:ext>
            </a:extLst>
          </p:cNvPr>
          <p:cNvSpPr txBox="1"/>
          <p:nvPr/>
        </p:nvSpPr>
        <p:spPr>
          <a:xfrm>
            <a:off x="221942" y="1758004"/>
            <a:ext cx="11718524" cy="507831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800" b="1" i="0" u="none" strike="noStrike" kern="1200" cap="none" spc="0" normalizeH="0" baseline="0" noProof="0" dirty="0">
                <a:ln>
                  <a:noFill/>
                </a:ln>
                <a:solidFill>
                  <a:prstClr val="black"/>
                </a:solidFill>
                <a:effectLst/>
                <a:uLnTx/>
                <a:uFillTx/>
                <a:latin typeface="Calibri" panose="020F0502020204030204"/>
                <a:ea typeface="+mn-ea"/>
                <a:cs typeface="+mn-cs"/>
              </a:rPr>
              <a:t>Фабула: </a:t>
            </a:r>
            <a:r>
              <a:rPr kumimoji="0" lang="ru-RU" sz="1800" b="0" i="0" u="none" strike="noStrike" kern="1200" cap="none" spc="0" normalizeH="0" baseline="0" noProof="0" dirty="0">
                <a:ln>
                  <a:noFill/>
                </a:ln>
                <a:solidFill>
                  <a:prstClr val="black"/>
                </a:solidFill>
                <a:effectLst/>
                <a:uLnTx/>
                <a:uFillTx/>
                <a:latin typeface="Calibri" panose="020F0502020204030204"/>
                <a:ea typeface="+mn-ea"/>
                <a:cs typeface="+mn-cs"/>
              </a:rPr>
              <a:t>Как следует из материалов дела и установлено судом, в Московское УФАС России поступила жалоба ЗАО "Сибирский Успех" (далее — Общество) на действия ФГБУ "НМИЦ ТПМ" Минздрава России при проведении электронного аукциона на право заключения государственного контракта на поставку расходных материалов</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dirty="0">
                <a:ln>
                  <a:noFill/>
                </a:ln>
                <a:solidFill>
                  <a:prstClr val="black"/>
                </a:solidFill>
                <a:effectLst/>
                <a:uLnTx/>
                <a:uFillTx/>
                <a:latin typeface="Calibri" panose="020F0502020204030204"/>
                <a:ea typeface="+mn-ea"/>
                <a:cs typeface="+mn-cs"/>
              </a:rPr>
              <a:t>(Закупка № 0373100119525000027).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ru-RU" sz="1800" b="0" i="0" u="none" strike="noStrike" kern="1200" cap="none" spc="0" normalizeH="0" baseline="0" noProof="0" dirty="0">
                <a:ln>
                  <a:noFill/>
                </a:ln>
                <a:solidFill>
                  <a:prstClr val="black"/>
                </a:solidFill>
                <a:effectLst/>
                <a:uLnTx/>
                <a:uFillTx/>
                <a:latin typeface="Calibri" panose="020F0502020204030204"/>
                <a:ea typeface="+mn-ea"/>
                <a:cs typeface="+mn-cs"/>
              </a:rPr>
              <a:t>Общество оспаривало положения извещения об осуществлении закупки, указывая на неправомерность установления преимуществ в отношении товаров российского происхождения, при закупке товаров, включенных и не включенных в приложении № 2 к Постановлению № 1875, в отношении которых распространяются ограничения закупок.</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ru-RU" sz="1800" b="0" i="0" u="none" strike="noStrike" kern="1200" cap="none" spc="0" normalizeH="0" baseline="0" noProof="0" dirty="0">
                <a:ln>
                  <a:noFill/>
                </a:ln>
                <a:solidFill>
                  <a:prstClr val="black"/>
                </a:solidFill>
                <a:effectLst/>
                <a:uLnTx/>
                <a:uFillTx/>
                <a:latin typeface="Calibri" panose="020F0502020204030204"/>
                <a:ea typeface="+mn-ea"/>
                <a:cs typeface="+mn-cs"/>
              </a:rPr>
              <a:t>Так, в извещении об осуществлении закупки Заказчиком установлены преимущества в отношении товаров российского происхождения на основании Постановления № 1875:</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ru-RU" sz="1800" b="0" i="0" u="none" strike="noStrike" kern="1200" cap="none" spc="0" normalizeH="0" baseline="0" noProof="0" dirty="0">
                <a:ln>
                  <a:noFill/>
                </a:ln>
                <a:solidFill>
                  <a:prstClr val="black"/>
                </a:solidFill>
                <a:effectLst/>
                <a:uLnTx/>
                <a:uFillTx/>
                <a:latin typeface="Calibri" panose="020F0502020204030204"/>
                <a:ea typeface="+mn-ea"/>
                <a:cs typeface="+mn-cs"/>
              </a:rPr>
              <a:t>по п. 1 «Стент для коронарных артерий, выделяющий лекарственное средство» с кодом ОКПД2 32.50.22.195;</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ru-RU" sz="1800" b="0" i="0" u="none" strike="noStrike" kern="1200" cap="none" spc="0" normalizeH="0" baseline="0" noProof="0" dirty="0">
                <a:ln>
                  <a:noFill/>
                </a:ln>
                <a:solidFill>
                  <a:prstClr val="black"/>
                </a:solidFill>
                <a:effectLst/>
                <a:uLnTx/>
                <a:uFillTx/>
                <a:latin typeface="Calibri" panose="020F0502020204030204"/>
                <a:ea typeface="+mn-ea"/>
                <a:cs typeface="+mn-cs"/>
              </a:rPr>
              <a:t>по п. 85 «Катетер баллонный для коронарной ангиопластики, стандартный» с кодом ОКПД2 32.50.13.110;</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ru-RU" sz="1800" b="0" i="0" u="none" strike="noStrike" kern="1200" cap="none" spc="0" normalizeH="0" baseline="0" noProof="0" dirty="0">
                <a:ln>
                  <a:noFill/>
                </a:ln>
                <a:solidFill>
                  <a:prstClr val="black"/>
                </a:solidFill>
                <a:effectLst/>
                <a:uLnTx/>
                <a:uFillTx/>
                <a:latin typeface="Calibri" panose="020F0502020204030204"/>
                <a:ea typeface="+mn-ea"/>
                <a:cs typeface="+mn-cs"/>
              </a:rPr>
              <a:t>по п. 218 «Шприц-манометр для баллонного катетера, одноразового использования» с кодом ОКПД2 32.50.13.110.</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ru-RU" sz="1800" b="0" i="0" u="none" strike="noStrike" kern="1200" cap="none" spc="0" normalizeH="0" baseline="0" noProof="0" dirty="0">
                <a:ln>
                  <a:noFill/>
                </a:ln>
                <a:solidFill>
                  <a:prstClr val="black"/>
                </a:solidFill>
                <a:effectLst/>
                <a:uLnTx/>
                <a:uFillTx/>
                <a:latin typeface="Calibri" panose="020F0502020204030204"/>
                <a:ea typeface="+mn-ea"/>
                <a:cs typeface="+mn-cs"/>
              </a:rPr>
              <a:t>В обоснование своей позиции в составе жалобы, Общество указывало, что Заказчиком закупается шприц-манометр кода ОКПД2 32.50.13.110 и кода НКМИ 165180, который, в соответствии с письмом Росздравнадзора от 28.02.2025 № 10-10959/25 приобщенным к материалам дела, относится к п. 385 перечню товаров приложения № 2 к Постановлению № 1875.</a:t>
            </a:r>
          </a:p>
        </p:txBody>
      </p:sp>
    </p:spTree>
    <p:extLst>
      <p:ext uri="{BB962C8B-B14F-4D97-AF65-F5344CB8AC3E}">
        <p14:creationId xmlns:p14="http://schemas.microsoft.com/office/powerpoint/2010/main" val="248000768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CD6F61-A556-A81A-FA2D-94566C543CB6}"/>
            </a:ext>
          </a:extLst>
        </p:cNvPr>
        <p:cNvGrpSpPr/>
        <p:nvPr/>
      </p:nvGrpSpPr>
      <p:grpSpPr>
        <a:xfrm>
          <a:off x="0" y="0"/>
          <a:ext cx="0" cy="0"/>
          <a:chOff x="0" y="0"/>
          <a:chExt cx="0" cy="0"/>
        </a:xfrm>
      </p:grpSpPr>
      <p:sp>
        <p:nvSpPr>
          <p:cNvPr id="2" name="Заголовок 1">
            <a:extLst>
              <a:ext uri="{FF2B5EF4-FFF2-40B4-BE49-F238E27FC236}">
                <a16:creationId xmlns:a16="http://schemas.microsoft.com/office/drawing/2014/main" id="{3C28D9EA-D560-3C25-7023-66ABA11440F9}"/>
              </a:ext>
            </a:extLst>
          </p:cNvPr>
          <p:cNvSpPr>
            <a:spLocks noGrp="1"/>
          </p:cNvSpPr>
          <p:nvPr>
            <p:ph type="title"/>
          </p:nvPr>
        </p:nvSpPr>
        <p:spPr>
          <a:xfrm>
            <a:off x="136864" y="70881"/>
            <a:ext cx="11803602" cy="540397"/>
          </a:xfrm>
        </p:spPr>
        <p:txBody>
          <a:bodyPr>
            <a:noAutofit/>
          </a:bodyPr>
          <a:lstStyle/>
          <a:p>
            <a:pPr algn="ctr"/>
            <a:r>
              <a:rPr lang="ru-RU" sz="2400" dirty="0">
                <a:solidFill>
                  <a:srgbClr val="0070C0"/>
                </a:solidFill>
              </a:rPr>
              <a:t>АС г. Москвы Решение от 31.07.2025 по Делу № А40-85698/25-121-332 (2 из 3)</a:t>
            </a:r>
          </a:p>
        </p:txBody>
      </p:sp>
      <p:sp>
        <p:nvSpPr>
          <p:cNvPr id="6" name="TextBox 5">
            <a:extLst>
              <a:ext uri="{FF2B5EF4-FFF2-40B4-BE49-F238E27FC236}">
                <a16:creationId xmlns:a16="http://schemas.microsoft.com/office/drawing/2014/main" id="{EE756F48-62A3-5B5C-FDB3-15017D79FDA8}"/>
              </a:ext>
            </a:extLst>
          </p:cNvPr>
          <p:cNvSpPr txBox="1"/>
          <p:nvPr/>
        </p:nvSpPr>
        <p:spPr>
          <a:xfrm>
            <a:off x="336612" y="611278"/>
            <a:ext cx="11718524" cy="5078313"/>
          </a:xfrm>
          <a:prstGeom prst="rect">
            <a:avLst/>
          </a:prstGeom>
          <a:noFill/>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ru-RU" sz="1800" b="0" i="0" u="none" strike="noStrike" kern="1200" cap="none" spc="0" normalizeH="0" baseline="0" noProof="0" dirty="0">
                <a:ln>
                  <a:noFill/>
                </a:ln>
                <a:solidFill>
                  <a:prstClr val="black"/>
                </a:solidFill>
                <a:effectLst/>
                <a:uLnTx/>
                <a:uFillTx/>
                <a:latin typeface="Calibri" panose="020F0502020204030204"/>
                <a:ea typeface="+mn-ea"/>
                <a:cs typeface="+mn-cs"/>
              </a:rPr>
              <a:t>Ввиду вышеописанного, по мнению Общества, для надлежащего формирования описания объектов закупки Заказчику следует разделить закупку на товары, включенные в приложение № 2 к Постановлению № 1875, и товары, не указанные в таких позициях, а также установить ограничения закупок для обеспечения государственных и муниципальных нужд Постановления № 1875.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ru-RU" sz="1800" b="0" i="0" u="none" strike="noStrike" kern="1200" cap="none" spc="0" normalizeH="0" baseline="0" noProof="0" dirty="0">
                <a:ln>
                  <a:noFill/>
                </a:ln>
                <a:solidFill>
                  <a:prstClr val="black"/>
                </a:solidFill>
                <a:effectLst/>
                <a:uLnTx/>
                <a:uFillTx/>
                <a:latin typeface="Calibri" panose="020F0502020204030204"/>
                <a:ea typeface="+mn-ea"/>
                <a:cs typeface="+mn-cs"/>
              </a:rPr>
              <a:t>Решением Московского УФАС России жалоба Общества была признана обоснованной.</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ru-RU" sz="1800" b="0" i="0" u="none" strike="noStrike" kern="1200" cap="none" spc="0" normalizeH="0" baseline="0" noProof="0" dirty="0">
                <a:ln>
                  <a:noFill/>
                </a:ln>
                <a:solidFill>
                  <a:prstClr val="black"/>
                </a:solidFill>
                <a:effectLst/>
                <a:uLnTx/>
                <a:uFillTx/>
                <a:latin typeface="Calibri" panose="020F0502020204030204"/>
                <a:ea typeface="+mn-ea"/>
                <a:cs typeface="+mn-cs"/>
              </a:rPr>
              <a:t>Не согласившись с указанными решением и предписанием, ФГБУ "НМИЦ ТПМ" Минздрава России обратилось в Арбитражный суд г. Москвы с заявлением об их оспаривании.</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ru-RU" sz="1800" b="1" i="0" u="none" strike="noStrike" kern="1200" cap="none" spc="0" normalizeH="0" baseline="0" noProof="0" dirty="0">
                <a:ln>
                  <a:noFill/>
                </a:ln>
                <a:solidFill>
                  <a:prstClr val="black"/>
                </a:solidFill>
                <a:effectLst/>
                <a:uLnTx/>
                <a:uFillTx/>
                <a:latin typeface="Calibri" panose="020F0502020204030204"/>
                <a:ea typeface="+mn-ea"/>
                <a:cs typeface="+mn-cs"/>
              </a:rPr>
              <a:t>Позиция суда: </a:t>
            </a:r>
            <a:r>
              <a:rPr kumimoji="0" lang="ru-RU" sz="1800" b="0" i="0" u="none" strike="noStrike" kern="1200" cap="none" spc="0" normalizeH="0" baseline="0" noProof="0" dirty="0">
                <a:ln>
                  <a:noFill/>
                </a:ln>
                <a:solidFill>
                  <a:prstClr val="black"/>
                </a:solidFill>
                <a:effectLst/>
                <a:uLnTx/>
                <a:uFillTx/>
                <a:latin typeface="Calibri" panose="020F0502020204030204"/>
                <a:ea typeface="+mn-ea"/>
                <a:cs typeface="+mn-cs"/>
              </a:rPr>
              <a:t>закупаемый ФГБУ "НМИЦ ТПМ" Минздрава России «Шприц-манометр для баллонного катетера» с кодом ОКПД2 32.50.13.110 хоть и соответствуют коду ОКПД2 (32.50.13.110) позиции № 385 Приложения № 2 к Постановлению № 1875, но не соответствует указанному в данной позиции наименованию товара «Иглы хирургические; инструменты колющие; шприцы», таким образом, отсутствует в 8 перечне Приложения № 2 к Постановлению № 1875.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ru-RU" sz="1800" b="0" i="0" u="none" strike="noStrike" kern="1200" cap="none" spc="0" normalizeH="0" baseline="0" noProof="0" dirty="0">
                <a:ln>
                  <a:noFill/>
                </a:ln>
                <a:solidFill>
                  <a:prstClr val="black"/>
                </a:solidFill>
                <a:effectLst/>
                <a:uLnTx/>
                <a:uFillTx/>
                <a:latin typeface="Calibri" panose="020F0502020204030204"/>
                <a:ea typeface="+mn-ea"/>
                <a:cs typeface="+mn-cs"/>
              </a:rPr>
              <a:t>В этой связи, в соответствии с подпунктами «б», «в» пункта 4 Постановления № 1875 применяется преимущество в отношении товаров российского происхождения, выполняемых работ.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ru-RU" sz="1800" b="0" i="0" u="none" strike="noStrike" kern="1200" cap="none" spc="0" normalizeH="0" baseline="0" noProof="0" dirty="0">
                <a:ln>
                  <a:noFill/>
                </a:ln>
                <a:solidFill>
                  <a:prstClr val="black"/>
                </a:solidFill>
                <a:effectLst/>
                <a:uLnTx/>
                <a:uFillTx/>
                <a:latin typeface="Calibri" panose="020F0502020204030204"/>
                <a:ea typeface="+mn-ea"/>
                <a:cs typeface="+mn-cs"/>
              </a:rPr>
              <a:t>Письмо Федеральной службы по надзору в сфере здравоохранения (далее - Росздравнадзор) от 28.02.2025 №10-10959/25 на которое ссылается ЗАО "Сибирский Успех", касается медицинского изделия «Шприц-манометр (</a:t>
            </a:r>
            <a:r>
              <a:rPr kumimoji="0" lang="ru-RU" sz="1800" b="0" i="0" u="none" strike="noStrike" kern="1200" cap="none" spc="0" normalizeH="0" baseline="0" noProof="0" dirty="0" err="1">
                <a:ln>
                  <a:noFill/>
                </a:ln>
                <a:solidFill>
                  <a:prstClr val="black"/>
                </a:solidFill>
                <a:effectLst/>
                <a:uLnTx/>
                <a:uFillTx/>
                <a:latin typeface="Calibri" panose="020F0502020204030204"/>
                <a:ea typeface="+mn-ea"/>
                <a:cs typeface="+mn-cs"/>
              </a:rPr>
              <a:t>индефлятор</a:t>
            </a:r>
            <a:r>
              <a:rPr kumimoji="0" lang="ru-RU" sz="1800" b="0" i="0" u="none" strike="noStrike" kern="1200" cap="none" spc="0" normalizeH="0" baseline="0" noProof="0" dirty="0">
                <a:ln>
                  <a:noFill/>
                </a:ln>
                <a:solidFill>
                  <a:prstClr val="black"/>
                </a:solidFill>
                <a:effectLst/>
                <a:uLnTx/>
                <a:uFillTx/>
                <a:latin typeface="Calibri" panose="020F0502020204030204"/>
                <a:ea typeface="+mn-ea"/>
                <a:cs typeface="+mn-cs"/>
              </a:rPr>
              <a:t>) «МИМ» одноразовый по ТВНЛ. 942319.027 ТУ», РЗН 2021/13562. Указанное изделие не является объектом закупки № 0373100119525000027. </a:t>
            </a:r>
          </a:p>
        </p:txBody>
      </p:sp>
    </p:spTree>
    <p:extLst>
      <p:ext uri="{BB962C8B-B14F-4D97-AF65-F5344CB8AC3E}">
        <p14:creationId xmlns:p14="http://schemas.microsoft.com/office/powerpoint/2010/main" val="147005555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E9D872-D72E-2CF4-C077-EB183F6BFCCE}"/>
            </a:ext>
          </a:extLst>
        </p:cNvPr>
        <p:cNvGrpSpPr/>
        <p:nvPr/>
      </p:nvGrpSpPr>
      <p:grpSpPr>
        <a:xfrm>
          <a:off x="0" y="0"/>
          <a:ext cx="0" cy="0"/>
          <a:chOff x="0" y="0"/>
          <a:chExt cx="0" cy="0"/>
        </a:xfrm>
      </p:grpSpPr>
      <p:sp>
        <p:nvSpPr>
          <p:cNvPr id="2" name="Заголовок 1">
            <a:extLst>
              <a:ext uri="{FF2B5EF4-FFF2-40B4-BE49-F238E27FC236}">
                <a16:creationId xmlns:a16="http://schemas.microsoft.com/office/drawing/2014/main" id="{36872306-A446-50D3-0E93-D8170B2CCC8C}"/>
              </a:ext>
            </a:extLst>
          </p:cNvPr>
          <p:cNvSpPr>
            <a:spLocks noGrp="1"/>
          </p:cNvSpPr>
          <p:nvPr>
            <p:ph type="title"/>
          </p:nvPr>
        </p:nvSpPr>
        <p:spPr>
          <a:xfrm>
            <a:off x="136864" y="70881"/>
            <a:ext cx="11803602" cy="540397"/>
          </a:xfrm>
        </p:spPr>
        <p:txBody>
          <a:bodyPr>
            <a:noAutofit/>
          </a:bodyPr>
          <a:lstStyle/>
          <a:p>
            <a:pPr algn="ctr"/>
            <a:r>
              <a:rPr lang="ru-RU" sz="2400" dirty="0">
                <a:solidFill>
                  <a:srgbClr val="0070C0"/>
                </a:solidFill>
              </a:rPr>
              <a:t>АС г. Москвы Решение от 31.07.2025 по Делу № А40-85698/25-121-332 (3 из 3)</a:t>
            </a:r>
          </a:p>
        </p:txBody>
      </p:sp>
      <p:sp>
        <p:nvSpPr>
          <p:cNvPr id="6" name="TextBox 5">
            <a:extLst>
              <a:ext uri="{FF2B5EF4-FFF2-40B4-BE49-F238E27FC236}">
                <a16:creationId xmlns:a16="http://schemas.microsoft.com/office/drawing/2014/main" id="{7EB9D32B-CC10-9195-BF95-0BD751F180E4}"/>
              </a:ext>
            </a:extLst>
          </p:cNvPr>
          <p:cNvSpPr txBox="1"/>
          <p:nvPr/>
        </p:nvSpPr>
        <p:spPr>
          <a:xfrm>
            <a:off x="336612" y="611278"/>
            <a:ext cx="11718524" cy="3970318"/>
          </a:xfrm>
          <a:prstGeom prst="rect">
            <a:avLst/>
          </a:prstGeom>
          <a:noFill/>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ru-RU" sz="1800" b="0" i="0" u="none" strike="noStrike" kern="1200" cap="none" spc="0" normalizeH="0" baseline="0" noProof="0" dirty="0">
                <a:ln>
                  <a:noFill/>
                </a:ln>
                <a:solidFill>
                  <a:prstClr val="black"/>
                </a:solidFill>
                <a:effectLst/>
                <a:uLnTx/>
                <a:uFillTx/>
                <a:latin typeface="Calibri" panose="020F0502020204030204"/>
                <a:ea typeface="+mn-ea"/>
                <a:cs typeface="+mn-cs"/>
              </a:rPr>
              <a:t>Вместе с тем, в указанном письме, приложенном к жалобе ЗАО "Сибирский Успех", Росздравнадзор разъясняет, что Шприц-манометр (</a:t>
            </a:r>
            <a:r>
              <a:rPr kumimoji="0" lang="ru-RU" sz="1800" b="0" i="0" u="none" strike="noStrike" kern="1200" cap="none" spc="0" normalizeH="0" baseline="0" noProof="0" dirty="0" err="1">
                <a:ln>
                  <a:noFill/>
                </a:ln>
                <a:solidFill>
                  <a:prstClr val="black"/>
                </a:solidFill>
                <a:effectLst/>
                <a:uLnTx/>
                <a:uFillTx/>
                <a:latin typeface="Calibri" panose="020F0502020204030204"/>
                <a:ea typeface="+mn-ea"/>
                <a:cs typeface="+mn-cs"/>
              </a:rPr>
              <a:t>индефлятор</a:t>
            </a:r>
            <a:r>
              <a:rPr kumimoji="0" lang="ru-RU" sz="1800" b="0" i="0" u="none" strike="noStrike" kern="1200" cap="none" spc="0" normalizeH="0" baseline="0" noProof="0" dirty="0">
                <a:ln>
                  <a:noFill/>
                </a:ln>
                <a:solidFill>
                  <a:prstClr val="black"/>
                </a:solidFill>
                <a:effectLst/>
                <a:uLnTx/>
                <a:uFillTx/>
                <a:latin typeface="Calibri" panose="020F0502020204030204"/>
                <a:ea typeface="+mn-ea"/>
                <a:cs typeface="+mn-cs"/>
              </a:rPr>
              <a:t>), зарегистрированный под ОКПД2 32.50.13.110 «Шприцы, иглы, катетеры, канюли и аналогичные инструменты», соответствует позиции «385. Иглы хирургические; инструменты колющие; шприцы» Перечня Приложения № 2 к Постановлению Правительства № 1875.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ru-RU" sz="1800" b="0" i="0" u="none" strike="noStrike" kern="1200" cap="none" spc="0" normalizeH="0" baseline="0" noProof="0" dirty="0">
                <a:ln>
                  <a:noFill/>
                </a:ln>
                <a:solidFill>
                  <a:prstClr val="black"/>
                </a:solidFill>
                <a:effectLst/>
                <a:uLnTx/>
                <a:uFillTx/>
                <a:latin typeface="Calibri" panose="020F0502020204030204"/>
                <a:ea typeface="+mn-ea"/>
                <a:cs typeface="+mn-cs"/>
              </a:rPr>
              <a:t>В регистрационном удостоверении конкретного товара конкретного производителя указан код ОКПД2 32.50.13.110; в Приложении № 2 по позиции 385, также имеется указание на такой код; следовательно, данный товар включен в Приложение № 2 т.е. Росздравнадзор обращает все внимание на код ОКПД2, не учитывая различие в наименованиях товаров, что противоречит подпункту «д» пункта 4 Постановления № 1875.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ru-RU" sz="1800" b="0" i="0" u="none" strike="noStrike" kern="1200" cap="none" spc="0" normalizeH="0" baseline="0" noProof="0" dirty="0">
                <a:ln>
                  <a:noFill/>
                </a:ln>
                <a:solidFill>
                  <a:prstClr val="black"/>
                </a:solidFill>
                <a:effectLst/>
                <a:uLnTx/>
                <a:uFillTx/>
                <a:latin typeface="Calibri" panose="020F0502020204030204"/>
                <a:ea typeface="+mn-ea"/>
                <a:cs typeface="+mn-cs"/>
              </a:rPr>
              <a:t>Указанное разъяснение может быть использовано только в отношении конкретного товара конкретного производителя. Если заказчик приобретает конкретно это изделие, он вправе руководствоваться той же логикой. Если же заказчик приобретает иные товары иных производителей, данное письмо не может обязывать заказчика следовать указанной позиции.</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ru-RU" sz="1800" b="1" i="0" u="none" strike="noStrike" kern="1200" cap="none" spc="0" normalizeH="0" baseline="0" noProof="0" dirty="0">
                <a:ln>
                  <a:noFill/>
                </a:ln>
                <a:solidFill>
                  <a:prstClr val="black"/>
                </a:solidFill>
                <a:effectLst/>
                <a:uLnTx/>
                <a:uFillTx/>
                <a:latin typeface="Calibri" panose="020F0502020204030204"/>
                <a:ea typeface="+mn-ea"/>
                <a:cs typeface="+mn-cs"/>
              </a:rPr>
              <a:t>Признать незаконными решение и предписание Московского УФАС России от 21.03.2025 года по делу № 077/06/106-3606/2025.</a:t>
            </a:r>
          </a:p>
        </p:txBody>
      </p:sp>
    </p:spTree>
    <p:extLst>
      <p:ext uri="{BB962C8B-B14F-4D97-AF65-F5344CB8AC3E}">
        <p14:creationId xmlns:p14="http://schemas.microsoft.com/office/powerpoint/2010/main" val="64900109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2BE6F9-FF70-A34A-3BBE-3172332746A2}"/>
            </a:ext>
          </a:extLst>
        </p:cNvPr>
        <p:cNvGrpSpPr/>
        <p:nvPr/>
      </p:nvGrpSpPr>
      <p:grpSpPr>
        <a:xfrm>
          <a:off x="0" y="0"/>
          <a:ext cx="0" cy="0"/>
          <a:chOff x="0" y="0"/>
          <a:chExt cx="0" cy="0"/>
        </a:xfrm>
      </p:grpSpPr>
      <p:sp>
        <p:nvSpPr>
          <p:cNvPr id="2" name="Заголовок 1">
            <a:extLst>
              <a:ext uri="{FF2B5EF4-FFF2-40B4-BE49-F238E27FC236}">
                <a16:creationId xmlns:a16="http://schemas.microsoft.com/office/drawing/2014/main" id="{48950A89-B4E8-4DB0-55BF-62477BBBFAD1}"/>
              </a:ext>
            </a:extLst>
          </p:cNvPr>
          <p:cNvSpPr>
            <a:spLocks noGrp="1"/>
          </p:cNvSpPr>
          <p:nvPr>
            <p:ph type="title"/>
          </p:nvPr>
        </p:nvSpPr>
        <p:spPr>
          <a:xfrm>
            <a:off x="136864" y="70881"/>
            <a:ext cx="11803602" cy="540397"/>
          </a:xfrm>
        </p:spPr>
        <p:txBody>
          <a:bodyPr>
            <a:noAutofit/>
          </a:bodyPr>
          <a:lstStyle/>
          <a:p>
            <a:pPr algn="ctr"/>
            <a:r>
              <a:rPr lang="ru-RU" sz="2400" dirty="0">
                <a:solidFill>
                  <a:srgbClr val="0070C0"/>
                </a:solidFill>
              </a:rPr>
              <a:t>АС Новосибирской области Решение от 13.08.2025 по Делу № А45-6786/2025 (1 из 2)</a:t>
            </a:r>
          </a:p>
        </p:txBody>
      </p:sp>
      <p:graphicFrame>
        <p:nvGraphicFramePr>
          <p:cNvPr id="4" name="Объект 3">
            <a:extLst>
              <a:ext uri="{FF2B5EF4-FFF2-40B4-BE49-F238E27FC236}">
                <a16:creationId xmlns:a16="http://schemas.microsoft.com/office/drawing/2014/main" id="{59824ACE-7E45-CCE9-CC1F-1F66251E38CA}"/>
              </a:ext>
            </a:extLst>
          </p:cNvPr>
          <p:cNvGraphicFramePr>
            <a:graphicFrameLocks noGrp="1"/>
          </p:cNvGraphicFramePr>
          <p:nvPr>
            <p:ph idx="1"/>
          </p:nvPr>
        </p:nvGraphicFramePr>
        <p:xfrm>
          <a:off x="346229" y="681037"/>
          <a:ext cx="11434439" cy="1559560"/>
        </p:xfrm>
        <a:graphic>
          <a:graphicData uri="http://schemas.openxmlformats.org/drawingml/2006/table">
            <a:tbl>
              <a:tblPr firstRow="1" bandRow="1">
                <a:tableStyleId>{F5AB1C69-6EDB-4FF4-983F-18BD219EF322}</a:tableStyleId>
              </a:tblPr>
              <a:tblGrid>
                <a:gridCol w="5095783">
                  <a:extLst>
                    <a:ext uri="{9D8B030D-6E8A-4147-A177-3AD203B41FA5}">
                      <a16:colId xmlns:a16="http://schemas.microsoft.com/office/drawing/2014/main" val="3079683067"/>
                    </a:ext>
                  </a:extLst>
                </a:gridCol>
                <a:gridCol w="2752077">
                  <a:extLst>
                    <a:ext uri="{9D8B030D-6E8A-4147-A177-3AD203B41FA5}">
                      <a16:colId xmlns:a16="http://schemas.microsoft.com/office/drawing/2014/main" val="3197436877"/>
                    </a:ext>
                  </a:extLst>
                </a:gridCol>
                <a:gridCol w="3586579">
                  <a:extLst>
                    <a:ext uri="{9D8B030D-6E8A-4147-A177-3AD203B41FA5}">
                      <a16:colId xmlns:a16="http://schemas.microsoft.com/office/drawing/2014/main" val="558846367"/>
                    </a:ext>
                  </a:extLst>
                </a:gridCol>
              </a:tblGrid>
              <a:tr h="370840">
                <a:tc>
                  <a:txBody>
                    <a:bodyPr/>
                    <a:lstStyle/>
                    <a:p>
                      <a:r>
                        <a:rPr lang="ru-RU" dirty="0"/>
                        <a:t>Истец</a:t>
                      </a:r>
                    </a:p>
                  </a:txBody>
                  <a:tcPr/>
                </a:tc>
                <a:tc>
                  <a:txBody>
                    <a:bodyPr/>
                    <a:lstStyle/>
                    <a:p>
                      <a:r>
                        <a:rPr lang="ru-RU" dirty="0"/>
                        <a:t>Ответчик</a:t>
                      </a:r>
                    </a:p>
                  </a:txBody>
                  <a:tcPr/>
                </a:tc>
                <a:tc>
                  <a:txBody>
                    <a:bodyPr/>
                    <a:lstStyle/>
                    <a:p>
                      <a:r>
                        <a:rPr lang="ru-RU" dirty="0"/>
                        <a:t>Суть иска</a:t>
                      </a:r>
                    </a:p>
                  </a:txBody>
                  <a:tcPr/>
                </a:tc>
                <a:extLst>
                  <a:ext uri="{0D108BD9-81ED-4DB2-BD59-A6C34878D82A}">
                    <a16:rowId xmlns:a16="http://schemas.microsoft.com/office/drawing/2014/main" val="1753121028"/>
                  </a:ext>
                </a:extLst>
              </a:tr>
              <a:tr h="370840">
                <a:tc>
                  <a:txBody>
                    <a:bodyPr/>
                    <a:lstStyle/>
                    <a:p>
                      <a:r>
                        <a:rPr lang="ru-RU" dirty="0"/>
                        <a:t>ГКУ НСО «Центр по обеспечению мероприятий в области гражданской обороны, чрезвычайных ситуаций и пожарной безопасности Новосибирской области»</a:t>
                      </a:r>
                    </a:p>
                  </a:txBody>
                  <a:tcPr/>
                </a:tc>
                <a:tc>
                  <a:txBody>
                    <a:bodyPr/>
                    <a:lstStyle/>
                    <a:p>
                      <a:r>
                        <a:rPr lang="ru-RU" dirty="0"/>
                        <a:t>УФАС по Новосибирской области</a:t>
                      </a:r>
                    </a:p>
                  </a:txBody>
                  <a:tcPr/>
                </a:tc>
                <a:tc>
                  <a:txBody>
                    <a:bodyPr/>
                    <a:lstStyle/>
                    <a:p>
                      <a:r>
                        <a:rPr lang="ru-RU" dirty="0"/>
                        <a:t>О признании незаконными решения и предписания</a:t>
                      </a:r>
                    </a:p>
                  </a:txBody>
                  <a:tcPr/>
                </a:tc>
                <a:extLst>
                  <a:ext uri="{0D108BD9-81ED-4DB2-BD59-A6C34878D82A}">
                    <a16:rowId xmlns:a16="http://schemas.microsoft.com/office/drawing/2014/main" val="2974094841"/>
                  </a:ext>
                </a:extLst>
              </a:tr>
            </a:tbl>
          </a:graphicData>
        </a:graphic>
      </p:graphicFrame>
      <p:sp>
        <p:nvSpPr>
          <p:cNvPr id="6" name="TextBox 5">
            <a:extLst>
              <a:ext uri="{FF2B5EF4-FFF2-40B4-BE49-F238E27FC236}">
                <a16:creationId xmlns:a16="http://schemas.microsoft.com/office/drawing/2014/main" id="{21948BFF-04E9-87E5-A848-50021D53A992}"/>
              </a:ext>
            </a:extLst>
          </p:cNvPr>
          <p:cNvSpPr txBox="1"/>
          <p:nvPr/>
        </p:nvSpPr>
        <p:spPr>
          <a:xfrm>
            <a:off x="136864" y="2463268"/>
            <a:ext cx="11718524" cy="424731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800" b="1" i="0" u="none" strike="noStrike" kern="1200" cap="none" spc="0" normalizeH="0" baseline="0" noProof="0" dirty="0">
                <a:ln>
                  <a:noFill/>
                </a:ln>
                <a:solidFill>
                  <a:prstClr val="black"/>
                </a:solidFill>
                <a:effectLst/>
                <a:uLnTx/>
                <a:uFillTx/>
                <a:latin typeface="Calibri" panose="020F0502020204030204"/>
                <a:ea typeface="+mn-ea"/>
                <a:cs typeface="+mn-cs"/>
              </a:rPr>
              <a:t>Фабула: </a:t>
            </a:r>
            <a:r>
              <a:rPr kumimoji="0" lang="ru-RU" sz="1800" b="0" i="0" u="none" strike="noStrike" kern="1200" cap="none" spc="0" normalizeH="0" baseline="0" noProof="0" dirty="0">
                <a:ln>
                  <a:noFill/>
                </a:ln>
                <a:solidFill>
                  <a:prstClr val="black"/>
                </a:solidFill>
                <a:effectLst/>
                <a:uLnTx/>
                <a:uFillTx/>
                <a:latin typeface="Calibri" panose="020F0502020204030204"/>
                <a:ea typeface="+mn-ea"/>
                <a:cs typeface="+mn-cs"/>
              </a:rPr>
              <a:t>Заказчик проводил ЭА №0351200013225000007 на поставку кроватей - топчанов. Объектом закупки является кровать для взрослых бытового назначения (позиция КТРУ -31.09.12.121-00000001).</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ru-RU" sz="1800" b="0" i="0" u="none" strike="noStrike" kern="1200" cap="none" spc="0" normalizeH="0" baseline="0" noProof="0" dirty="0">
                <a:ln>
                  <a:noFill/>
                </a:ln>
                <a:solidFill>
                  <a:prstClr val="black"/>
                </a:solidFill>
                <a:effectLst/>
                <a:uLnTx/>
                <a:uFillTx/>
                <a:latin typeface="Calibri" panose="020F0502020204030204"/>
                <a:ea typeface="+mn-ea"/>
                <a:cs typeface="+mn-cs"/>
              </a:rPr>
              <a:t>На закупку была подана жалоба, признанная обоснованной.</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ru-RU" sz="1800" b="0" i="0" u="none" strike="noStrike" kern="1200" cap="none" spc="0" normalizeH="0" baseline="0" noProof="0" dirty="0">
                <a:ln>
                  <a:noFill/>
                </a:ln>
                <a:solidFill>
                  <a:prstClr val="black"/>
                </a:solidFill>
                <a:effectLst/>
                <a:uLnTx/>
                <a:uFillTx/>
                <a:latin typeface="Calibri" panose="020F0502020204030204"/>
                <a:ea typeface="+mn-ea"/>
                <a:cs typeface="+mn-cs"/>
              </a:rPr>
              <a:t>Комиссия Новосибирского УФАС России установила, что заказчиком в извещении применено ограничение в соответствии с Приложением №2 к ПП № 1875 РФ (позиция 141 - мебель деревянная для спальни, столовой гостиной).</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ru-RU" sz="1800" b="0" i="0" u="none" strike="noStrike" kern="1200" cap="none" spc="0" normalizeH="0" baseline="0" noProof="0" dirty="0">
                <a:ln>
                  <a:noFill/>
                </a:ln>
                <a:solidFill>
                  <a:prstClr val="black"/>
                </a:solidFill>
                <a:effectLst/>
                <a:uLnTx/>
                <a:uFillTx/>
                <a:latin typeface="Calibri" panose="020F0502020204030204"/>
                <a:ea typeface="+mn-ea"/>
                <a:cs typeface="+mn-cs"/>
              </a:rPr>
              <a:t>В описании объекта закупки установлено, что вид материала каркаса и материал ножек металл.</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ru-RU" sz="1800" b="0" i="0" u="none" strike="noStrike" kern="1200" cap="none" spc="0" normalizeH="0" baseline="0" noProof="0" dirty="0">
                <a:ln>
                  <a:noFill/>
                </a:ln>
                <a:solidFill>
                  <a:prstClr val="black"/>
                </a:solidFill>
                <a:effectLst/>
                <a:uLnTx/>
                <a:uFillTx/>
                <a:latin typeface="Calibri" panose="020F0502020204030204"/>
                <a:ea typeface="+mn-ea"/>
                <a:cs typeface="+mn-cs"/>
              </a:rPr>
              <a:t>В разделе «общая информация» позиции КТРУ - 31.09.12.121-00000001 содержится информация; о кодах ОКПД 2, используемых для данной позиции: 31.09.11.110 – кровати металлические 31.09.12.121 - кровати деревянные, для взрослых.</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ru-RU" sz="1800" b="0" i="0" u="none" strike="noStrike" kern="1200" cap="none" spc="0" normalizeH="0" baseline="0" noProof="0" dirty="0">
                <a:ln>
                  <a:noFill/>
                </a:ln>
                <a:solidFill>
                  <a:prstClr val="black"/>
                </a:solidFill>
                <a:effectLst/>
                <a:uLnTx/>
                <a:uFillTx/>
                <a:latin typeface="Calibri" panose="020F0502020204030204"/>
                <a:ea typeface="+mn-ea"/>
                <a:cs typeface="+mn-cs"/>
              </a:rPr>
              <a:t>Таким образом, по мнению УФАС , объект закупки, относится к коду ОКПД 2 31.09.11.110 кровати металлические, который попадает под Приложение № 1 (138 позиция  - мебель металлическая, не включенная в другие группировки).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ru-RU" sz="1800" b="0" i="0" u="none" strike="noStrike" kern="1200" cap="none" spc="0" normalizeH="0" baseline="0" noProof="0" dirty="0">
                <a:ln>
                  <a:noFill/>
                </a:ln>
                <a:solidFill>
                  <a:prstClr val="black"/>
                </a:solidFill>
                <a:effectLst/>
                <a:uLnTx/>
                <a:uFillTx/>
                <a:latin typeface="Calibri" panose="020F0502020204030204"/>
                <a:ea typeface="+mn-ea"/>
                <a:cs typeface="+mn-cs"/>
              </a:rPr>
              <a:t>Таким образом, заказчиком не правильно применен национальный режим.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ru-RU" sz="1800" b="0" i="0" u="none" strike="noStrike" kern="1200" cap="none" spc="0" normalizeH="0" baseline="0" noProof="0" dirty="0">
                <a:ln>
                  <a:noFill/>
                </a:ln>
                <a:solidFill>
                  <a:prstClr val="black"/>
                </a:solidFill>
                <a:effectLst/>
                <a:uLnTx/>
                <a:uFillTx/>
                <a:latin typeface="Calibri" panose="020F0502020204030204"/>
                <a:ea typeface="+mn-ea"/>
                <a:cs typeface="+mn-cs"/>
              </a:rPr>
              <a:t>Заказчик судится с УФАС.</a:t>
            </a:r>
          </a:p>
        </p:txBody>
      </p:sp>
    </p:spTree>
    <p:extLst>
      <p:ext uri="{BB962C8B-B14F-4D97-AF65-F5344CB8AC3E}">
        <p14:creationId xmlns:p14="http://schemas.microsoft.com/office/powerpoint/2010/main" val="346617974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1DC53A-CBD7-21B8-2C51-2D34F0C272AC}"/>
            </a:ext>
          </a:extLst>
        </p:cNvPr>
        <p:cNvGrpSpPr/>
        <p:nvPr/>
      </p:nvGrpSpPr>
      <p:grpSpPr>
        <a:xfrm>
          <a:off x="0" y="0"/>
          <a:ext cx="0" cy="0"/>
          <a:chOff x="0" y="0"/>
          <a:chExt cx="0" cy="0"/>
        </a:xfrm>
      </p:grpSpPr>
      <p:sp>
        <p:nvSpPr>
          <p:cNvPr id="2" name="Заголовок 1">
            <a:extLst>
              <a:ext uri="{FF2B5EF4-FFF2-40B4-BE49-F238E27FC236}">
                <a16:creationId xmlns:a16="http://schemas.microsoft.com/office/drawing/2014/main" id="{A2283A13-D275-9632-F678-14D41BA0BF2B}"/>
              </a:ext>
            </a:extLst>
          </p:cNvPr>
          <p:cNvSpPr>
            <a:spLocks noGrp="1"/>
          </p:cNvSpPr>
          <p:nvPr>
            <p:ph type="title"/>
          </p:nvPr>
        </p:nvSpPr>
        <p:spPr>
          <a:xfrm>
            <a:off x="136864" y="70881"/>
            <a:ext cx="11803602" cy="540397"/>
          </a:xfrm>
        </p:spPr>
        <p:txBody>
          <a:bodyPr>
            <a:noAutofit/>
          </a:bodyPr>
          <a:lstStyle/>
          <a:p>
            <a:pPr algn="ctr"/>
            <a:r>
              <a:rPr lang="ru-RU" sz="2400" dirty="0">
                <a:solidFill>
                  <a:srgbClr val="0070C0"/>
                </a:solidFill>
              </a:rPr>
              <a:t>АС Новосибирской области Решение от 13.08.2025 по Делу № А45-6786/2025 (2 из 2)</a:t>
            </a:r>
          </a:p>
        </p:txBody>
      </p:sp>
      <p:sp>
        <p:nvSpPr>
          <p:cNvPr id="6" name="TextBox 5">
            <a:extLst>
              <a:ext uri="{FF2B5EF4-FFF2-40B4-BE49-F238E27FC236}">
                <a16:creationId xmlns:a16="http://schemas.microsoft.com/office/drawing/2014/main" id="{95558F42-CEBA-0CB7-904D-3F6DED741682}"/>
              </a:ext>
            </a:extLst>
          </p:cNvPr>
          <p:cNvSpPr txBox="1"/>
          <p:nvPr/>
        </p:nvSpPr>
        <p:spPr>
          <a:xfrm>
            <a:off x="236738" y="611278"/>
            <a:ext cx="11718524" cy="175432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800" b="1" i="0" u="none" strike="noStrike" kern="1200" cap="none" spc="0" normalizeH="0" baseline="0" noProof="0" dirty="0">
                <a:ln>
                  <a:noFill/>
                </a:ln>
                <a:solidFill>
                  <a:prstClr val="black"/>
                </a:solidFill>
                <a:effectLst/>
                <a:uLnTx/>
                <a:uFillTx/>
                <a:latin typeface="Calibri" panose="020F0502020204030204"/>
                <a:ea typeface="+mn-ea"/>
                <a:cs typeface="+mn-cs"/>
              </a:rPr>
              <a:t>Позиция суда:  </a:t>
            </a:r>
            <a:r>
              <a:rPr kumimoji="0" lang="ru-RU" sz="1800" b="0" i="0" u="none" strike="noStrike" kern="1200" cap="none" spc="0" normalizeH="0" baseline="0" noProof="0" dirty="0">
                <a:ln>
                  <a:noFill/>
                </a:ln>
                <a:solidFill>
                  <a:prstClr val="black"/>
                </a:solidFill>
                <a:effectLst/>
                <a:uLnTx/>
                <a:uFillTx/>
                <a:latin typeface="Calibri" panose="020F0502020204030204"/>
                <a:ea typeface="+mn-ea"/>
                <a:cs typeface="+mn-cs"/>
              </a:rPr>
              <a:t>Суд приходит к выводу, что заявителем неверно определено понятие «деревянная кровать», потому как, отличие между «кровать деревянная» и «кровать металлическая» заключается в том какой материал доминирует в её конструкции. В данном же случае, как следует из описания объекта закупки, вид материала каркаса и ножек кровати – металл, что является доминирующим по отношению к внешней стороне каркаса, обшитой по периметру панелями ЛДСП. Деревянная же кровать может быть выполнена полностью из деревянных элементов.</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800" b="1" i="0" u="none" strike="noStrike" kern="1200" cap="none" spc="0" normalizeH="0" baseline="0" noProof="0" dirty="0">
                <a:ln>
                  <a:noFill/>
                </a:ln>
                <a:solidFill>
                  <a:prstClr val="black"/>
                </a:solidFill>
                <a:effectLst/>
                <a:uLnTx/>
                <a:uFillTx/>
                <a:latin typeface="Calibri" panose="020F0502020204030204"/>
                <a:ea typeface="+mn-ea"/>
                <a:cs typeface="+mn-cs"/>
              </a:rPr>
              <a:t>В удовлетворении заявленных требований отказать.</a:t>
            </a:r>
          </a:p>
        </p:txBody>
      </p:sp>
    </p:spTree>
    <p:extLst>
      <p:ext uri="{BB962C8B-B14F-4D97-AF65-F5344CB8AC3E}">
        <p14:creationId xmlns:p14="http://schemas.microsoft.com/office/powerpoint/2010/main" val="250741214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DAEE249E-B9FD-69F6-0974-A81A3F3930EA}"/>
              </a:ext>
            </a:extLst>
          </p:cNvPr>
          <p:cNvSpPr>
            <a:spLocks noGrp="1"/>
          </p:cNvSpPr>
          <p:nvPr>
            <p:ph type="title"/>
          </p:nvPr>
        </p:nvSpPr>
        <p:spPr>
          <a:xfrm>
            <a:off x="767179" y="251040"/>
            <a:ext cx="10515600" cy="859993"/>
          </a:xfrm>
        </p:spPr>
        <p:txBody>
          <a:bodyPr>
            <a:normAutofit/>
          </a:bodyPr>
          <a:lstStyle/>
          <a:p>
            <a:pPr algn="ctr"/>
            <a:r>
              <a:rPr lang="ru-RU" sz="2400" dirty="0">
                <a:solidFill>
                  <a:srgbClr val="0070C0"/>
                </a:solidFill>
              </a:rPr>
              <a:t>Постановление Правительства РФ от 17 июля 2015 г. N 719 "О подтверждении производства российской промышленной продукции" </a:t>
            </a:r>
          </a:p>
        </p:txBody>
      </p:sp>
      <p:sp>
        <p:nvSpPr>
          <p:cNvPr id="3" name="Объект 2">
            <a:extLst>
              <a:ext uri="{FF2B5EF4-FFF2-40B4-BE49-F238E27FC236}">
                <a16:creationId xmlns:a16="http://schemas.microsoft.com/office/drawing/2014/main" id="{A4197218-E070-F9AD-ABC1-625EFD9CEA41}"/>
              </a:ext>
            </a:extLst>
          </p:cNvPr>
          <p:cNvSpPr>
            <a:spLocks noGrp="1"/>
          </p:cNvSpPr>
          <p:nvPr>
            <p:ph idx="1"/>
          </p:nvPr>
        </p:nvSpPr>
        <p:spPr>
          <a:xfrm>
            <a:off x="838200" y="1207363"/>
            <a:ext cx="10515600" cy="4969600"/>
          </a:xfrm>
        </p:spPr>
        <p:txBody>
          <a:bodyPr>
            <a:normAutofit fontScale="70000" lnSpcReduction="20000"/>
          </a:bodyPr>
          <a:lstStyle/>
          <a:p>
            <a:r>
              <a:rPr lang="ru-RU" dirty="0"/>
              <a:t>1.1. Подтверждением наличия специального инвестиционного контракта является представление справки </a:t>
            </a:r>
            <a:r>
              <a:rPr lang="ru-RU" b="1" dirty="0">
                <a:solidFill>
                  <a:srgbClr val="FF0000"/>
                </a:solidFill>
              </a:rPr>
              <a:t>(в свободной форме), </a:t>
            </a:r>
            <a:r>
              <a:rPr lang="ru-RU" dirty="0"/>
              <a:t>заверенной руководителем организации (индивидуальным предпринимателем), являющейся стороной специального инвестиционного контракта, с указанием следующих сведений:</a:t>
            </a:r>
          </a:p>
          <a:p>
            <a:r>
              <a:rPr lang="ru-RU" dirty="0"/>
              <a:t>а) реквизиты специального инвестиционного контракта;</a:t>
            </a:r>
          </a:p>
          <a:p>
            <a:r>
              <a:rPr lang="ru-RU" dirty="0"/>
              <a:t>б) реквизиты заключения о выполнении (полном, частичном) или невыполнении инвестором обязательств, принятых в соответствии с подпунктом "а" пункта 1 настоящего постановления в рамках специального инвестиционного контракта, и достижении (полном, частичном) или недостижении предусмотренных специальным инвестиционным контрактом соответствующих показателей за отчетный период, </a:t>
            </a:r>
            <a:r>
              <a:rPr lang="ru-RU" b="1" dirty="0"/>
              <a:t>выдаваемого Министерством промышленности и торговли Российской Федерации в установленном порядке</a:t>
            </a:r>
            <a:r>
              <a:rPr lang="ru-RU" dirty="0"/>
              <a:t> (не требуется, если на дату вступления в силу специального инвестиционного контракта при производстве промышленной продукции в рамках специального инвестиционного контракта выполняется хотя бы одно из указанных в специальном инвестиционном контракте требований, предусмотренных приложением к настоящему постановлению, а в случае отсутствия такой продукции в указанном приложении - согласно приложению 1 к Правилам определения страны происхождения товаров в Содружестве Независимых Государств, являющимся неотъемлемой частью Соглашения).</a:t>
            </a:r>
          </a:p>
        </p:txBody>
      </p:sp>
      <p:sp>
        <p:nvSpPr>
          <p:cNvPr id="5" name="TextBox 4">
            <a:extLst>
              <a:ext uri="{FF2B5EF4-FFF2-40B4-BE49-F238E27FC236}">
                <a16:creationId xmlns:a16="http://schemas.microsoft.com/office/drawing/2014/main" id="{DBD67B49-65B1-D800-BDD6-886229DC39F0}"/>
              </a:ext>
            </a:extLst>
          </p:cNvPr>
          <p:cNvSpPr txBox="1"/>
          <p:nvPr/>
        </p:nvSpPr>
        <p:spPr>
          <a:xfrm>
            <a:off x="1129651" y="5650637"/>
            <a:ext cx="10153128" cy="92333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800" b="1" i="0" u="none" strike="noStrike" kern="1200" cap="none" spc="0" normalizeH="0" baseline="0" noProof="0" dirty="0">
                <a:ln>
                  <a:noFill/>
                </a:ln>
                <a:solidFill>
                  <a:srgbClr val="7030A0"/>
                </a:solidFill>
                <a:effectLst/>
                <a:uLnTx/>
                <a:uFillTx/>
                <a:latin typeface="Calibri"/>
                <a:ea typeface="+mn-ea"/>
                <a:cs typeface="+mn-cs"/>
              </a:rPr>
              <a:t>Комментарий</a:t>
            </a:r>
            <a:r>
              <a:rPr kumimoji="0" lang="ru-RU" sz="1800" b="0" i="0" u="none" strike="noStrike" kern="1200" cap="none" spc="0" normalizeH="0" baseline="0" noProof="0" dirty="0">
                <a:ln>
                  <a:noFill/>
                </a:ln>
                <a:solidFill>
                  <a:srgbClr val="7030A0"/>
                </a:solidFill>
                <a:effectLst/>
                <a:uLnTx/>
                <a:uFillTx/>
                <a:latin typeface="Calibri"/>
                <a:ea typeface="+mn-ea"/>
                <a:cs typeface="+mn-cs"/>
              </a:rPr>
              <a:t>:</a:t>
            </a:r>
            <a:endParaRPr kumimoji="0" lang="en-US" sz="1800" b="0" i="0" u="none" strike="noStrike" kern="1200" cap="none" spc="0" normalizeH="0" baseline="0" noProof="0" dirty="0">
              <a:ln>
                <a:noFill/>
              </a:ln>
              <a:solidFill>
                <a:srgbClr val="7030A0"/>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dirty="0">
                <a:ln>
                  <a:noFill/>
                </a:ln>
                <a:solidFill>
                  <a:srgbClr val="7030A0"/>
                </a:solidFill>
                <a:effectLst/>
                <a:uLnTx/>
                <a:uFillTx/>
                <a:latin typeface="Calibri"/>
                <a:ea typeface="+mn-ea"/>
                <a:cs typeface="+mn-cs"/>
              </a:rPr>
              <a:t>А если будет представлены реквизиты заключения о невыполнении инвестором обязательств</a:t>
            </a:r>
            <a:r>
              <a:rPr kumimoji="0" lang="en-US" sz="1800" b="0" i="0" u="none" strike="noStrike" kern="1200" cap="none" spc="0" normalizeH="0" baseline="0" noProof="0" dirty="0">
                <a:ln>
                  <a:noFill/>
                </a:ln>
                <a:solidFill>
                  <a:srgbClr val="7030A0"/>
                </a:solidFill>
                <a:effectLst/>
                <a:uLnTx/>
                <a:uFillTx/>
                <a:latin typeface="Calibri"/>
                <a:ea typeface="+mn-ea"/>
                <a:cs typeface="+mn-cs"/>
              </a:rPr>
              <a:t>? </a:t>
            </a:r>
            <a:r>
              <a:rPr kumimoji="0" lang="ru-RU" sz="1800" b="0" i="0" u="none" strike="noStrike" kern="1200" cap="none" spc="0" normalizeH="0" baseline="0" noProof="0" dirty="0">
                <a:ln>
                  <a:noFill/>
                </a:ln>
                <a:solidFill>
                  <a:srgbClr val="7030A0"/>
                </a:solidFill>
                <a:effectLst/>
                <a:uLnTx/>
                <a:uFillTx/>
                <a:latin typeface="Calibri"/>
                <a:ea typeface="+mn-ea"/>
                <a:cs typeface="+mn-cs"/>
              </a:rPr>
              <a:t>Заявку на этапе рассмотрения отклонять</a:t>
            </a:r>
            <a:r>
              <a:rPr kumimoji="0" lang="en-US" sz="1800" b="0" i="0" u="none" strike="noStrike" kern="1200" cap="none" spc="0" normalizeH="0" baseline="0" noProof="0" dirty="0">
                <a:ln>
                  <a:noFill/>
                </a:ln>
                <a:solidFill>
                  <a:srgbClr val="7030A0"/>
                </a:solidFill>
                <a:effectLst/>
                <a:uLnTx/>
                <a:uFillTx/>
                <a:latin typeface="Calibri"/>
                <a:ea typeface="+mn-ea"/>
                <a:cs typeface="+mn-cs"/>
              </a:rPr>
              <a:t>?</a:t>
            </a:r>
            <a:endParaRPr kumimoji="0" lang="ru-RU" sz="1800" b="0" i="0" u="none" strike="noStrike" kern="1200" cap="none" spc="0" normalizeH="0" baseline="0" noProof="0" dirty="0">
              <a:ln>
                <a:noFill/>
              </a:ln>
              <a:solidFill>
                <a:srgbClr val="7030A0"/>
              </a:solidFill>
              <a:effectLst/>
              <a:uLnTx/>
              <a:uFillTx/>
              <a:latin typeface="Calibri"/>
              <a:ea typeface="+mn-ea"/>
              <a:cs typeface="+mn-cs"/>
            </a:endParaRPr>
          </a:p>
        </p:txBody>
      </p:sp>
    </p:spTree>
    <p:extLst>
      <p:ext uri="{BB962C8B-B14F-4D97-AF65-F5344CB8AC3E}">
        <p14:creationId xmlns:p14="http://schemas.microsoft.com/office/powerpoint/2010/main" val="5546414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Объект 4">
            <a:extLst>
              <a:ext uri="{FF2B5EF4-FFF2-40B4-BE49-F238E27FC236}">
                <a16:creationId xmlns:a16="http://schemas.microsoft.com/office/drawing/2014/main" id="{0077F150-28B2-8C60-31CA-419BABAE7E17}"/>
              </a:ext>
            </a:extLst>
          </p:cNvPr>
          <p:cNvPicPr>
            <a:picLocks noGrp="1" noChangeAspect="1"/>
          </p:cNvPicPr>
          <p:nvPr>
            <p:ph idx="1"/>
          </p:nvPr>
        </p:nvPicPr>
        <p:blipFill>
          <a:blip r:embed="rId2"/>
          <a:stretch>
            <a:fillRect/>
          </a:stretch>
        </p:blipFill>
        <p:spPr>
          <a:xfrm>
            <a:off x="116889" y="1157508"/>
            <a:ext cx="11958222" cy="2428817"/>
          </a:xfrm>
        </p:spPr>
      </p:pic>
      <p:pic>
        <p:nvPicPr>
          <p:cNvPr id="3" name="Рисунок 2">
            <a:extLst>
              <a:ext uri="{FF2B5EF4-FFF2-40B4-BE49-F238E27FC236}">
                <a16:creationId xmlns:a16="http://schemas.microsoft.com/office/drawing/2014/main" id="{644B282D-EF85-ED2B-FF36-C802F99FFAAA}"/>
              </a:ext>
            </a:extLst>
          </p:cNvPr>
          <p:cNvPicPr>
            <a:picLocks noChangeAspect="1"/>
          </p:cNvPicPr>
          <p:nvPr/>
        </p:nvPicPr>
        <p:blipFill>
          <a:blip r:embed="rId3"/>
          <a:stretch>
            <a:fillRect/>
          </a:stretch>
        </p:blipFill>
        <p:spPr>
          <a:xfrm>
            <a:off x="396519" y="4232656"/>
            <a:ext cx="9912424" cy="2048161"/>
          </a:xfrm>
          <a:prstGeom prst="rect">
            <a:avLst/>
          </a:prstGeom>
        </p:spPr>
      </p:pic>
      <p:sp>
        <p:nvSpPr>
          <p:cNvPr id="6" name="TextBox 5">
            <a:extLst>
              <a:ext uri="{FF2B5EF4-FFF2-40B4-BE49-F238E27FC236}">
                <a16:creationId xmlns:a16="http://schemas.microsoft.com/office/drawing/2014/main" id="{813B611C-C6E8-0652-70E1-DFCD8ABFC817}"/>
              </a:ext>
            </a:extLst>
          </p:cNvPr>
          <p:cNvSpPr txBox="1"/>
          <p:nvPr/>
        </p:nvSpPr>
        <p:spPr>
          <a:xfrm>
            <a:off x="544479" y="3678658"/>
            <a:ext cx="6094520"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dirty="0">
                <a:ln>
                  <a:noFill/>
                </a:ln>
                <a:solidFill>
                  <a:srgbClr val="7030A0"/>
                </a:solidFill>
                <a:effectLst/>
                <a:uLnTx/>
                <a:uFillTx/>
                <a:latin typeface="Calibri"/>
                <a:ea typeface="+mn-ea"/>
                <a:cs typeface="+mn-cs"/>
              </a:rPr>
              <a:t>Всего 7 видов регулируемых насосов</a:t>
            </a:r>
          </a:p>
        </p:txBody>
      </p:sp>
      <p:sp>
        <p:nvSpPr>
          <p:cNvPr id="10" name="TextBox 9">
            <a:extLst>
              <a:ext uri="{FF2B5EF4-FFF2-40B4-BE49-F238E27FC236}">
                <a16:creationId xmlns:a16="http://schemas.microsoft.com/office/drawing/2014/main" id="{0B19A65A-E43B-D33B-2387-0F3A1360B43A}"/>
              </a:ext>
            </a:extLst>
          </p:cNvPr>
          <p:cNvSpPr txBox="1"/>
          <p:nvPr/>
        </p:nvSpPr>
        <p:spPr>
          <a:xfrm>
            <a:off x="396519" y="6280817"/>
            <a:ext cx="6094520"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dirty="0">
                <a:ln>
                  <a:noFill/>
                </a:ln>
                <a:solidFill>
                  <a:srgbClr val="7030A0"/>
                </a:solidFill>
                <a:effectLst/>
                <a:uLnTx/>
                <a:uFillTx/>
                <a:latin typeface="Calibri"/>
                <a:ea typeface="+mn-ea"/>
                <a:cs typeface="+mn-cs"/>
              </a:rPr>
              <a:t>Всего 8 видов гидростатических трансмиссий</a:t>
            </a:r>
          </a:p>
        </p:txBody>
      </p:sp>
      <p:sp>
        <p:nvSpPr>
          <p:cNvPr id="4" name="TextBox 3">
            <a:extLst>
              <a:ext uri="{FF2B5EF4-FFF2-40B4-BE49-F238E27FC236}">
                <a16:creationId xmlns:a16="http://schemas.microsoft.com/office/drawing/2014/main" id="{68B6CFB4-8D28-EE0B-48B7-A0E2C83E0E9A}"/>
              </a:ext>
            </a:extLst>
          </p:cNvPr>
          <p:cNvSpPr txBox="1"/>
          <p:nvPr/>
        </p:nvSpPr>
        <p:spPr>
          <a:xfrm>
            <a:off x="396518" y="392517"/>
            <a:ext cx="11375271"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dirty="0">
                <a:ln>
                  <a:noFill/>
                </a:ln>
                <a:solidFill>
                  <a:prstClr val="black"/>
                </a:solidFill>
                <a:effectLst/>
                <a:uLnTx/>
                <a:uFillTx/>
                <a:latin typeface="Calibri"/>
                <a:ea typeface="+mn-ea"/>
                <a:cs typeface="+mn-cs"/>
              </a:rPr>
              <a:t>Если в Реестре промышленной продукции в разделе «Продукция» в столбце «Изготовлена по» ввести наименование «СПИК» - результаты ниже  </a:t>
            </a:r>
          </a:p>
        </p:txBody>
      </p:sp>
    </p:spTree>
    <p:extLst>
      <p:ext uri="{BB962C8B-B14F-4D97-AF65-F5344CB8AC3E}">
        <p14:creationId xmlns:p14="http://schemas.microsoft.com/office/powerpoint/2010/main" val="64981642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8CEA1B-2897-DA5E-13FB-BD01CAEA57F6}"/>
            </a:ext>
          </a:extLst>
        </p:cNvPr>
        <p:cNvGrpSpPr/>
        <p:nvPr/>
      </p:nvGrpSpPr>
      <p:grpSpPr>
        <a:xfrm>
          <a:off x="0" y="0"/>
          <a:ext cx="0" cy="0"/>
          <a:chOff x="0" y="0"/>
          <a:chExt cx="0" cy="0"/>
        </a:xfrm>
      </p:grpSpPr>
      <p:pic>
        <p:nvPicPr>
          <p:cNvPr id="7" name="Рисунок 6">
            <a:extLst>
              <a:ext uri="{FF2B5EF4-FFF2-40B4-BE49-F238E27FC236}">
                <a16:creationId xmlns:a16="http://schemas.microsoft.com/office/drawing/2014/main" id="{D0D4C3DE-BFA5-E742-8572-F4161662296F}"/>
              </a:ext>
            </a:extLst>
          </p:cNvPr>
          <p:cNvPicPr>
            <a:picLocks noChangeAspect="1"/>
          </p:cNvPicPr>
          <p:nvPr/>
        </p:nvPicPr>
        <p:blipFill>
          <a:blip r:embed="rId2"/>
          <a:stretch>
            <a:fillRect/>
          </a:stretch>
        </p:blipFill>
        <p:spPr>
          <a:xfrm>
            <a:off x="0" y="1040896"/>
            <a:ext cx="12192000" cy="4195888"/>
          </a:xfrm>
          <a:prstGeom prst="rect">
            <a:avLst/>
          </a:prstGeom>
        </p:spPr>
      </p:pic>
      <p:sp>
        <p:nvSpPr>
          <p:cNvPr id="6" name="TextBox 5">
            <a:extLst>
              <a:ext uri="{FF2B5EF4-FFF2-40B4-BE49-F238E27FC236}">
                <a16:creationId xmlns:a16="http://schemas.microsoft.com/office/drawing/2014/main" id="{C3892C99-4394-A851-D121-7B0449FD5079}"/>
              </a:ext>
            </a:extLst>
          </p:cNvPr>
          <p:cNvSpPr txBox="1"/>
          <p:nvPr/>
        </p:nvSpPr>
        <p:spPr>
          <a:xfrm>
            <a:off x="516376" y="223841"/>
            <a:ext cx="11375271"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dirty="0">
                <a:ln>
                  <a:noFill/>
                </a:ln>
                <a:solidFill>
                  <a:prstClr val="black"/>
                </a:solidFill>
                <a:effectLst/>
                <a:uLnTx/>
                <a:uFillTx/>
                <a:latin typeface="Calibri"/>
                <a:ea typeface="+mn-ea"/>
                <a:cs typeface="+mn-cs"/>
              </a:rPr>
              <a:t>Если в Реестре промышленной продукции в разделе «Продукция» в столбце «Изготовлена по» ввести наименование «1) СПИК» - результаты ниже  </a:t>
            </a:r>
          </a:p>
        </p:txBody>
      </p:sp>
    </p:spTree>
    <p:extLst>
      <p:ext uri="{BB962C8B-B14F-4D97-AF65-F5344CB8AC3E}">
        <p14:creationId xmlns:p14="http://schemas.microsoft.com/office/powerpoint/2010/main" val="370622063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47DA14-95E5-3F7B-792B-7D8F178B3E0C}"/>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036F90BB-C562-C608-C99C-BE3313CE3E6D}"/>
              </a:ext>
            </a:extLst>
          </p:cNvPr>
          <p:cNvSpPr txBox="1"/>
          <p:nvPr/>
        </p:nvSpPr>
        <p:spPr>
          <a:xfrm>
            <a:off x="396518" y="392517"/>
            <a:ext cx="11375271"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dirty="0">
                <a:ln>
                  <a:noFill/>
                </a:ln>
                <a:solidFill>
                  <a:prstClr val="black"/>
                </a:solidFill>
                <a:effectLst/>
                <a:uLnTx/>
                <a:uFillTx/>
                <a:latin typeface="Calibri"/>
                <a:ea typeface="+mn-ea"/>
                <a:cs typeface="+mn-cs"/>
              </a:rPr>
              <a:t>Если в Реестре промышленной продукции в разделе «Основание» в столбце «Наименование» ввести «СПИК» - результаты  - более 180 позиций. </a:t>
            </a:r>
            <a:r>
              <a:rPr kumimoji="0" lang="ru-RU" sz="1800" b="1" i="0" u="none" strike="noStrike" kern="1200" cap="none" spc="0" normalizeH="0" baseline="0" noProof="0" dirty="0">
                <a:ln>
                  <a:noFill/>
                </a:ln>
                <a:solidFill>
                  <a:srgbClr val="FF0000"/>
                </a:solidFill>
                <a:effectLst/>
                <a:uLnTx/>
                <a:uFillTx/>
                <a:latin typeface="Calibri"/>
                <a:ea typeface="+mn-ea"/>
                <a:cs typeface="+mn-cs"/>
              </a:rPr>
              <a:t>Какая информация правильная</a:t>
            </a:r>
            <a:r>
              <a:rPr kumimoji="0" lang="en-US" sz="1800" b="1" i="0" u="none" strike="noStrike" kern="1200" cap="none" spc="0" normalizeH="0" baseline="0" noProof="0" dirty="0">
                <a:ln>
                  <a:noFill/>
                </a:ln>
                <a:solidFill>
                  <a:srgbClr val="FF0000"/>
                </a:solidFill>
                <a:effectLst/>
                <a:uLnTx/>
                <a:uFillTx/>
                <a:latin typeface="Calibri"/>
                <a:ea typeface="+mn-ea"/>
                <a:cs typeface="+mn-cs"/>
              </a:rPr>
              <a:t>?</a:t>
            </a:r>
            <a:endParaRPr kumimoji="0" lang="ru-RU" sz="1800" b="1" i="0" u="none" strike="noStrike" kern="1200" cap="none" spc="0" normalizeH="0" baseline="0" noProof="0" dirty="0">
              <a:ln>
                <a:noFill/>
              </a:ln>
              <a:solidFill>
                <a:srgbClr val="FF0000"/>
              </a:solidFill>
              <a:effectLst/>
              <a:uLnTx/>
              <a:uFillTx/>
              <a:latin typeface="Calibri"/>
              <a:ea typeface="+mn-ea"/>
              <a:cs typeface="+mn-cs"/>
            </a:endParaRPr>
          </a:p>
        </p:txBody>
      </p:sp>
      <p:pic>
        <p:nvPicPr>
          <p:cNvPr id="9" name="Рисунок 8">
            <a:extLst>
              <a:ext uri="{FF2B5EF4-FFF2-40B4-BE49-F238E27FC236}">
                <a16:creationId xmlns:a16="http://schemas.microsoft.com/office/drawing/2014/main" id="{01E0313F-98A1-0EDB-3193-13A3C94F886D}"/>
              </a:ext>
            </a:extLst>
          </p:cNvPr>
          <p:cNvPicPr>
            <a:picLocks noChangeAspect="1"/>
          </p:cNvPicPr>
          <p:nvPr/>
        </p:nvPicPr>
        <p:blipFill>
          <a:blip r:embed="rId2"/>
          <a:stretch>
            <a:fillRect/>
          </a:stretch>
        </p:blipFill>
        <p:spPr>
          <a:xfrm>
            <a:off x="396517" y="1248729"/>
            <a:ext cx="10167909" cy="4219916"/>
          </a:xfrm>
          <a:prstGeom prst="rect">
            <a:avLst/>
          </a:prstGeom>
        </p:spPr>
      </p:pic>
    </p:spTree>
    <p:extLst>
      <p:ext uri="{BB962C8B-B14F-4D97-AF65-F5344CB8AC3E}">
        <p14:creationId xmlns:p14="http://schemas.microsoft.com/office/powerpoint/2010/main" val="243595753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6D1740-9D95-BABD-3064-C7AC2A442CED}"/>
            </a:ext>
          </a:extLst>
        </p:cNvPr>
        <p:cNvGrpSpPr/>
        <p:nvPr/>
      </p:nvGrpSpPr>
      <p:grpSpPr>
        <a:xfrm>
          <a:off x="0" y="0"/>
          <a:ext cx="0" cy="0"/>
          <a:chOff x="0" y="0"/>
          <a:chExt cx="0" cy="0"/>
        </a:xfrm>
      </p:grpSpPr>
      <p:sp>
        <p:nvSpPr>
          <p:cNvPr id="3" name="Объект 2">
            <a:extLst>
              <a:ext uri="{FF2B5EF4-FFF2-40B4-BE49-F238E27FC236}">
                <a16:creationId xmlns:a16="http://schemas.microsoft.com/office/drawing/2014/main" id="{FBA6D44F-4D47-8265-02F4-62E05ECD29E2}"/>
              </a:ext>
            </a:extLst>
          </p:cNvPr>
          <p:cNvSpPr>
            <a:spLocks noGrp="1"/>
          </p:cNvSpPr>
          <p:nvPr>
            <p:ph idx="1"/>
          </p:nvPr>
        </p:nvSpPr>
        <p:spPr>
          <a:xfrm>
            <a:off x="479376" y="260648"/>
            <a:ext cx="10515600" cy="4351338"/>
          </a:xfrm>
        </p:spPr>
        <p:txBody>
          <a:bodyPr>
            <a:normAutofit fontScale="25000" lnSpcReduction="20000"/>
          </a:bodyPr>
          <a:lstStyle/>
          <a:p>
            <a:r>
              <a:rPr lang="ru-RU" sz="7200" dirty="0"/>
              <a:t>Формирование и размещение на электронной площадке, специализированной электронной площадке заявки на участие в закупке осуществляются в соответствии со следующими требованиями:</a:t>
            </a:r>
          </a:p>
          <a:p>
            <a:r>
              <a:rPr lang="ru-RU" sz="7200" dirty="0"/>
              <a:t>б) путем заполнения экранных форм веб-интерфейса электронной площадки, специализированной электронной площадки подлежат указанию:</a:t>
            </a:r>
          </a:p>
          <a:p>
            <a:r>
              <a:rPr lang="ru-RU" sz="7200" dirty="0"/>
              <a:t>порядковый номер реестровой записи </a:t>
            </a:r>
            <a:r>
              <a:rPr lang="ru-RU" sz="7200" dirty="0">
                <a:solidFill>
                  <a:srgbClr val="FF0000"/>
                </a:solidFill>
              </a:rPr>
              <a:t>(при наличии такого порядкового номера) </a:t>
            </a:r>
            <a:r>
              <a:rPr lang="ru-RU" sz="7200" dirty="0"/>
              <a:t>из единого реестра российских программ для электронных вычислительных машин и баз данных в отношении программы для электронных вычислительных машин и (или) баз данных, указанных в позиции 146 приложения N 1 к постановлению Правительства Российской Федерации от 23 декабря 2024 г. N 1875 (далее - программное обеспечение), если при осуществлении закупки применяется запрет, предусмотренный пунктом 1 постановления Правительства Российской Федерации от 23 декабря 2024 г. N 1875, и в соответствии с абзацем четвертым настоящего подпункта страной происхождения программного обеспечения указана Российская Федерация;</a:t>
            </a:r>
          </a:p>
          <a:p>
            <a:r>
              <a:rPr lang="ru-RU" sz="7200" dirty="0"/>
              <a:t>порядковый номер реестровой записи </a:t>
            </a:r>
            <a:r>
              <a:rPr lang="ru-RU" sz="7200" dirty="0">
                <a:solidFill>
                  <a:srgbClr val="FF0000"/>
                </a:solidFill>
              </a:rPr>
              <a:t>(при наличии такого порядкового номера) </a:t>
            </a:r>
            <a:r>
              <a:rPr lang="ru-RU" sz="7200" dirty="0"/>
              <a:t>из единого реестра программ для электронных вычислительных машин и баз данных из государств - членов Евразийского экономического союза, за исключением Российской Федерации, в отношении программного обеспечения, если при осуществлении закупки применяется запрет, предусмотренный пунктом 1 постановления Правительства Российской Федерации от 23 декабря 2024 г. N 1875, и в соответствии с абзацем четвертым настоящего подпункта страной происхождения программного обеспечения указано государство - член Евразийского экономического союза, за исключением Российской Федерации;</a:t>
            </a:r>
          </a:p>
          <a:p>
            <a:endParaRPr lang="ru-RU" sz="7200" dirty="0"/>
          </a:p>
          <a:p>
            <a:r>
              <a:rPr lang="ru-RU" sz="7200" dirty="0"/>
              <a:t>в) </a:t>
            </a:r>
            <a:r>
              <a:rPr lang="ru-RU" sz="7200" b="1" dirty="0"/>
              <a:t>в случае незаполнения экранных форм веб-интерфейса электронной площадки</a:t>
            </a:r>
            <a:r>
              <a:rPr lang="ru-RU" sz="7200" dirty="0"/>
              <a:t>, специализированной электронной площадки в соответствии с подпунктом "б" настоящего пункта, </a:t>
            </a:r>
            <a:r>
              <a:rPr lang="ru-RU" sz="7200" b="1" dirty="0"/>
              <a:t>заявка на участие в закупке на электронной площадке, специализированной электронной площадке </a:t>
            </a:r>
            <a:r>
              <a:rPr lang="ru-RU" sz="7200" b="1" u="sng" dirty="0"/>
              <a:t>не формируется.</a:t>
            </a:r>
          </a:p>
          <a:p>
            <a:endParaRPr lang="ru-RU" dirty="0"/>
          </a:p>
        </p:txBody>
      </p:sp>
    </p:spTree>
    <p:extLst>
      <p:ext uri="{BB962C8B-B14F-4D97-AF65-F5344CB8AC3E}">
        <p14:creationId xmlns:p14="http://schemas.microsoft.com/office/powerpoint/2010/main" val="317682762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Объект 4">
            <a:extLst>
              <a:ext uri="{FF2B5EF4-FFF2-40B4-BE49-F238E27FC236}">
                <a16:creationId xmlns:a16="http://schemas.microsoft.com/office/drawing/2014/main" id="{972CF205-292E-88BF-6944-7BC658E93FA6}"/>
              </a:ext>
            </a:extLst>
          </p:cNvPr>
          <p:cNvPicPr>
            <a:picLocks noGrp="1" noChangeAspect="1"/>
          </p:cNvPicPr>
          <p:nvPr>
            <p:ph idx="1"/>
          </p:nvPr>
        </p:nvPicPr>
        <p:blipFill>
          <a:blip r:embed="rId2"/>
          <a:stretch>
            <a:fillRect/>
          </a:stretch>
        </p:blipFill>
        <p:spPr>
          <a:xfrm>
            <a:off x="623392" y="188640"/>
            <a:ext cx="3191320" cy="3334215"/>
          </a:xfrm>
          <a:prstGeom prst="rect">
            <a:avLst/>
          </a:prstGeom>
        </p:spPr>
      </p:pic>
      <p:pic>
        <p:nvPicPr>
          <p:cNvPr id="7" name="Рисунок 6">
            <a:extLst>
              <a:ext uri="{FF2B5EF4-FFF2-40B4-BE49-F238E27FC236}">
                <a16:creationId xmlns:a16="http://schemas.microsoft.com/office/drawing/2014/main" id="{CE4258BF-441D-376C-82A3-39B5320C7532}"/>
              </a:ext>
            </a:extLst>
          </p:cNvPr>
          <p:cNvPicPr>
            <a:picLocks noChangeAspect="1"/>
          </p:cNvPicPr>
          <p:nvPr/>
        </p:nvPicPr>
        <p:blipFill>
          <a:blip r:embed="rId3"/>
          <a:stretch>
            <a:fillRect/>
          </a:stretch>
        </p:blipFill>
        <p:spPr>
          <a:xfrm>
            <a:off x="654953" y="4077072"/>
            <a:ext cx="6763694" cy="1390844"/>
          </a:xfrm>
          <a:prstGeom prst="rect">
            <a:avLst/>
          </a:prstGeom>
        </p:spPr>
      </p:pic>
    </p:spTree>
    <p:extLst>
      <p:ext uri="{BB962C8B-B14F-4D97-AF65-F5344CB8AC3E}">
        <p14:creationId xmlns:p14="http://schemas.microsoft.com/office/powerpoint/2010/main" val="262524807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BAF249C4-1E81-F382-A287-6D28970FD7A8}"/>
              </a:ext>
            </a:extLst>
          </p:cNvPr>
          <p:cNvSpPr>
            <a:spLocks noGrp="1"/>
          </p:cNvSpPr>
          <p:nvPr>
            <p:ph type="title"/>
          </p:nvPr>
        </p:nvSpPr>
        <p:spPr>
          <a:xfrm>
            <a:off x="623392" y="260648"/>
            <a:ext cx="10515600" cy="1325563"/>
          </a:xfrm>
        </p:spPr>
        <p:txBody>
          <a:bodyPr>
            <a:normAutofit fontScale="90000"/>
          </a:bodyPr>
          <a:lstStyle/>
          <a:p>
            <a:r>
              <a:rPr lang="ru-RU" sz="3600" i="1" dirty="0">
                <a:solidFill>
                  <a:srgbClr val="0070C0"/>
                </a:solidFill>
              </a:rPr>
              <a:t>О совокупном количестве баллов за выполнение (освоение) на территории Российской Федерации (ЕАЭС) соответствующих операций (условий) </a:t>
            </a:r>
            <a:br>
              <a:rPr lang="ru-RU" dirty="0">
                <a:solidFill>
                  <a:srgbClr val="0070C0"/>
                </a:solidFill>
              </a:rPr>
            </a:br>
            <a:endParaRPr lang="ru-RU" sz="3100" dirty="0">
              <a:solidFill>
                <a:srgbClr val="0070C0"/>
              </a:solidFill>
            </a:endParaRPr>
          </a:p>
        </p:txBody>
      </p:sp>
      <p:pic>
        <p:nvPicPr>
          <p:cNvPr id="4" name="Рисунок 3">
            <a:extLst>
              <a:ext uri="{FF2B5EF4-FFF2-40B4-BE49-F238E27FC236}">
                <a16:creationId xmlns:a16="http://schemas.microsoft.com/office/drawing/2014/main" id="{26E20F19-96ED-56CE-4A13-C3BE94DB7FFD}"/>
              </a:ext>
            </a:extLst>
          </p:cNvPr>
          <p:cNvPicPr>
            <a:picLocks noChangeAspect="1"/>
          </p:cNvPicPr>
          <p:nvPr/>
        </p:nvPicPr>
        <p:blipFill>
          <a:blip r:embed="rId2"/>
          <a:stretch>
            <a:fillRect/>
          </a:stretch>
        </p:blipFill>
        <p:spPr>
          <a:xfrm>
            <a:off x="551384" y="1484784"/>
            <a:ext cx="6811326" cy="4486901"/>
          </a:xfrm>
          <a:prstGeom prst="rect">
            <a:avLst/>
          </a:prstGeom>
        </p:spPr>
      </p:pic>
      <p:pic>
        <p:nvPicPr>
          <p:cNvPr id="6" name="Рисунок 5">
            <a:extLst>
              <a:ext uri="{FF2B5EF4-FFF2-40B4-BE49-F238E27FC236}">
                <a16:creationId xmlns:a16="http://schemas.microsoft.com/office/drawing/2014/main" id="{4851748A-B312-A869-CBBE-4F85532207EB}"/>
              </a:ext>
            </a:extLst>
          </p:cNvPr>
          <p:cNvPicPr>
            <a:picLocks noChangeAspect="1"/>
          </p:cNvPicPr>
          <p:nvPr/>
        </p:nvPicPr>
        <p:blipFill>
          <a:blip r:embed="rId3"/>
          <a:stretch>
            <a:fillRect/>
          </a:stretch>
        </p:blipFill>
        <p:spPr>
          <a:xfrm>
            <a:off x="651410" y="5971685"/>
            <a:ext cx="6611273" cy="685896"/>
          </a:xfrm>
          <a:prstGeom prst="rect">
            <a:avLst/>
          </a:prstGeom>
        </p:spPr>
      </p:pic>
      <p:cxnSp>
        <p:nvCxnSpPr>
          <p:cNvPr id="8" name="Прямая соединительная линия 7">
            <a:extLst>
              <a:ext uri="{FF2B5EF4-FFF2-40B4-BE49-F238E27FC236}">
                <a16:creationId xmlns:a16="http://schemas.microsoft.com/office/drawing/2014/main" id="{6529F3C1-CC74-B65D-0083-916573BD8BC8}"/>
              </a:ext>
            </a:extLst>
          </p:cNvPr>
          <p:cNvCxnSpPr/>
          <p:nvPr/>
        </p:nvCxnSpPr>
        <p:spPr>
          <a:xfrm>
            <a:off x="695400" y="6657581"/>
            <a:ext cx="1152128" cy="0"/>
          </a:xfrm>
          <a:prstGeom prst="line">
            <a:avLst/>
          </a:prstGeom>
        </p:spPr>
        <p:style>
          <a:lnRef idx="3">
            <a:schemeClr val="accent5"/>
          </a:lnRef>
          <a:fillRef idx="0">
            <a:schemeClr val="accent5"/>
          </a:fillRef>
          <a:effectRef idx="2">
            <a:schemeClr val="accent5"/>
          </a:effectRef>
          <a:fontRef idx="minor">
            <a:schemeClr val="tx1"/>
          </a:fontRef>
        </p:style>
      </p:cxnSp>
    </p:spTree>
    <p:extLst>
      <p:ext uri="{BB962C8B-B14F-4D97-AF65-F5344CB8AC3E}">
        <p14:creationId xmlns:p14="http://schemas.microsoft.com/office/powerpoint/2010/main" val="409464676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DE69C586-D7F1-FC1F-24A4-F0E6FCEE523A}"/>
              </a:ext>
            </a:extLst>
          </p:cNvPr>
          <p:cNvSpPr>
            <a:spLocks noGrp="1"/>
          </p:cNvSpPr>
          <p:nvPr>
            <p:ph type="title"/>
          </p:nvPr>
        </p:nvSpPr>
        <p:spPr>
          <a:xfrm>
            <a:off x="838200" y="116632"/>
            <a:ext cx="10515600" cy="615603"/>
          </a:xfrm>
        </p:spPr>
        <p:txBody>
          <a:bodyPr>
            <a:normAutofit/>
          </a:bodyPr>
          <a:lstStyle/>
          <a:p>
            <a:pPr algn="ctr"/>
            <a:r>
              <a:rPr lang="ru-RU" sz="2400" b="1" dirty="0">
                <a:solidFill>
                  <a:srgbClr val="C00000"/>
                </a:solidFill>
              </a:rPr>
              <a:t>Письмо Минпромторга от 13 мая 2025 г. N 52580/12</a:t>
            </a:r>
          </a:p>
        </p:txBody>
      </p:sp>
      <p:sp>
        <p:nvSpPr>
          <p:cNvPr id="3" name="Объект 2">
            <a:extLst>
              <a:ext uri="{FF2B5EF4-FFF2-40B4-BE49-F238E27FC236}">
                <a16:creationId xmlns:a16="http://schemas.microsoft.com/office/drawing/2014/main" id="{F859E9E6-5214-3DD0-E039-2E2B924AE952}"/>
              </a:ext>
            </a:extLst>
          </p:cNvPr>
          <p:cNvSpPr>
            <a:spLocks noGrp="1"/>
          </p:cNvSpPr>
          <p:nvPr>
            <p:ph idx="1"/>
          </p:nvPr>
        </p:nvSpPr>
        <p:spPr>
          <a:xfrm>
            <a:off x="838200" y="908721"/>
            <a:ext cx="10515600" cy="3240359"/>
          </a:xfrm>
        </p:spPr>
        <p:txBody>
          <a:bodyPr>
            <a:normAutofit fontScale="62500" lnSpcReduction="20000"/>
          </a:bodyPr>
          <a:lstStyle/>
          <a:p>
            <a:r>
              <a:rPr lang="ru-RU" dirty="0"/>
              <a:t>Приложением к постановлению N 719 в том числе утверждены значения совокупного количества баллов за выполнение (освоение) на территории Российской Федерации операций (условий), включенных в требования, предусмотренные приложением к постановлению N 719, и баллов за выполнение на территории Российской Федерации научно-исследовательских и опытно-конструкторских работ или требования к достижению процентных показателей совокупного количества баллов за выполнение (освоение) на территории Российской Федерации соответствующих операций (условий) от максимально возможного количества баллов, достижение которых позволяет включить продукцию в реестр (далее - </a:t>
            </a:r>
            <a:r>
              <a:rPr lang="ru-RU" b="1" dirty="0"/>
              <a:t>показатели локализации</a:t>
            </a:r>
            <a:r>
              <a:rPr lang="ru-RU" dirty="0"/>
              <a:t>).</a:t>
            </a:r>
          </a:p>
          <a:p>
            <a:endParaRPr lang="ru-RU" dirty="0"/>
          </a:p>
          <a:p>
            <a:r>
              <a:rPr lang="ru-RU" dirty="0"/>
              <a:t>Учитывая изложенное, в рамках применения подпункта "а" пункта 3 постановления N 1875 заказчик </a:t>
            </a:r>
            <a:r>
              <a:rPr lang="ru-RU" b="1" dirty="0"/>
              <a:t>учитывает как установленные примечаниями к приложению к постановлению N 719 показатели локализации, так и значения совокупного количества баллов, </a:t>
            </a:r>
            <a:r>
              <a:rPr lang="ru-RU" dirty="0"/>
              <a:t>установленные в целях осуществления закупок в рамках Законов N 223-ФЗ и 44-ФЗ.</a:t>
            </a:r>
          </a:p>
        </p:txBody>
      </p:sp>
    </p:spTree>
    <p:extLst>
      <p:ext uri="{BB962C8B-B14F-4D97-AF65-F5344CB8AC3E}">
        <p14:creationId xmlns:p14="http://schemas.microsoft.com/office/powerpoint/2010/main" val="19820659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Объект 3">
            <a:extLst>
              <a:ext uri="{FF2B5EF4-FFF2-40B4-BE49-F238E27FC236}">
                <a16:creationId xmlns:a16="http://schemas.microsoft.com/office/drawing/2014/main" id="{91B9C0B9-2999-D629-F7C3-FAD5B5AA22AD}"/>
              </a:ext>
            </a:extLst>
          </p:cNvPr>
          <p:cNvGraphicFramePr>
            <a:graphicFrameLocks noGrp="1"/>
          </p:cNvGraphicFramePr>
          <p:nvPr>
            <p:ph idx="1"/>
            <p:extLst>
              <p:ext uri="{D42A27DB-BD31-4B8C-83A1-F6EECF244321}">
                <p14:modId xmlns:p14="http://schemas.microsoft.com/office/powerpoint/2010/main" val="3869433982"/>
              </p:ext>
            </p:extLst>
          </p:nvPr>
        </p:nvGraphicFramePr>
        <p:xfrm>
          <a:off x="276686" y="1077218"/>
          <a:ext cx="11638626" cy="5638457"/>
        </p:xfrm>
        <a:graphic>
          <a:graphicData uri="http://schemas.openxmlformats.org/drawingml/2006/table">
            <a:tbl>
              <a:tblPr firstRow="1" bandRow="1">
                <a:tableStyleId>{073A0DAA-6AF3-43AB-8588-CEC1D06C72B9}</a:tableStyleId>
              </a:tblPr>
              <a:tblGrid>
                <a:gridCol w="3731082">
                  <a:extLst>
                    <a:ext uri="{9D8B030D-6E8A-4147-A177-3AD203B41FA5}">
                      <a16:colId xmlns:a16="http://schemas.microsoft.com/office/drawing/2014/main" val="3099209386"/>
                    </a:ext>
                  </a:extLst>
                </a:gridCol>
                <a:gridCol w="7907544">
                  <a:extLst>
                    <a:ext uri="{9D8B030D-6E8A-4147-A177-3AD203B41FA5}">
                      <a16:colId xmlns:a16="http://schemas.microsoft.com/office/drawing/2014/main" val="527311787"/>
                    </a:ext>
                  </a:extLst>
                </a:gridCol>
              </a:tblGrid>
              <a:tr h="426377">
                <a:tc>
                  <a:txBody>
                    <a:bodyPr/>
                    <a:lstStyle/>
                    <a:p>
                      <a:r>
                        <a:rPr lang="ru-RU" sz="1600" dirty="0"/>
                        <a:t>Реквизиты документа</a:t>
                      </a:r>
                    </a:p>
                  </a:txBody>
                  <a:tcPr/>
                </a:tc>
                <a:tc>
                  <a:txBody>
                    <a:bodyPr/>
                    <a:lstStyle/>
                    <a:p>
                      <a:r>
                        <a:rPr lang="ru-RU" sz="1600" dirty="0"/>
                        <a:t>Какие разделы упоминаются </a:t>
                      </a:r>
                    </a:p>
                  </a:txBody>
                  <a:tcPr/>
                </a:tc>
                <a:extLst>
                  <a:ext uri="{0D108BD9-81ED-4DB2-BD59-A6C34878D82A}">
                    <a16:rowId xmlns:a16="http://schemas.microsoft.com/office/drawing/2014/main" val="687843721"/>
                  </a:ext>
                </a:extLst>
              </a:tr>
              <a:tr h="840949">
                <a:tc>
                  <a:txBody>
                    <a:bodyPr/>
                    <a:lstStyle/>
                    <a:p>
                      <a:r>
                        <a:rPr lang="ru-RU" sz="1600" dirty="0"/>
                        <a:t>Постановление Правительства Российской Федерации от 16 июня 2025 г. N 901 "О внесении изменений в некоторые акты Правительства Российской Федерации"</a:t>
                      </a:r>
                    </a:p>
                  </a:txBody>
                  <a:tcPr/>
                </a:tc>
                <a:tc>
                  <a:txBody>
                    <a:bodyPr/>
                    <a:lstStyle/>
                    <a:p>
                      <a:r>
                        <a:rPr lang="ru-RU" sz="1600" dirty="0"/>
                        <a:t> В разделе VII (Медицинские изделия) позиции, классифицируемые кодами по ОК 034-2014 (КПЕС 2008) 14.12.11, 14.12.21, 14.12.30.131, 14.12.30.132, 14.12.30.160 "Одежда медицинская", 14.12.30.160 "Средства защиты от радиации и воздействия других неблагоприятных факторов внешней среды специализированные, не содержащие встроенных дыхательных аппаратов", исключить;</a:t>
                      </a:r>
                    </a:p>
                    <a:p>
                      <a:endParaRPr lang="ru-RU" sz="1600" dirty="0"/>
                    </a:p>
                    <a:p>
                      <a:r>
                        <a:rPr lang="ru-RU" sz="1600" dirty="0"/>
                        <a:t>В разделе XVII (Продукция отрасли легкой промышленности) в позиции, классифицируемой кодом 14.12 "Спецодежда (кроме ОКПД 2 14.12.30.150 Рукавицы, перчатки производственные и профессиональные)" слова "Спецодежда (кроме ОКПД 2 14.12.30.150 Рукавицы, перчатки производственные и профессиональные)" заменить словами "Спецодежда (кроме ОКПД 2 14.12.30.150 "Рукавицы, перчатки производственные и профессиональные"), в том числе одежда медицинская, средства защиты от радиации и воздействия других неблагоприятных факторов внешней среды специализированные, не содержащие встроенных дыхательных аппаратов и др.";</a:t>
                      </a:r>
                    </a:p>
                    <a:p>
                      <a:endParaRPr lang="ru-RU" sz="1600" dirty="0"/>
                    </a:p>
                    <a:p>
                      <a:r>
                        <a:rPr lang="ru-RU" sz="1600" dirty="0"/>
                        <a:t>В примечании 53 слова "Спецодежда (кроме ОКПД 2 14.12.30.150 "Рукавицы, перчатки производственные и профессиональные")" заменить словами "Спецодежда (кроме ОКПД 2 14.12.30.150 "Рукавицы, перчатки производственные и профессиональные"), в том числе одежда медицинская, средства защиты от радиации и воздействия других неблагоприятных факторов внешней среды специализированные, не содержащие встроенных дыхательных аппаратов и др.".</a:t>
                      </a:r>
                    </a:p>
                  </a:txBody>
                  <a:tcPr/>
                </a:tc>
                <a:extLst>
                  <a:ext uri="{0D108BD9-81ED-4DB2-BD59-A6C34878D82A}">
                    <a16:rowId xmlns:a16="http://schemas.microsoft.com/office/drawing/2014/main" val="1927103749"/>
                  </a:ext>
                </a:extLst>
              </a:tr>
            </a:tbl>
          </a:graphicData>
        </a:graphic>
      </p:graphicFrame>
      <p:sp>
        <p:nvSpPr>
          <p:cNvPr id="6" name="TextBox 5">
            <a:extLst>
              <a:ext uri="{FF2B5EF4-FFF2-40B4-BE49-F238E27FC236}">
                <a16:creationId xmlns:a16="http://schemas.microsoft.com/office/drawing/2014/main" id="{F02C1CD0-4C82-4448-8245-1B206353E2B1}"/>
              </a:ext>
            </a:extLst>
          </p:cNvPr>
          <p:cNvSpPr txBox="1"/>
          <p:nvPr/>
        </p:nvSpPr>
        <p:spPr>
          <a:xfrm>
            <a:off x="418175" y="0"/>
            <a:ext cx="11355649" cy="107721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600" b="0" i="0" u="none" strike="noStrike" kern="1200" cap="none" spc="0" normalizeH="0" baseline="0" noProof="0" dirty="0">
                <a:ln>
                  <a:noFill/>
                </a:ln>
                <a:solidFill>
                  <a:prstClr val="black"/>
                </a:solidFill>
                <a:effectLst/>
                <a:uLnTx/>
                <a:uFillTx/>
                <a:latin typeface="Calibri"/>
                <a:ea typeface="+mn-ea"/>
                <a:cs typeface="+mn-cs"/>
              </a:rPr>
              <a:t>Установить, что выданные Министерством промышленности и торговли Российской Федерации до дня вступления в силу настоящего постановления заключения о подтверждении производства промышленной продукции на территории Российской Федерации в отношении продукции, включенной </a:t>
            </a:r>
            <a:r>
              <a:rPr kumimoji="0" lang="ru-RU" sz="1600" b="0" i="0" u="none" strike="noStrike" kern="1200" cap="none" spc="0" normalizeH="0" baseline="0" noProof="0" dirty="0">
                <a:ln>
                  <a:noFill/>
                </a:ln>
                <a:solidFill>
                  <a:srgbClr val="FF0000"/>
                </a:solidFill>
                <a:effectLst/>
                <a:uLnTx/>
                <a:uFillTx/>
                <a:latin typeface="Calibri"/>
                <a:ea typeface="+mn-ea"/>
                <a:cs typeface="+mn-cs"/>
              </a:rPr>
              <a:t>в разделы …. </a:t>
            </a:r>
            <a:r>
              <a:rPr kumimoji="0" lang="ru-RU" sz="1600" b="0" i="0" u="none" strike="noStrike" kern="1200" cap="none" spc="0" normalizeH="0" baseline="0" noProof="0" dirty="0">
                <a:ln>
                  <a:noFill/>
                </a:ln>
                <a:solidFill>
                  <a:prstClr val="black"/>
                </a:solidFill>
                <a:effectLst/>
                <a:uLnTx/>
                <a:uFillTx/>
                <a:latin typeface="Calibri"/>
                <a:ea typeface="+mn-ea"/>
                <a:cs typeface="+mn-cs"/>
              </a:rPr>
              <a:t>приложения к Постановлению Правительства от 17 июля 2015 г. N 719, действительны до окончания установленного срока их действия.</a:t>
            </a:r>
          </a:p>
        </p:txBody>
      </p:sp>
    </p:spTree>
    <p:extLst>
      <p:ext uri="{BB962C8B-B14F-4D97-AF65-F5344CB8AC3E}">
        <p14:creationId xmlns:p14="http://schemas.microsoft.com/office/powerpoint/2010/main" val="293327056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67CEE0-9C72-F1FA-1EF7-EFDCF6D447F4}"/>
            </a:ext>
          </a:extLst>
        </p:cNvPr>
        <p:cNvGrpSpPr/>
        <p:nvPr/>
      </p:nvGrpSpPr>
      <p:grpSpPr>
        <a:xfrm>
          <a:off x="0" y="0"/>
          <a:ext cx="0" cy="0"/>
          <a:chOff x="0" y="0"/>
          <a:chExt cx="0" cy="0"/>
        </a:xfrm>
      </p:grpSpPr>
      <p:graphicFrame>
        <p:nvGraphicFramePr>
          <p:cNvPr id="4" name="Объект 3">
            <a:extLst>
              <a:ext uri="{FF2B5EF4-FFF2-40B4-BE49-F238E27FC236}">
                <a16:creationId xmlns:a16="http://schemas.microsoft.com/office/drawing/2014/main" id="{9F1D7D9C-F469-1221-DA31-331B09B77F73}"/>
              </a:ext>
            </a:extLst>
          </p:cNvPr>
          <p:cNvGraphicFramePr>
            <a:graphicFrameLocks noGrp="1"/>
          </p:cNvGraphicFramePr>
          <p:nvPr>
            <p:ph idx="1"/>
            <p:extLst>
              <p:ext uri="{D42A27DB-BD31-4B8C-83A1-F6EECF244321}">
                <p14:modId xmlns:p14="http://schemas.microsoft.com/office/powerpoint/2010/main" val="1022432082"/>
              </p:ext>
            </p:extLst>
          </p:nvPr>
        </p:nvGraphicFramePr>
        <p:xfrm>
          <a:off x="276686" y="1077218"/>
          <a:ext cx="11638626" cy="5461075"/>
        </p:xfrm>
        <a:graphic>
          <a:graphicData uri="http://schemas.openxmlformats.org/drawingml/2006/table">
            <a:tbl>
              <a:tblPr firstRow="1" bandRow="1">
                <a:tableStyleId>{073A0DAA-6AF3-43AB-8588-CEC1D06C72B9}</a:tableStyleId>
              </a:tblPr>
              <a:tblGrid>
                <a:gridCol w="5805997">
                  <a:extLst>
                    <a:ext uri="{9D8B030D-6E8A-4147-A177-3AD203B41FA5}">
                      <a16:colId xmlns:a16="http://schemas.microsoft.com/office/drawing/2014/main" val="3099209386"/>
                    </a:ext>
                  </a:extLst>
                </a:gridCol>
                <a:gridCol w="5832629">
                  <a:extLst>
                    <a:ext uri="{9D8B030D-6E8A-4147-A177-3AD203B41FA5}">
                      <a16:colId xmlns:a16="http://schemas.microsoft.com/office/drawing/2014/main" val="527311787"/>
                    </a:ext>
                  </a:extLst>
                </a:gridCol>
              </a:tblGrid>
              <a:tr h="426377">
                <a:tc>
                  <a:txBody>
                    <a:bodyPr/>
                    <a:lstStyle/>
                    <a:p>
                      <a:r>
                        <a:rPr lang="ru-RU" sz="1600" dirty="0"/>
                        <a:t>Реквизиты документа</a:t>
                      </a:r>
                    </a:p>
                  </a:txBody>
                  <a:tcPr/>
                </a:tc>
                <a:tc>
                  <a:txBody>
                    <a:bodyPr/>
                    <a:lstStyle/>
                    <a:p>
                      <a:r>
                        <a:rPr lang="ru-RU" sz="1600" dirty="0"/>
                        <a:t>Какие разделы упоминаются </a:t>
                      </a:r>
                    </a:p>
                  </a:txBody>
                  <a:tcPr/>
                </a:tc>
                <a:extLst>
                  <a:ext uri="{0D108BD9-81ED-4DB2-BD59-A6C34878D82A}">
                    <a16:rowId xmlns:a16="http://schemas.microsoft.com/office/drawing/2014/main" val="687843721"/>
                  </a:ext>
                </a:extLst>
              </a:tr>
              <a:tr h="840949">
                <a:tc>
                  <a:txBody>
                    <a:bodyPr/>
                    <a:lstStyle/>
                    <a:p>
                      <a:r>
                        <a:rPr lang="ru-RU" sz="1600" dirty="0"/>
                        <a:t>ПП РФ от 11 декабря 2024 г. N 1762 «О внесении изменений в некоторые акты правительства российской федерации»</a:t>
                      </a:r>
                    </a:p>
                  </a:txBody>
                  <a:tcPr/>
                </a:tc>
                <a:tc>
                  <a:txBody>
                    <a:bodyPr/>
                    <a:lstStyle/>
                    <a:p>
                      <a:r>
                        <a:rPr lang="ru-RU" sz="1600" dirty="0"/>
                        <a:t>Раздел II (продукция автомобилестроения), а также иная продукция автомобилестроения, не включенная в указанный раздел</a:t>
                      </a:r>
                    </a:p>
                  </a:txBody>
                  <a:tcPr/>
                </a:tc>
                <a:extLst>
                  <a:ext uri="{0D108BD9-81ED-4DB2-BD59-A6C34878D82A}">
                    <a16:rowId xmlns:a16="http://schemas.microsoft.com/office/drawing/2014/main" val="1927103749"/>
                  </a:ext>
                </a:extLst>
              </a:tr>
              <a:tr h="593965">
                <a:tc>
                  <a:txBody>
                    <a:bodyPr/>
                    <a:lstStyle/>
                    <a:p>
                      <a:r>
                        <a:rPr lang="ru-RU" sz="1600" dirty="0"/>
                        <a:t>ПП РФ от 29 июня 2024 г. N 894 "О внесении изменений в некоторые акты Правительства Российской Федерации"</a:t>
                      </a:r>
                    </a:p>
                  </a:txBody>
                  <a:tcPr/>
                </a:tc>
                <a:tc>
                  <a:txBody>
                    <a:bodyPr/>
                    <a:lstStyle/>
                    <a:p>
                      <a:r>
                        <a:rPr lang="ru-RU" sz="1600" dirty="0">
                          <a:solidFill>
                            <a:srgbClr val="FF0000"/>
                          </a:solidFill>
                        </a:rPr>
                        <a:t>Установить, что выданные Министерством промышленности и торговли Российской Федерации до даты вступления в силу настоящего постановления заключения о подтверждении производства промышленной продукции на территории Российской Федерации действительны до окончания установленного срока их действия.</a:t>
                      </a:r>
                    </a:p>
                  </a:txBody>
                  <a:tcPr/>
                </a:tc>
                <a:extLst>
                  <a:ext uri="{0D108BD9-81ED-4DB2-BD59-A6C34878D82A}">
                    <a16:rowId xmlns:a16="http://schemas.microsoft.com/office/drawing/2014/main" val="2893833232"/>
                  </a:ext>
                </a:extLst>
              </a:tr>
              <a:tr h="840949">
                <a:tc>
                  <a:txBody>
                    <a:bodyPr/>
                    <a:lstStyle/>
                    <a:p>
                      <a:r>
                        <a:rPr lang="ru-RU" sz="1600" dirty="0"/>
                        <a:t>ПП РФ от 12 июня 2024 г. N 794 "О внесении изменений в постановление Правительства Российской Федерации от 17 июля 2015 г. N 719"</a:t>
                      </a:r>
                    </a:p>
                  </a:txBody>
                  <a:tcPr/>
                </a:tc>
                <a:tc>
                  <a:txBody>
                    <a:bodyPr/>
                    <a:lstStyle/>
                    <a:p>
                      <a:r>
                        <a:rPr lang="ru-RU" sz="1600" dirty="0"/>
                        <a:t>Раздел V (продукция энергетического машиностроения, электротехнической и кабельной промышленности)</a:t>
                      </a:r>
                    </a:p>
                    <a:p>
                      <a:endParaRPr lang="ru-RU" sz="1600" dirty="0"/>
                    </a:p>
                  </a:txBody>
                  <a:tcPr/>
                </a:tc>
                <a:extLst>
                  <a:ext uri="{0D108BD9-81ED-4DB2-BD59-A6C34878D82A}">
                    <a16:rowId xmlns:a16="http://schemas.microsoft.com/office/drawing/2014/main" val="1886041449"/>
                  </a:ext>
                </a:extLst>
              </a:tr>
              <a:tr h="840949">
                <a:tc>
                  <a:txBody>
                    <a:bodyPr/>
                    <a:lstStyle/>
                    <a:p>
                      <a:r>
                        <a:rPr lang="ru-RU" sz="1600" dirty="0"/>
                        <a:t>ПП РФ от 17 мая 2024 г. № 610 «О внесении изменений в Постановление Правительства Российской Федерации от 17.07.2015 № 719</a:t>
                      </a:r>
                    </a:p>
                  </a:txBody>
                  <a:tcPr/>
                </a:tc>
                <a:tc>
                  <a:txBody>
                    <a:bodyPr/>
                    <a:lstStyle/>
                    <a:p>
                      <a:r>
                        <a:rPr lang="ru-RU" sz="1600" dirty="0"/>
                        <a:t>Разделы II (продукция автомобилестроения), III (продукция отрасли специального машиностроения), V (продукция энергетического машиностроения, электротехнической и кабельной промышленности),  VII (медицинские изделия), XI (продукция мебельной и деревообрабатывающей промышленности) и XVII (продукция отрасли легкой промышленности)</a:t>
                      </a:r>
                    </a:p>
                  </a:txBody>
                  <a:tcPr/>
                </a:tc>
                <a:extLst>
                  <a:ext uri="{0D108BD9-81ED-4DB2-BD59-A6C34878D82A}">
                    <a16:rowId xmlns:a16="http://schemas.microsoft.com/office/drawing/2014/main" val="696223792"/>
                  </a:ext>
                </a:extLst>
              </a:tr>
            </a:tbl>
          </a:graphicData>
        </a:graphic>
      </p:graphicFrame>
      <p:sp>
        <p:nvSpPr>
          <p:cNvPr id="6" name="TextBox 5">
            <a:extLst>
              <a:ext uri="{FF2B5EF4-FFF2-40B4-BE49-F238E27FC236}">
                <a16:creationId xmlns:a16="http://schemas.microsoft.com/office/drawing/2014/main" id="{067B6D7D-0513-047D-BC16-E31F5DC91E76}"/>
              </a:ext>
            </a:extLst>
          </p:cNvPr>
          <p:cNvSpPr txBox="1"/>
          <p:nvPr/>
        </p:nvSpPr>
        <p:spPr>
          <a:xfrm>
            <a:off x="418175" y="0"/>
            <a:ext cx="11355649" cy="107721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600" b="0" i="0" u="none" strike="noStrike" kern="1200" cap="none" spc="0" normalizeH="0" baseline="0" noProof="0" dirty="0">
                <a:ln>
                  <a:noFill/>
                </a:ln>
                <a:solidFill>
                  <a:prstClr val="black"/>
                </a:solidFill>
                <a:effectLst/>
                <a:uLnTx/>
                <a:uFillTx/>
                <a:latin typeface="Calibri"/>
                <a:ea typeface="+mn-ea"/>
                <a:cs typeface="+mn-cs"/>
              </a:rPr>
              <a:t>Установить, что выданные Министерством промышленности и торговли Российской Федерации до дня вступления в силу настоящего постановления заключения о подтверждении производства промышленной продукции на территории Российской Федерации в отношении продукции, включенной </a:t>
            </a:r>
            <a:r>
              <a:rPr kumimoji="0" lang="ru-RU" sz="1600" b="0" i="0" u="none" strike="noStrike" kern="1200" cap="none" spc="0" normalizeH="0" baseline="0" noProof="0" dirty="0">
                <a:ln>
                  <a:noFill/>
                </a:ln>
                <a:solidFill>
                  <a:srgbClr val="FF0000"/>
                </a:solidFill>
                <a:effectLst/>
                <a:uLnTx/>
                <a:uFillTx/>
                <a:latin typeface="Calibri"/>
                <a:ea typeface="+mn-ea"/>
                <a:cs typeface="+mn-cs"/>
              </a:rPr>
              <a:t>в разделы …. </a:t>
            </a:r>
            <a:r>
              <a:rPr kumimoji="0" lang="ru-RU" sz="1600" b="0" i="0" u="none" strike="noStrike" kern="1200" cap="none" spc="0" normalizeH="0" baseline="0" noProof="0" dirty="0">
                <a:ln>
                  <a:noFill/>
                </a:ln>
                <a:solidFill>
                  <a:prstClr val="black"/>
                </a:solidFill>
                <a:effectLst/>
                <a:uLnTx/>
                <a:uFillTx/>
                <a:latin typeface="Calibri"/>
                <a:ea typeface="+mn-ea"/>
                <a:cs typeface="+mn-cs"/>
              </a:rPr>
              <a:t>приложения к Постановлению Правительства от 17 июля 2015 г. N 719, действительны до окончания установленного срока их действия.</a:t>
            </a:r>
          </a:p>
        </p:txBody>
      </p:sp>
    </p:spTree>
    <p:extLst>
      <p:ext uri="{BB962C8B-B14F-4D97-AF65-F5344CB8AC3E}">
        <p14:creationId xmlns:p14="http://schemas.microsoft.com/office/powerpoint/2010/main" val="307582616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03FF46-9EC9-BAA9-65DC-7B247530EF7B}"/>
            </a:ext>
          </a:extLst>
        </p:cNvPr>
        <p:cNvGrpSpPr/>
        <p:nvPr/>
      </p:nvGrpSpPr>
      <p:grpSpPr>
        <a:xfrm>
          <a:off x="0" y="0"/>
          <a:ext cx="0" cy="0"/>
          <a:chOff x="0" y="0"/>
          <a:chExt cx="0" cy="0"/>
        </a:xfrm>
      </p:grpSpPr>
      <p:graphicFrame>
        <p:nvGraphicFramePr>
          <p:cNvPr id="4" name="Объект 3">
            <a:extLst>
              <a:ext uri="{FF2B5EF4-FFF2-40B4-BE49-F238E27FC236}">
                <a16:creationId xmlns:a16="http://schemas.microsoft.com/office/drawing/2014/main" id="{72C2A573-CE60-533E-9E91-55E05206124D}"/>
              </a:ext>
            </a:extLst>
          </p:cNvPr>
          <p:cNvGraphicFramePr>
            <a:graphicFrameLocks noGrp="1"/>
          </p:cNvGraphicFramePr>
          <p:nvPr>
            <p:ph idx="1"/>
          </p:nvPr>
        </p:nvGraphicFramePr>
        <p:xfrm>
          <a:off x="297772" y="182880"/>
          <a:ext cx="11596456" cy="6339840"/>
        </p:xfrm>
        <a:graphic>
          <a:graphicData uri="http://schemas.openxmlformats.org/drawingml/2006/table">
            <a:tbl>
              <a:tblPr firstRow="1" bandRow="1">
                <a:tableStyleId>{073A0DAA-6AF3-43AB-8588-CEC1D06C72B9}</a:tableStyleId>
              </a:tblPr>
              <a:tblGrid>
                <a:gridCol w="5754188">
                  <a:extLst>
                    <a:ext uri="{9D8B030D-6E8A-4147-A177-3AD203B41FA5}">
                      <a16:colId xmlns:a16="http://schemas.microsoft.com/office/drawing/2014/main" val="3099209386"/>
                    </a:ext>
                  </a:extLst>
                </a:gridCol>
                <a:gridCol w="5842268">
                  <a:extLst>
                    <a:ext uri="{9D8B030D-6E8A-4147-A177-3AD203B41FA5}">
                      <a16:colId xmlns:a16="http://schemas.microsoft.com/office/drawing/2014/main" val="527311787"/>
                    </a:ext>
                  </a:extLst>
                </a:gridCol>
              </a:tblGrid>
              <a:tr h="328506">
                <a:tc>
                  <a:txBody>
                    <a:bodyPr/>
                    <a:lstStyle/>
                    <a:p>
                      <a:r>
                        <a:rPr lang="ru-RU" sz="1600" dirty="0"/>
                        <a:t>Реквизиты документа</a:t>
                      </a:r>
                    </a:p>
                  </a:txBody>
                  <a:tcPr/>
                </a:tc>
                <a:tc>
                  <a:txBody>
                    <a:bodyPr/>
                    <a:lstStyle/>
                    <a:p>
                      <a:r>
                        <a:rPr lang="ru-RU" sz="1600" dirty="0"/>
                        <a:t>Какие разделы упоминаются </a:t>
                      </a:r>
                    </a:p>
                  </a:txBody>
                  <a:tcPr/>
                </a:tc>
                <a:extLst>
                  <a:ext uri="{0D108BD9-81ED-4DB2-BD59-A6C34878D82A}">
                    <a16:rowId xmlns:a16="http://schemas.microsoft.com/office/drawing/2014/main" val="687843721"/>
                  </a:ext>
                </a:extLst>
              </a:tr>
              <a:tr h="806334">
                <a:tc>
                  <a:txBody>
                    <a:bodyPr/>
                    <a:lstStyle/>
                    <a:p>
                      <a:r>
                        <a:rPr lang="ru-RU" sz="1600" dirty="0"/>
                        <a:t>Постановление Правительства Российской Федерации от 6 мая 2024 г. N 590 "О внесении изменений в постановление Правительства Российской Федерации от 17 июля 2015 г. N 719"</a:t>
                      </a:r>
                    </a:p>
                  </a:txBody>
                  <a:tcPr/>
                </a:tc>
                <a:tc>
                  <a:txBody>
                    <a:bodyPr/>
                    <a:lstStyle/>
                    <a:p>
                      <a:r>
                        <a:rPr lang="ru-RU" sz="1600" dirty="0"/>
                        <a:t>Раздел </a:t>
                      </a:r>
                      <a:r>
                        <a:rPr lang="en-US" sz="1600" dirty="0"/>
                        <a:t>VII (</a:t>
                      </a:r>
                      <a:r>
                        <a:rPr lang="ru-RU" sz="1600" dirty="0"/>
                        <a:t>медицинские изделия)</a:t>
                      </a:r>
                    </a:p>
                  </a:txBody>
                  <a:tcPr/>
                </a:tc>
                <a:extLst>
                  <a:ext uri="{0D108BD9-81ED-4DB2-BD59-A6C34878D82A}">
                    <a16:rowId xmlns:a16="http://schemas.microsoft.com/office/drawing/2014/main" val="3438065799"/>
                  </a:ext>
                </a:extLst>
              </a:tr>
              <a:tr h="806334">
                <a:tc>
                  <a:txBody>
                    <a:bodyPr/>
                    <a:lstStyle/>
                    <a:p>
                      <a:r>
                        <a:rPr lang="ru-RU" sz="1600" dirty="0"/>
                        <a:t>ПП РФ от 27 марта 2024 г. N 382 "О внесении изменений в постановление Правительства Российской Федерации от 17 июля 2015 г. N 719"</a:t>
                      </a:r>
                    </a:p>
                  </a:txBody>
                  <a:tcPr/>
                </a:tc>
                <a:tc>
                  <a:txBody>
                    <a:bodyPr/>
                    <a:lstStyle/>
                    <a:p>
                      <a:r>
                        <a:rPr lang="ru-RU" sz="1600" dirty="0"/>
                        <a:t>Раздел </a:t>
                      </a:r>
                      <a:r>
                        <a:rPr lang="en-US" sz="1600" dirty="0"/>
                        <a:t>VI </a:t>
                      </a:r>
                      <a:r>
                        <a:rPr lang="ru-RU" sz="1600" dirty="0"/>
                        <a:t>(продукция тяжелого машиностроения)</a:t>
                      </a:r>
                    </a:p>
                  </a:txBody>
                  <a:tcPr/>
                </a:tc>
                <a:extLst>
                  <a:ext uri="{0D108BD9-81ED-4DB2-BD59-A6C34878D82A}">
                    <a16:rowId xmlns:a16="http://schemas.microsoft.com/office/drawing/2014/main" val="17393331"/>
                  </a:ext>
                </a:extLst>
              </a:tr>
              <a:tr h="806334">
                <a:tc>
                  <a:txBody>
                    <a:bodyPr/>
                    <a:lstStyle/>
                    <a:p>
                      <a:r>
                        <a:rPr lang="ru-RU" sz="1600" dirty="0"/>
                        <a:t>ПП РФ от 16 марта 2024 г. N 317 "О внесении изменений в постановление Правительства Российской Федерации от 17 июля 2015 г. N 719"</a:t>
                      </a:r>
                    </a:p>
                  </a:txBody>
                  <a:tcPr/>
                </a:tc>
                <a:tc>
                  <a:txBody>
                    <a:bodyPr/>
                    <a:lstStyle/>
                    <a:p>
                      <a:r>
                        <a:rPr lang="ru-RU" sz="1600" dirty="0"/>
                        <a:t>Разделы </a:t>
                      </a:r>
                      <a:r>
                        <a:rPr lang="en-US" sz="1600" dirty="0"/>
                        <a:t>II</a:t>
                      </a:r>
                      <a:r>
                        <a:rPr lang="ru-RU" sz="1600" dirty="0"/>
                        <a:t> (продукция автомобилестроения)</a:t>
                      </a:r>
                      <a:r>
                        <a:rPr lang="en-US" sz="1600" dirty="0"/>
                        <a:t> </a:t>
                      </a:r>
                      <a:r>
                        <a:rPr lang="ru-RU" sz="1600" dirty="0"/>
                        <a:t>и </a:t>
                      </a:r>
                      <a:r>
                        <a:rPr lang="en-US" sz="1600" dirty="0"/>
                        <a:t>IX </a:t>
                      </a:r>
                      <a:r>
                        <a:rPr lang="ru-RU" sz="1600" dirty="0"/>
                        <a:t>(продукция радиоэлектроники)</a:t>
                      </a:r>
                    </a:p>
                  </a:txBody>
                  <a:tcPr/>
                </a:tc>
                <a:extLst>
                  <a:ext uri="{0D108BD9-81ED-4DB2-BD59-A6C34878D82A}">
                    <a16:rowId xmlns:a16="http://schemas.microsoft.com/office/drawing/2014/main" val="2448902442"/>
                  </a:ext>
                </a:extLst>
              </a:tr>
              <a:tr h="806334">
                <a:tc>
                  <a:txBody>
                    <a:bodyPr/>
                    <a:lstStyle/>
                    <a:p>
                      <a:r>
                        <a:rPr lang="ru-RU" sz="1600" dirty="0"/>
                        <a:t>ПП РФ от 25 декабря 2023 г. N 2292 "О внесении изменений в постановление Правительства Российской Федерации от 17 июля 2015 г. N 719"</a:t>
                      </a:r>
                    </a:p>
                  </a:txBody>
                  <a:tcPr/>
                </a:tc>
                <a:tc>
                  <a:txBody>
                    <a:bodyPr/>
                    <a:lstStyle/>
                    <a:p>
                      <a:r>
                        <a:rPr lang="ru-RU" sz="1600" dirty="0"/>
                        <a:t>Раздел XXVI (оборудование для производства и потребления сжиженного природного газа)</a:t>
                      </a:r>
                    </a:p>
                  </a:txBody>
                  <a:tcPr/>
                </a:tc>
                <a:extLst>
                  <a:ext uri="{0D108BD9-81ED-4DB2-BD59-A6C34878D82A}">
                    <a16:rowId xmlns:a16="http://schemas.microsoft.com/office/drawing/2014/main" val="759253017"/>
                  </a:ext>
                </a:extLst>
              </a:tr>
              <a:tr h="806334">
                <a:tc>
                  <a:txBody>
                    <a:bodyPr/>
                    <a:lstStyle/>
                    <a:p>
                      <a:r>
                        <a:rPr lang="ru-RU" sz="1600" dirty="0"/>
                        <a:t>ПП РФ от 13 декабря 2023 г. N 2139 "О внесении изменений в постановление Правительства Российской Федерации от 17 июля 2015 г. N 719"</a:t>
                      </a:r>
                    </a:p>
                  </a:txBody>
                  <a:tcPr/>
                </a:tc>
                <a:tc>
                  <a:txBody>
                    <a:bodyPr/>
                    <a:lstStyle/>
                    <a:p>
                      <a:r>
                        <a:rPr lang="ru-RU" sz="1600" dirty="0"/>
                        <a:t>Разделы III (продукция отрасли специального машиностроения),  XVI (компрессорное и холодильное оборудование) и XXVIII (продукция авиационной промышленности)</a:t>
                      </a:r>
                    </a:p>
                  </a:txBody>
                  <a:tcPr/>
                </a:tc>
                <a:extLst>
                  <a:ext uri="{0D108BD9-81ED-4DB2-BD59-A6C34878D82A}">
                    <a16:rowId xmlns:a16="http://schemas.microsoft.com/office/drawing/2014/main" val="2915846108"/>
                  </a:ext>
                </a:extLst>
              </a:tr>
              <a:tr h="806334">
                <a:tc>
                  <a:txBody>
                    <a:bodyPr/>
                    <a:lstStyle/>
                    <a:p>
                      <a:r>
                        <a:rPr lang="ru-RU" sz="1600" dirty="0"/>
                        <a:t>ПП РФ от 8 августа 2023 г. N 1293 "О внесении изменений в приложение к постановлению Правительства Российской Федерации от 17 июля 2015 г. N 719"</a:t>
                      </a:r>
                    </a:p>
                  </a:txBody>
                  <a:tcPr/>
                </a:tc>
                <a:tc>
                  <a:txBody>
                    <a:bodyPr/>
                    <a:lstStyle/>
                    <a:p>
                      <a:r>
                        <a:rPr lang="ru-RU" sz="1600" dirty="0"/>
                        <a:t>Раздел </a:t>
                      </a:r>
                      <a:r>
                        <a:rPr lang="en-US" sz="1600" dirty="0"/>
                        <a:t>VII (</a:t>
                      </a:r>
                      <a:r>
                        <a:rPr lang="ru-RU" sz="1600" dirty="0"/>
                        <a:t>медицинские изделия)</a:t>
                      </a:r>
                    </a:p>
                  </a:txBody>
                  <a:tcPr/>
                </a:tc>
                <a:extLst>
                  <a:ext uri="{0D108BD9-81ED-4DB2-BD59-A6C34878D82A}">
                    <a16:rowId xmlns:a16="http://schemas.microsoft.com/office/drawing/2014/main" val="246487500"/>
                  </a:ext>
                </a:extLst>
              </a:tr>
              <a:tr h="1045247">
                <a:tc>
                  <a:txBody>
                    <a:bodyPr/>
                    <a:lstStyle/>
                    <a:p>
                      <a:r>
                        <a:rPr lang="ru-RU" sz="1600" dirty="0"/>
                        <a:t>ПП РФ от 27 мая 2023 г. N 845 "О внесении изменений в приложение к постановлению Правительства Российской Федерации от 17 июля 2015 г. N 719"</a:t>
                      </a:r>
                    </a:p>
                  </a:txBody>
                  <a:tcPr/>
                </a:tc>
                <a:tc>
                  <a:txBody>
                    <a:bodyPr/>
                    <a:lstStyle/>
                    <a:p>
                      <a:r>
                        <a:rPr lang="ru-RU" sz="1600" dirty="0"/>
                        <a:t>Разделы XI (продукция мебельной и деревообрабатывающей промышленности), XXII (приборы для измерения), XXIII (продукция отрасли металлургии и материалов) и XXVII (продукция индустрии детских товаров)</a:t>
                      </a:r>
                    </a:p>
                  </a:txBody>
                  <a:tcPr/>
                </a:tc>
                <a:extLst>
                  <a:ext uri="{0D108BD9-81ED-4DB2-BD59-A6C34878D82A}">
                    <a16:rowId xmlns:a16="http://schemas.microsoft.com/office/drawing/2014/main" val="3902541481"/>
                  </a:ext>
                </a:extLst>
              </a:tr>
            </a:tbl>
          </a:graphicData>
        </a:graphic>
      </p:graphicFrame>
    </p:spTree>
    <p:extLst>
      <p:ext uri="{BB962C8B-B14F-4D97-AF65-F5344CB8AC3E}">
        <p14:creationId xmlns:p14="http://schemas.microsoft.com/office/powerpoint/2010/main" val="190689625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E44A3E-9ECF-0D52-523B-2E9D131BE251}"/>
            </a:ext>
          </a:extLst>
        </p:cNvPr>
        <p:cNvGrpSpPr/>
        <p:nvPr/>
      </p:nvGrpSpPr>
      <p:grpSpPr>
        <a:xfrm>
          <a:off x="0" y="0"/>
          <a:ext cx="0" cy="0"/>
          <a:chOff x="0" y="0"/>
          <a:chExt cx="0" cy="0"/>
        </a:xfrm>
      </p:grpSpPr>
      <p:graphicFrame>
        <p:nvGraphicFramePr>
          <p:cNvPr id="4" name="Объект 3">
            <a:extLst>
              <a:ext uri="{FF2B5EF4-FFF2-40B4-BE49-F238E27FC236}">
                <a16:creationId xmlns:a16="http://schemas.microsoft.com/office/drawing/2014/main" id="{14F765F2-36B5-6054-0FAF-E474071892CC}"/>
              </a:ext>
            </a:extLst>
          </p:cNvPr>
          <p:cNvGraphicFramePr>
            <a:graphicFrameLocks noGrp="1"/>
          </p:cNvGraphicFramePr>
          <p:nvPr>
            <p:ph idx="1"/>
          </p:nvPr>
        </p:nvGraphicFramePr>
        <p:xfrm>
          <a:off x="297772" y="355107"/>
          <a:ext cx="11596456" cy="4846320"/>
        </p:xfrm>
        <a:graphic>
          <a:graphicData uri="http://schemas.openxmlformats.org/drawingml/2006/table">
            <a:tbl>
              <a:tblPr firstRow="1" bandRow="1">
                <a:tableStyleId>{073A0DAA-6AF3-43AB-8588-CEC1D06C72B9}</a:tableStyleId>
              </a:tblPr>
              <a:tblGrid>
                <a:gridCol w="5754188">
                  <a:extLst>
                    <a:ext uri="{9D8B030D-6E8A-4147-A177-3AD203B41FA5}">
                      <a16:colId xmlns:a16="http://schemas.microsoft.com/office/drawing/2014/main" val="3099209386"/>
                    </a:ext>
                  </a:extLst>
                </a:gridCol>
                <a:gridCol w="5842268">
                  <a:extLst>
                    <a:ext uri="{9D8B030D-6E8A-4147-A177-3AD203B41FA5}">
                      <a16:colId xmlns:a16="http://schemas.microsoft.com/office/drawing/2014/main" val="527311787"/>
                    </a:ext>
                  </a:extLst>
                </a:gridCol>
              </a:tblGrid>
              <a:tr h="328506">
                <a:tc>
                  <a:txBody>
                    <a:bodyPr/>
                    <a:lstStyle/>
                    <a:p>
                      <a:r>
                        <a:rPr lang="ru-RU" sz="1600" dirty="0"/>
                        <a:t>Реквизиты документа</a:t>
                      </a:r>
                    </a:p>
                  </a:txBody>
                  <a:tcPr/>
                </a:tc>
                <a:tc>
                  <a:txBody>
                    <a:bodyPr/>
                    <a:lstStyle/>
                    <a:p>
                      <a:r>
                        <a:rPr lang="ru-RU" sz="1600" dirty="0"/>
                        <a:t>Какие разделы упоминаются </a:t>
                      </a:r>
                    </a:p>
                  </a:txBody>
                  <a:tcPr/>
                </a:tc>
                <a:extLst>
                  <a:ext uri="{0D108BD9-81ED-4DB2-BD59-A6C34878D82A}">
                    <a16:rowId xmlns:a16="http://schemas.microsoft.com/office/drawing/2014/main" val="687843721"/>
                  </a:ext>
                </a:extLst>
              </a:tr>
              <a:tr h="806334">
                <a:tc>
                  <a:txBody>
                    <a:bodyPr/>
                    <a:lstStyle/>
                    <a:p>
                      <a:r>
                        <a:rPr lang="ru-RU" sz="1600" dirty="0"/>
                        <a:t>ПП РФ от 29 декабря 2022 г. N 2519 "О внесении изменений в приложение к постановлению Правительства Российской Федерации от 17 июля 2015 г. N 719"</a:t>
                      </a:r>
                    </a:p>
                  </a:txBody>
                  <a:tcPr/>
                </a:tc>
                <a:tc>
                  <a:txBody>
                    <a:bodyPr/>
                    <a:lstStyle/>
                    <a:p>
                      <a:r>
                        <a:rPr lang="ru-RU" sz="1600" dirty="0"/>
                        <a:t>Разделы III (продукция отрасли специального машиностроения), V (продукция энергетического машиностроения, электротехнической и кабельной промышленности), VII (медицинские изделия), XXI (химическая и нефтегазохимическая продукция), XXV (музыкальные инструменты и звуковое оборудование) и XXVI (оборудование для производства и потребления сжиженного природного газа)</a:t>
                      </a:r>
                    </a:p>
                  </a:txBody>
                  <a:tcPr/>
                </a:tc>
                <a:extLst>
                  <a:ext uri="{0D108BD9-81ED-4DB2-BD59-A6C34878D82A}">
                    <a16:rowId xmlns:a16="http://schemas.microsoft.com/office/drawing/2014/main" val="734070367"/>
                  </a:ext>
                </a:extLst>
              </a:tr>
              <a:tr h="806334">
                <a:tc>
                  <a:txBody>
                    <a:bodyPr/>
                    <a:lstStyle/>
                    <a:p>
                      <a:r>
                        <a:rPr lang="ru-RU" sz="1600" dirty="0"/>
                        <a:t>ПП РФ от 24 сентября 2022 г. N 1684 "О внесении изменений в приложение к постановлению Правительства Российской Федерации от 17 июля 2015 г. N 719"</a:t>
                      </a:r>
                    </a:p>
                  </a:txBody>
                  <a:tcPr/>
                </a:tc>
                <a:tc>
                  <a:txBody>
                    <a:bodyPr/>
                    <a:lstStyle/>
                    <a:p>
                      <a:r>
                        <a:rPr lang="ru-RU" sz="1600" dirty="0"/>
                        <a:t>Раздел V (продукция энергетического машиностроения, электротехнической и кабельной промышленности)</a:t>
                      </a:r>
                    </a:p>
                  </a:txBody>
                  <a:tcPr/>
                </a:tc>
                <a:extLst>
                  <a:ext uri="{0D108BD9-81ED-4DB2-BD59-A6C34878D82A}">
                    <a16:rowId xmlns:a16="http://schemas.microsoft.com/office/drawing/2014/main" val="955648131"/>
                  </a:ext>
                </a:extLst>
              </a:tr>
              <a:tr h="806334">
                <a:tc>
                  <a:txBody>
                    <a:bodyPr/>
                    <a:lstStyle/>
                    <a:p>
                      <a:r>
                        <a:rPr lang="ru-RU" sz="1600" dirty="0"/>
                        <a:t>ПП РФ от 13 сентября 2022 г. N 1599 "О внесении изменений в постановление Правительства Российской Федерации от 17 июля 2015 г. N 719"</a:t>
                      </a:r>
                    </a:p>
                  </a:txBody>
                  <a:tcPr/>
                </a:tc>
                <a:tc>
                  <a:txBody>
                    <a:bodyPr/>
                    <a:lstStyle/>
                    <a:p>
                      <a:r>
                        <a:rPr lang="ru-RU" sz="1600" dirty="0"/>
                        <a:t>Раздел </a:t>
                      </a:r>
                      <a:r>
                        <a:rPr lang="en-US" sz="1600" dirty="0"/>
                        <a:t>IX (</a:t>
                      </a:r>
                      <a:r>
                        <a:rPr lang="ru-RU" sz="1600" dirty="0"/>
                        <a:t>продукция радиоэлектроники)</a:t>
                      </a:r>
                    </a:p>
                  </a:txBody>
                  <a:tcPr/>
                </a:tc>
                <a:extLst>
                  <a:ext uri="{0D108BD9-81ED-4DB2-BD59-A6C34878D82A}">
                    <a16:rowId xmlns:a16="http://schemas.microsoft.com/office/drawing/2014/main" val="985840961"/>
                  </a:ext>
                </a:extLst>
              </a:tr>
              <a:tr h="806334">
                <a:tc>
                  <a:txBody>
                    <a:bodyPr/>
                    <a:lstStyle/>
                    <a:p>
                      <a:r>
                        <a:rPr lang="ru-RU" sz="1600" dirty="0"/>
                        <a:t>ПП РФ от 26 февраля 2022 г. N 250 "О внесении изменений в приложение к постановлению Правительства Российской Федерации от 17 июля 2015 г. N 719"</a:t>
                      </a:r>
                    </a:p>
                  </a:txBody>
                  <a:tcPr/>
                </a:tc>
                <a:tc>
                  <a:txBody>
                    <a:bodyPr/>
                    <a:lstStyle/>
                    <a:p>
                      <a:r>
                        <a:rPr lang="ru-RU" sz="1600" dirty="0"/>
                        <a:t> в отношении приборов для измерения, указанных в позиции, классифицируемой кодом по ОК 034-2014 (КПЕС 2008) 26.51.63 "Счетчики потребления или производства газа, жидкости или электроэнергии", раздела XXII (приборы для измерения)</a:t>
                      </a:r>
                    </a:p>
                  </a:txBody>
                  <a:tcPr/>
                </a:tc>
                <a:extLst>
                  <a:ext uri="{0D108BD9-81ED-4DB2-BD59-A6C34878D82A}">
                    <a16:rowId xmlns:a16="http://schemas.microsoft.com/office/drawing/2014/main" val="425810046"/>
                  </a:ext>
                </a:extLst>
              </a:tr>
            </a:tbl>
          </a:graphicData>
        </a:graphic>
      </p:graphicFrame>
    </p:spTree>
    <p:extLst>
      <p:ext uri="{BB962C8B-B14F-4D97-AF65-F5344CB8AC3E}">
        <p14:creationId xmlns:p14="http://schemas.microsoft.com/office/powerpoint/2010/main" val="21359763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11D005-4532-BE26-0A65-17A3F2BA0989}"/>
            </a:ext>
          </a:extLst>
        </p:cNvPr>
        <p:cNvGrpSpPr/>
        <p:nvPr/>
      </p:nvGrpSpPr>
      <p:grpSpPr>
        <a:xfrm>
          <a:off x="0" y="0"/>
          <a:ext cx="0" cy="0"/>
          <a:chOff x="0" y="0"/>
          <a:chExt cx="0" cy="0"/>
        </a:xfrm>
      </p:grpSpPr>
      <p:graphicFrame>
        <p:nvGraphicFramePr>
          <p:cNvPr id="4" name="Объект 3">
            <a:extLst>
              <a:ext uri="{FF2B5EF4-FFF2-40B4-BE49-F238E27FC236}">
                <a16:creationId xmlns:a16="http://schemas.microsoft.com/office/drawing/2014/main" id="{8A633039-2009-3726-7866-C0ED5BF466EA}"/>
              </a:ext>
            </a:extLst>
          </p:cNvPr>
          <p:cNvGraphicFramePr>
            <a:graphicFrameLocks noGrp="1"/>
          </p:cNvGraphicFramePr>
          <p:nvPr>
            <p:ph idx="1"/>
          </p:nvPr>
        </p:nvGraphicFramePr>
        <p:xfrm>
          <a:off x="297772" y="355107"/>
          <a:ext cx="11596456" cy="3779520"/>
        </p:xfrm>
        <a:graphic>
          <a:graphicData uri="http://schemas.openxmlformats.org/drawingml/2006/table">
            <a:tbl>
              <a:tblPr firstRow="1" bandRow="1">
                <a:tableStyleId>{073A0DAA-6AF3-43AB-8588-CEC1D06C72B9}</a:tableStyleId>
              </a:tblPr>
              <a:tblGrid>
                <a:gridCol w="5754188">
                  <a:extLst>
                    <a:ext uri="{9D8B030D-6E8A-4147-A177-3AD203B41FA5}">
                      <a16:colId xmlns:a16="http://schemas.microsoft.com/office/drawing/2014/main" val="3099209386"/>
                    </a:ext>
                  </a:extLst>
                </a:gridCol>
                <a:gridCol w="5842268">
                  <a:extLst>
                    <a:ext uri="{9D8B030D-6E8A-4147-A177-3AD203B41FA5}">
                      <a16:colId xmlns:a16="http://schemas.microsoft.com/office/drawing/2014/main" val="527311787"/>
                    </a:ext>
                  </a:extLst>
                </a:gridCol>
              </a:tblGrid>
              <a:tr h="328506">
                <a:tc>
                  <a:txBody>
                    <a:bodyPr/>
                    <a:lstStyle/>
                    <a:p>
                      <a:r>
                        <a:rPr lang="ru-RU" sz="1600" dirty="0"/>
                        <a:t>Реквизиты документа</a:t>
                      </a:r>
                    </a:p>
                  </a:txBody>
                  <a:tcPr/>
                </a:tc>
                <a:tc>
                  <a:txBody>
                    <a:bodyPr/>
                    <a:lstStyle/>
                    <a:p>
                      <a:r>
                        <a:rPr lang="ru-RU" sz="1600" dirty="0"/>
                        <a:t>Какие разделы упоминаются </a:t>
                      </a:r>
                    </a:p>
                  </a:txBody>
                  <a:tcPr/>
                </a:tc>
                <a:extLst>
                  <a:ext uri="{0D108BD9-81ED-4DB2-BD59-A6C34878D82A}">
                    <a16:rowId xmlns:a16="http://schemas.microsoft.com/office/drawing/2014/main" val="687843721"/>
                  </a:ext>
                </a:extLst>
              </a:tr>
              <a:tr h="806334">
                <a:tc>
                  <a:txBody>
                    <a:bodyPr/>
                    <a:lstStyle/>
                    <a:p>
                      <a:r>
                        <a:rPr lang="ru-RU" sz="1200" dirty="0"/>
                        <a:t>ПП РФ от 11 декабря 2021 г. N 2264 "О внесении изменений в приложение к постановлению Правительства Российской Федерации от 17 июля 2015 г. N 719"</a:t>
                      </a:r>
                    </a:p>
                  </a:txBody>
                  <a:tcPr/>
                </a:tc>
                <a:tc>
                  <a:txBody>
                    <a:bodyPr/>
                    <a:lstStyle/>
                    <a:p>
                      <a:r>
                        <a:rPr lang="ru-RU" sz="1200" dirty="0"/>
                        <a:t>Заключения, выданные до 1 января 2022 г. - в отношении продукции, включенной в раздел XV (отдельные виды технологического оборудования для подготовки, хранения и переработки углеводородов)   - </a:t>
                      </a:r>
                      <a:r>
                        <a:rPr lang="ru-RU" sz="1200" dirty="0">
                          <a:solidFill>
                            <a:srgbClr val="FF0000"/>
                          </a:solidFill>
                        </a:rPr>
                        <a:t>уже не актуально, так как срок действия заключения 3 года)</a:t>
                      </a:r>
                    </a:p>
                    <a:p>
                      <a:r>
                        <a:rPr lang="ru-RU" sz="1600" dirty="0"/>
                        <a:t> </a:t>
                      </a:r>
                      <a:r>
                        <a:rPr lang="ru-RU" sz="1200" dirty="0"/>
                        <a:t>- до дня вступления в силу настоящего постановления (14.12.2021 – </a:t>
                      </a:r>
                      <a:r>
                        <a:rPr lang="ru-RU" sz="1200" dirty="0">
                          <a:solidFill>
                            <a:srgbClr val="FF0000"/>
                          </a:solidFill>
                        </a:rPr>
                        <a:t>уже не актуально, так как срок действия заключения 3 года) </a:t>
                      </a:r>
                      <a:r>
                        <a:rPr lang="ru-RU" sz="1200" dirty="0"/>
                        <a:t>- в отношении магнитов редкоземельных постоянных, классифицируемых кодами по ОК 034-2014 (КПЕС 2008) из 25.99.29.110.</a:t>
                      </a:r>
                    </a:p>
                  </a:txBody>
                  <a:tcPr/>
                </a:tc>
                <a:extLst>
                  <a:ext uri="{0D108BD9-81ED-4DB2-BD59-A6C34878D82A}">
                    <a16:rowId xmlns:a16="http://schemas.microsoft.com/office/drawing/2014/main" val="2265823762"/>
                  </a:ext>
                </a:extLst>
              </a:tr>
              <a:tr h="467853">
                <a:tc>
                  <a:txBody>
                    <a:bodyPr/>
                    <a:lstStyle/>
                    <a:p>
                      <a:r>
                        <a:rPr lang="ru-RU" sz="1200" dirty="0"/>
                        <a:t>ПП РФ от 17 мая 2021 г. N 752 "О внесении изменений в раздел IV приложения к постановлению Правительства Российской Федерации от 17 июля 2015 г. N 719« </a:t>
                      </a:r>
                      <a:r>
                        <a:rPr lang="ru-RU" sz="1200" dirty="0">
                          <a:solidFill>
                            <a:srgbClr val="FF0000"/>
                          </a:solidFill>
                        </a:rPr>
                        <a:t>- не актуально, так как срок действия  заключения  3 года</a:t>
                      </a:r>
                    </a:p>
                  </a:txBody>
                  <a:tcPr/>
                </a:tc>
                <a:tc>
                  <a:txBody>
                    <a:bodyPr/>
                    <a:lstStyle/>
                    <a:p>
                      <a:r>
                        <a:rPr lang="ru-RU" sz="1200" dirty="0"/>
                        <a:t>до дня вступления в силу настоящего постановления в отношении волокон оптических, классифицируемых кодами по ОК 034-2014 (КПЕС 2008) 27.31.12.110, включенных в раздел IV (продукция отрасли фотоники и светотехники)</a:t>
                      </a:r>
                    </a:p>
                    <a:p>
                      <a:r>
                        <a:rPr lang="ru-RU" sz="1200" dirty="0"/>
                        <a:t> -  с 19.05.2021 в отношении медицинских масок (за исключением полумасок фильтрующих классов защиты FFP1, FFP2, FFP3), классифицируемых кодами по ОК 034-2014 (КПЕС 2008) 13.95.10.190, 14.12.30.190, 14.19.32.120, 32.50.50.190, 32.99.11.160, включенных в раздел VII (медицинские изделия)</a:t>
                      </a:r>
                    </a:p>
                  </a:txBody>
                  <a:tcPr/>
                </a:tc>
                <a:extLst>
                  <a:ext uri="{0D108BD9-81ED-4DB2-BD59-A6C34878D82A}">
                    <a16:rowId xmlns:a16="http://schemas.microsoft.com/office/drawing/2014/main" val="3214130632"/>
                  </a:ext>
                </a:extLst>
              </a:tr>
              <a:tr h="371671">
                <a:tc>
                  <a:txBody>
                    <a:bodyPr/>
                    <a:lstStyle/>
                    <a:p>
                      <a:r>
                        <a:rPr lang="ru-RU" sz="1200" dirty="0"/>
                        <a:t>ПП РФ от 18 декабря 2020 г. N 2170 - </a:t>
                      </a:r>
                      <a:r>
                        <a:rPr lang="ru-RU" sz="1200" dirty="0">
                          <a:solidFill>
                            <a:srgbClr val="FF0000"/>
                          </a:solidFill>
                        </a:rPr>
                        <a:t>не актуально, так как срок действия  заключения  3 года</a:t>
                      </a:r>
                    </a:p>
                  </a:txBody>
                  <a:tcPr/>
                </a:tc>
                <a:tc>
                  <a:txBody>
                    <a:bodyPr/>
                    <a:lstStyle/>
                    <a:p>
                      <a:r>
                        <a:rPr lang="ru-RU" sz="1200" dirty="0"/>
                        <a:t>Раздел </a:t>
                      </a:r>
                      <a:r>
                        <a:rPr lang="en-US" sz="1200" dirty="0"/>
                        <a:t>II (</a:t>
                      </a:r>
                      <a:r>
                        <a:rPr lang="ru-RU" sz="1200" dirty="0"/>
                        <a:t>продукция автомобилестроения) </a:t>
                      </a:r>
                    </a:p>
                  </a:txBody>
                  <a:tcPr/>
                </a:tc>
                <a:extLst>
                  <a:ext uri="{0D108BD9-81ED-4DB2-BD59-A6C34878D82A}">
                    <a16:rowId xmlns:a16="http://schemas.microsoft.com/office/drawing/2014/main" val="186541431"/>
                  </a:ext>
                </a:extLst>
              </a:tr>
            </a:tbl>
          </a:graphicData>
        </a:graphic>
      </p:graphicFrame>
    </p:spTree>
    <p:extLst>
      <p:ext uri="{BB962C8B-B14F-4D97-AF65-F5344CB8AC3E}">
        <p14:creationId xmlns:p14="http://schemas.microsoft.com/office/powerpoint/2010/main" val="237297043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04F6B3A6-80B9-AFC2-8983-5C7A6B8F1BA4}"/>
              </a:ext>
            </a:extLst>
          </p:cNvPr>
          <p:cNvSpPr>
            <a:spLocks noGrp="1"/>
          </p:cNvSpPr>
          <p:nvPr>
            <p:ph type="title"/>
          </p:nvPr>
        </p:nvSpPr>
        <p:spPr>
          <a:xfrm>
            <a:off x="695400" y="1556792"/>
            <a:ext cx="10515600" cy="1325563"/>
          </a:xfrm>
        </p:spPr>
        <p:txBody>
          <a:bodyPr>
            <a:normAutofit/>
          </a:bodyPr>
          <a:lstStyle/>
          <a:p>
            <a:pPr algn="ctr"/>
            <a:r>
              <a:rPr lang="ru-RU" sz="2400" dirty="0">
                <a:solidFill>
                  <a:srgbClr val="00B050"/>
                </a:solidFill>
              </a:rPr>
              <a:t>Примеры административной практики по совокупному количеству баллов, </a:t>
            </a:r>
            <a:br>
              <a:rPr lang="ru-RU" sz="2400" dirty="0">
                <a:solidFill>
                  <a:srgbClr val="00B050"/>
                </a:solidFill>
              </a:rPr>
            </a:br>
            <a:r>
              <a:rPr lang="ru-RU" sz="2400" dirty="0">
                <a:solidFill>
                  <a:srgbClr val="00B050"/>
                </a:solidFill>
              </a:rPr>
              <a:t>относящихся к «</a:t>
            </a:r>
            <a:r>
              <a:rPr lang="ru-RU" sz="2400" dirty="0" err="1">
                <a:solidFill>
                  <a:srgbClr val="00B050"/>
                </a:solidFill>
              </a:rPr>
              <a:t>локализационным</a:t>
            </a:r>
            <a:r>
              <a:rPr lang="ru-RU" sz="2400" dirty="0">
                <a:solidFill>
                  <a:srgbClr val="00B050"/>
                </a:solidFill>
              </a:rPr>
              <a:t>» баллам (т.е. </a:t>
            </a:r>
            <a:r>
              <a:rPr lang="ru-RU" sz="2400" b="1" dirty="0">
                <a:solidFill>
                  <a:srgbClr val="FF0000"/>
                </a:solidFill>
              </a:rPr>
              <a:t>не</a:t>
            </a:r>
            <a:r>
              <a:rPr lang="ru-RU" sz="2400" dirty="0">
                <a:solidFill>
                  <a:srgbClr val="00B050"/>
                </a:solidFill>
              </a:rPr>
              <a:t> для целей осуществления закупок)</a:t>
            </a:r>
          </a:p>
        </p:txBody>
      </p:sp>
    </p:spTree>
    <p:extLst>
      <p:ext uri="{BB962C8B-B14F-4D97-AF65-F5344CB8AC3E}">
        <p14:creationId xmlns:p14="http://schemas.microsoft.com/office/powerpoint/2010/main" val="225568135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A53884-F574-B025-9DBA-ECF8651C9627}"/>
            </a:ext>
          </a:extLst>
        </p:cNvPr>
        <p:cNvGrpSpPr/>
        <p:nvPr/>
      </p:nvGrpSpPr>
      <p:grpSpPr>
        <a:xfrm>
          <a:off x="0" y="0"/>
          <a:ext cx="0" cy="0"/>
          <a:chOff x="0" y="0"/>
          <a:chExt cx="0" cy="0"/>
        </a:xfrm>
      </p:grpSpPr>
      <p:sp>
        <p:nvSpPr>
          <p:cNvPr id="2" name="Заголовок 1">
            <a:extLst>
              <a:ext uri="{FF2B5EF4-FFF2-40B4-BE49-F238E27FC236}">
                <a16:creationId xmlns:a16="http://schemas.microsoft.com/office/drawing/2014/main" id="{3A4C9BA8-3AF7-4AE9-E740-547C38835012}"/>
              </a:ext>
            </a:extLst>
          </p:cNvPr>
          <p:cNvSpPr>
            <a:spLocks noGrp="1"/>
          </p:cNvSpPr>
          <p:nvPr>
            <p:ph type="title"/>
          </p:nvPr>
        </p:nvSpPr>
        <p:spPr>
          <a:xfrm>
            <a:off x="191345" y="97474"/>
            <a:ext cx="11737304" cy="558152"/>
          </a:xfrm>
        </p:spPr>
        <p:txBody>
          <a:bodyPr>
            <a:normAutofit fontScale="90000"/>
          </a:bodyPr>
          <a:lstStyle/>
          <a:p>
            <a:r>
              <a:rPr lang="ru-RU" sz="2400" dirty="0">
                <a:solidFill>
                  <a:srgbClr val="0070C0"/>
                </a:solidFill>
              </a:rPr>
              <a:t>Решение УФАС по Кабардино-Балкарской Республике от 22 августа 2025 г. N 007/06/50-320/2025 (1 из 5)</a:t>
            </a:r>
            <a:endParaRPr lang="ru-RU" sz="2400" dirty="0">
              <a:solidFill>
                <a:srgbClr val="FF0000"/>
              </a:solidFill>
            </a:endParaRPr>
          </a:p>
        </p:txBody>
      </p:sp>
      <p:sp>
        <p:nvSpPr>
          <p:cNvPr id="3" name="Объект 2">
            <a:extLst>
              <a:ext uri="{FF2B5EF4-FFF2-40B4-BE49-F238E27FC236}">
                <a16:creationId xmlns:a16="http://schemas.microsoft.com/office/drawing/2014/main" id="{B09DB7AA-92DC-D291-1DD0-5E999D7B05E5}"/>
              </a:ext>
            </a:extLst>
          </p:cNvPr>
          <p:cNvSpPr>
            <a:spLocks noGrp="1"/>
          </p:cNvSpPr>
          <p:nvPr>
            <p:ph idx="1"/>
          </p:nvPr>
        </p:nvSpPr>
        <p:spPr>
          <a:xfrm>
            <a:off x="479376" y="784402"/>
            <a:ext cx="11161240" cy="5289196"/>
          </a:xfrm>
        </p:spPr>
        <p:txBody>
          <a:bodyPr>
            <a:noAutofit/>
          </a:bodyPr>
          <a:lstStyle/>
          <a:p>
            <a:r>
              <a:rPr lang="ru-RU" sz="1800" dirty="0"/>
              <a:t>Жалуется ООО …  на действия Заказчика (ГКУЗ "</a:t>
            </a:r>
            <a:r>
              <a:rPr lang="ru-RU" sz="1800" dirty="0" err="1"/>
              <a:t>Фармедтех</a:t>
            </a:r>
            <a:r>
              <a:rPr lang="ru-RU" sz="1800" dirty="0"/>
              <a:t>«) при проведении запроса котировок в электронной форме N0304200009025001377 «Поставка изделий медицинского назначения для оснащения женских консультаций».</a:t>
            </a:r>
          </a:p>
          <a:p>
            <a:r>
              <a:rPr lang="ru-RU" sz="1800" dirty="0"/>
              <a:t>Согласно доводам жалобы, Заявитель считает отклонение его заявки на участие в Запросе котировок, содержащей предложение о поставке иностранного товара, необоснованным.</a:t>
            </a:r>
          </a:p>
          <a:p>
            <a:r>
              <a:rPr lang="ru-RU" sz="1800" dirty="0"/>
              <a:t>Предметом закупки является дефибриллятор внешний для профессионального использования, код ОКДП2 - 26.60.13.190, использована позиция КТРУ 26.60.13.190-00000479.</a:t>
            </a:r>
          </a:p>
          <a:p>
            <a:r>
              <a:rPr lang="ru-RU" sz="1800" dirty="0"/>
              <a:t>Согласно позиции 320 приложения N 2 к Постановлению Правительства N 1875 на закупку в том числе дефибрилляторов с кодом ОКПД2 26.60.13.190 установлено ограничение. В извещении ограничение есть.</a:t>
            </a:r>
          </a:p>
          <a:p>
            <a:r>
              <a:rPr lang="ru-RU" sz="1800" dirty="0"/>
              <a:t>Согласно примечанию 33 к Требованиям к промышленной продукции, предъявляемые в целях ее отнесения к российской промышленной продукции (утв. ПП № 719),  отнесение продукции медицинской промышленности к российской промышленной продукции возможно при условии соответствия всем обязательным требованиям и достижения следующего суммарного количества баллов за выполнение на территориях стран - членов Евразийского экономического союза указанных операций (условий) для каждой единицы продукции по видам деятельности: из 26.60.13.190 "Аппаратура электротерапевтическая" – </a:t>
            </a:r>
            <a:br>
              <a:rPr lang="ru-RU" sz="1800" dirty="0"/>
            </a:br>
            <a:r>
              <a:rPr lang="ru-RU" sz="1800" dirty="0"/>
              <a:t>не менее 65 баллов.</a:t>
            </a:r>
          </a:p>
          <a:p>
            <a:r>
              <a:rPr lang="ru-RU" sz="1800" dirty="0"/>
              <a:t>На основании вышеизложенного Комиссия УФАС приходит к выводу о том, что на момент размещения извещения о проведении Закупки информация о совокупном количестве баллов для приобретаемого заказчиком вида продукции была предусмотрена Постановлением Правительства N 719.</a:t>
            </a:r>
          </a:p>
        </p:txBody>
      </p:sp>
    </p:spTree>
    <p:extLst>
      <p:ext uri="{BB962C8B-B14F-4D97-AF65-F5344CB8AC3E}">
        <p14:creationId xmlns:p14="http://schemas.microsoft.com/office/powerpoint/2010/main" val="139282819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80F30B-30DC-E152-C1B4-96BCA6798F46}"/>
            </a:ext>
          </a:extLst>
        </p:cNvPr>
        <p:cNvGrpSpPr/>
        <p:nvPr/>
      </p:nvGrpSpPr>
      <p:grpSpPr>
        <a:xfrm>
          <a:off x="0" y="0"/>
          <a:ext cx="0" cy="0"/>
          <a:chOff x="0" y="0"/>
          <a:chExt cx="0" cy="0"/>
        </a:xfrm>
      </p:grpSpPr>
      <p:graphicFrame>
        <p:nvGraphicFramePr>
          <p:cNvPr id="4" name="Объект 3">
            <a:extLst>
              <a:ext uri="{FF2B5EF4-FFF2-40B4-BE49-F238E27FC236}">
                <a16:creationId xmlns:a16="http://schemas.microsoft.com/office/drawing/2014/main" id="{CBA5A2A2-7E1D-4C14-46D3-714FF8147E81}"/>
              </a:ext>
            </a:extLst>
          </p:cNvPr>
          <p:cNvGraphicFramePr>
            <a:graphicFrameLocks noGrp="1"/>
          </p:cNvGraphicFramePr>
          <p:nvPr>
            <p:ph idx="1"/>
            <p:extLst>
              <p:ext uri="{D42A27DB-BD31-4B8C-83A1-F6EECF244321}">
                <p14:modId xmlns:p14="http://schemas.microsoft.com/office/powerpoint/2010/main" val="4208017995"/>
              </p:ext>
            </p:extLst>
          </p:nvPr>
        </p:nvGraphicFramePr>
        <p:xfrm>
          <a:off x="267809" y="228600"/>
          <a:ext cx="11656381" cy="3444240"/>
        </p:xfrm>
        <a:graphic>
          <a:graphicData uri="http://schemas.openxmlformats.org/drawingml/2006/table">
            <a:tbl>
              <a:tblPr firstRow="1" bandRow="1">
                <a:tableStyleId>{21E4AEA4-8DFA-4A89-87EB-49C32662AFE0}</a:tableStyleId>
              </a:tblPr>
              <a:tblGrid>
                <a:gridCol w="2404370">
                  <a:extLst>
                    <a:ext uri="{9D8B030D-6E8A-4147-A177-3AD203B41FA5}">
                      <a16:colId xmlns:a16="http://schemas.microsoft.com/office/drawing/2014/main" val="1491232873"/>
                    </a:ext>
                  </a:extLst>
                </a:gridCol>
                <a:gridCol w="2823099">
                  <a:extLst>
                    <a:ext uri="{9D8B030D-6E8A-4147-A177-3AD203B41FA5}">
                      <a16:colId xmlns:a16="http://schemas.microsoft.com/office/drawing/2014/main" val="676634286"/>
                    </a:ext>
                  </a:extLst>
                </a:gridCol>
                <a:gridCol w="6428912">
                  <a:extLst>
                    <a:ext uri="{9D8B030D-6E8A-4147-A177-3AD203B41FA5}">
                      <a16:colId xmlns:a16="http://schemas.microsoft.com/office/drawing/2014/main" val="2042552357"/>
                    </a:ext>
                  </a:extLst>
                </a:gridCol>
              </a:tblGrid>
              <a:tr h="140341">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ru-RU" sz="1600" dirty="0"/>
                        <a:t>Предмет закупки </a:t>
                      </a:r>
                    </a:p>
                  </a:txBody>
                  <a:tcPr/>
                </a:tc>
                <a:tc>
                  <a:txBody>
                    <a:bodyPr/>
                    <a:lstStyle/>
                    <a:p>
                      <a:pPr algn="ctr"/>
                      <a:r>
                        <a:rPr lang="ru-RU" sz="1600" dirty="0"/>
                        <a:t>Суть жалобы</a:t>
                      </a:r>
                    </a:p>
                  </a:txBody>
                  <a:tcPr/>
                </a:tc>
                <a:tc>
                  <a:txBody>
                    <a:bodyPr/>
                    <a:lstStyle/>
                    <a:p>
                      <a:pPr algn="ctr"/>
                      <a:r>
                        <a:rPr lang="ru-RU" sz="1600" dirty="0"/>
                        <a:t>Суть решения (44-ФЗ)</a:t>
                      </a:r>
                    </a:p>
                  </a:txBody>
                  <a:tcPr/>
                </a:tc>
                <a:extLst>
                  <a:ext uri="{0D108BD9-81ED-4DB2-BD59-A6C34878D82A}">
                    <a16:rowId xmlns:a16="http://schemas.microsoft.com/office/drawing/2014/main" val="4122470066"/>
                  </a:ext>
                </a:extLst>
              </a:tr>
              <a:tr h="370840">
                <a:tc gridSpan="3">
                  <a:txBody>
                    <a:bodyPr/>
                    <a:lstStyle/>
                    <a:p>
                      <a:pPr algn="ctr"/>
                      <a:r>
                        <a:rPr lang="ru-RU" sz="1600" dirty="0"/>
                        <a:t>РЕШЕНИЕ Московского УФАС по делу № 077/06/106-1415/2025 </a:t>
                      </a:r>
                      <a:br>
                        <a:rPr lang="ru-RU" sz="1600" dirty="0"/>
                      </a:br>
                      <a:r>
                        <a:rPr lang="ru-RU" sz="1600" dirty="0"/>
                        <a:t>о нарушении законодательства о контрактной системе от </a:t>
                      </a:r>
                      <a:r>
                        <a:rPr lang="ru-RU" sz="1600" b="1" dirty="0"/>
                        <a:t>03.02.2025 </a:t>
                      </a:r>
                    </a:p>
                  </a:txBody>
                  <a:tcPr/>
                </a:tc>
                <a:tc hMerge="1">
                  <a:txBody>
                    <a:bodyPr/>
                    <a:lstStyle/>
                    <a:p>
                      <a:endParaRPr lang="ru-RU" sz="1600" dirty="0"/>
                    </a:p>
                  </a:txBody>
                  <a:tcPr/>
                </a:tc>
                <a:tc hMerge="1">
                  <a:txBody>
                    <a:bodyPr/>
                    <a:lstStyle/>
                    <a:p>
                      <a:pPr algn="ctr"/>
                      <a:endParaRPr lang="ru-RU" sz="1600" b="1" dirty="0"/>
                    </a:p>
                  </a:txBody>
                  <a:tcPr/>
                </a:tc>
                <a:extLst>
                  <a:ext uri="{0D108BD9-81ED-4DB2-BD59-A6C34878D82A}">
                    <a16:rowId xmlns:a16="http://schemas.microsoft.com/office/drawing/2014/main" val="3952944043"/>
                  </a:ext>
                </a:extLst>
              </a:tr>
              <a:tr h="370840">
                <a:tc>
                  <a:txBody>
                    <a:bodyPr/>
                    <a:lstStyle/>
                    <a:p>
                      <a:r>
                        <a:rPr lang="ru-RU" sz="1600" dirty="0"/>
                        <a:t>Поставка офисных кресел </a:t>
                      </a:r>
                    </a:p>
                    <a:p>
                      <a:endParaRPr lang="ru-RU" sz="1600" dirty="0"/>
                    </a:p>
                    <a:p>
                      <a:r>
                        <a:rPr lang="ru-RU" sz="1600" dirty="0"/>
                        <a:t>Закупка № 0373200302325000001</a:t>
                      </a:r>
                    </a:p>
                    <a:p>
                      <a:endParaRPr lang="ru-RU" sz="1600" dirty="0"/>
                    </a:p>
                  </a:txBody>
                  <a:tcPr/>
                </a:tc>
                <a:tc>
                  <a:txBody>
                    <a:bodyPr/>
                    <a:lstStyle/>
                    <a:p>
                      <a:r>
                        <a:rPr lang="ru-RU" sz="1600" dirty="0"/>
                        <a:t>Комиссия заказчика неправомерно отклонила заявку, информация о реестровом номере была указана не в разделе заявки «Информация и документы, а в структурированной заявке заполненной посредством функционала оператора электронной площадки.</a:t>
                      </a:r>
                    </a:p>
                  </a:txBody>
                  <a:tcPr/>
                </a:tc>
                <a:tc>
                  <a:txBody>
                    <a:bodyPr/>
                    <a:lstStyle/>
                    <a:p>
                      <a:pPr marL="285750" indent="-285750">
                        <a:buFont typeface="Arial" panose="020B0604020202020204" pitchFamily="34" charset="0"/>
                        <a:buChar char="•"/>
                      </a:pPr>
                      <a:r>
                        <a:rPr lang="ru-RU" sz="1600" b="1" dirty="0">
                          <a:solidFill>
                            <a:srgbClr val="FF0000"/>
                          </a:solidFill>
                        </a:rPr>
                        <a:t>Жалоба обоснована</a:t>
                      </a:r>
                    </a:p>
                    <a:p>
                      <a:pPr marL="285750" indent="-285750">
                        <a:buFont typeface="Arial" panose="020B0604020202020204" pitchFamily="34" charset="0"/>
                        <a:buChar char="•"/>
                      </a:pPr>
                      <a:endParaRPr lang="ru-RU" sz="1600" b="1" dirty="0">
                        <a:solidFill>
                          <a:srgbClr val="FF0000"/>
                        </a:solidFill>
                      </a:endParaRPr>
                    </a:p>
                  </a:txBody>
                  <a:tcPr/>
                </a:tc>
                <a:extLst>
                  <a:ext uri="{0D108BD9-81ED-4DB2-BD59-A6C34878D82A}">
                    <a16:rowId xmlns:a16="http://schemas.microsoft.com/office/drawing/2014/main" val="2113062113"/>
                  </a:ext>
                </a:extLst>
              </a:tr>
            </a:tbl>
          </a:graphicData>
        </a:graphic>
      </p:graphicFrame>
    </p:spTree>
    <p:extLst>
      <p:ext uri="{BB962C8B-B14F-4D97-AF65-F5344CB8AC3E}">
        <p14:creationId xmlns:p14="http://schemas.microsoft.com/office/powerpoint/2010/main" val="139700460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ACF173-473C-772C-3EAD-5016F18A6309}"/>
            </a:ext>
          </a:extLst>
        </p:cNvPr>
        <p:cNvGrpSpPr/>
        <p:nvPr/>
      </p:nvGrpSpPr>
      <p:grpSpPr>
        <a:xfrm>
          <a:off x="0" y="0"/>
          <a:ext cx="0" cy="0"/>
          <a:chOff x="0" y="0"/>
          <a:chExt cx="0" cy="0"/>
        </a:xfrm>
      </p:grpSpPr>
      <p:sp>
        <p:nvSpPr>
          <p:cNvPr id="2" name="Заголовок 1">
            <a:extLst>
              <a:ext uri="{FF2B5EF4-FFF2-40B4-BE49-F238E27FC236}">
                <a16:creationId xmlns:a16="http://schemas.microsoft.com/office/drawing/2014/main" id="{85441EA4-9B7A-5ADC-9C21-42B09B5916CF}"/>
              </a:ext>
            </a:extLst>
          </p:cNvPr>
          <p:cNvSpPr>
            <a:spLocks noGrp="1"/>
          </p:cNvSpPr>
          <p:nvPr>
            <p:ph type="title"/>
          </p:nvPr>
        </p:nvSpPr>
        <p:spPr>
          <a:xfrm>
            <a:off x="191345" y="97474"/>
            <a:ext cx="11737304" cy="558152"/>
          </a:xfrm>
        </p:spPr>
        <p:txBody>
          <a:bodyPr>
            <a:normAutofit fontScale="90000"/>
          </a:bodyPr>
          <a:lstStyle/>
          <a:p>
            <a:r>
              <a:rPr lang="ru-RU" sz="2400" dirty="0">
                <a:solidFill>
                  <a:srgbClr val="0070C0"/>
                </a:solidFill>
              </a:rPr>
              <a:t>Решение УФАС по Кабардино-Балкарской Республике от 22 августа 2025 г. N 007/06/50-320/2025 (2 из 5)</a:t>
            </a:r>
            <a:endParaRPr lang="ru-RU" sz="2400" dirty="0">
              <a:solidFill>
                <a:srgbClr val="FF0000"/>
              </a:solidFill>
            </a:endParaRPr>
          </a:p>
        </p:txBody>
      </p:sp>
      <p:sp>
        <p:nvSpPr>
          <p:cNvPr id="3" name="Объект 2">
            <a:extLst>
              <a:ext uri="{FF2B5EF4-FFF2-40B4-BE49-F238E27FC236}">
                <a16:creationId xmlns:a16="http://schemas.microsoft.com/office/drawing/2014/main" id="{FE1379C2-141F-8BF1-8CD7-435982C8CFBD}"/>
              </a:ext>
            </a:extLst>
          </p:cNvPr>
          <p:cNvSpPr>
            <a:spLocks noGrp="1"/>
          </p:cNvSpPr>
          <p:nvPr>
            <p:ph idx="1"/>
          </p:nvPr>
        </p:nvSpPr>
        <p:spPr>
          <a:xfrm>
            <a:off x="335360" y="655626"/>
            <a:ext cx="11161240" cy="5289196"/>
          </a:xfrm>
        </p:spPr>
        <p:txBody>
          <a:bodyPr>
            <a:noAutofit/>
          </a:bodyPr>
          <a:lstStyle/>
          <a:p>
            <a:r>
              <a:rPr lang="ru-RU" sz="1800" dirty="0"/>
              <a:t>Согласно протоколу подведения итогов определения поставщика (подрядчика, исполнителя) от 12.08.2025 NИЗК1 заявка Заявителя отклонена в соответствии с п. 4 ч. 12 ст. 48 N 44-ФЗ "В соответствии с </a:t>
            </a:r>
            <a:r>
              <a:rPr lang="ru-RU" sz="1800" dirty="0" err="1"/>
              <a:t>пп</a:t>
            </a:r>
            <a:r>
              <a:rPr lang="ru-RU" sz="1800" dirty="0"/>
              <a:t>. "а" п. 1 (за исключением случая, предусмотренного п. 5), </a:t>
            </a:r>
            <a:r>
              <a:rPr lang="ru-RU" sz="1800" dirty="0" err="1"/>
              <a:t>пп</a:t>
            </a:r>
            <a:r>
              <a:rPr lang="ru-RU" sz="1800" dirty="0"/>
              <a:t>. "а" п. 2 ч. 4, </a:t>
            </a:r>
            <a:r>
              <a:rPr lang="ru-RU" sz="1800" dirty="0" err="1"/>
              <a:t>пп</a:t>
            </a:r>
            <a:r>
              <a:rPr lang="ru-RU" sz="1800" dirty="0"/>
              <a:t>. "а" п. 1 (за исключением случая, предусмотренного п. 5), п. 2 ч. 5 ст. 14 Закона N 44-ФЗ В соответствии с п. 2 ч. 4 ст. 14 Закона N 44-ФЗ и Постановлением Правительства Российской Федерации от 23 декабря 2024 г. N 1875 </a:t>
            </a:r>
            <a:r>
              <a:rPr lang="ru-RU" sz="1800" u="sng" dirty="0"/>
              <a:t>все заявки на участие в закупке, содержащие предложения о поставке товара, происходящего из иностранного государства, подлежат отклонению , если на участие в закупке подана и по результатам рассмотрения признана соответствующей заявка, содержащая предложение о поставке товара российского происхождения</a:t>
            </a:r>
            <a:r>
              <a:rPr lang="ru-RU" sz="1800" dirty="0"/>
              <a:t>". Оставшиеся 8 заявок согласно протоколу признаны соответствующими извещению об осуществлении закупки.</a:t>
            </a:r>
          </a:p>
          <a:p>
            <a:r>
              <a:rPr lang="ru-RU" sz="1800" dirty="0"/>
              <a:t>Согласно жалобе Заявитель подал заявку на участие в Закупке, предложив к поставке дефибриллятор PRIMEDIC </a:t>
            </a:r>
            <a:r>
              <a:rPr lang="ru-RU" sz="1800" dirty="0" err="1"/>
              <a:t>Heartsave</a:t>
            </a:r>
            <a:r>
              <a:rPr lang="ru-RU" sz="1800" dirty="0"/>
              <a:t> (M250) в варианте исполнения с принадлежностями: Дефибриллятор PRIMEDIC </a:t>
            </a:r>
            <a:r>
              <a:rPr lang="ru-RU" sz="1800" dirty="0" err="1"/>
              <a:t>Heartsave</a:t>
            </a:r>
            <a:r>
              <a:rPr lang="ru-RU" sz="1800" dirty="0"/>
              <a:t> PAD (M250), производство "</a:t>
            </a:r>
            <a:r>
              <a:rPr lang="ru-RU" sz="1800" dirty="0" err="1"/>
              <a:t>Метракс</a:t>
            </a:r>
            <a:r>
              <a:rPr lang="ru-RU" sz="1800" dirty="0"/>
              <a:t> ГмбХ", Германия.</a:t>
            </a:r>
          </a:p>
          <a:p>
            <a:r>
              <a:rPr lang="ru-RU" sz="1800" dirty="0"/>
              <a:t>Отклонение своей заявки по основанию, указанному в протоколе подведения итогов определения поставщика (подрядчика, исполнителя), Заявитель считает необоснованным в связи с тем, что другие участники Закупки предложили поставить товар российского производства серии ДА-Н Аксион, при этом ни один из участников закупки, подавших заявки с предложением поставить дефибрилляторы серии ДА-Н Аксион, не предоставил информацию о совокупном количестве баллов. Следовательно, данные заявки должны рассматриваться наравне с заявками с предложением поставить товар иностранного производства.</a:t>
            </a:r>
          </a:p>
        </p:txBody>
      </p:sp>
    </p:spTree>
    <p:extLst>
      <p:ext uri="{BB962C8B-B14F-4D97-AF65-F5344CB8AC3E}">
        <p14:creationId xmlns:p14="http://schemas.microsoft.com/office/powerpoint/2010/main" val="401650646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E6A637-046D-272B-C70E-775CAF1A270A}"/>
            </a:ext>
          </a:extLst>
        </p:cNvPr>
        <p:cNvGrpSpPr/>
        <p:nvPr/>
      </p:nvGrpSpPr>
      <p:grpSpPr>
        <a:xfrm>
          <a:off x="0" y="0"/>
          <a:ext cx="0" cy="0"/>
          <a:chOff x="0" y="0"/>
          <a:chExt cx="0" cy="0"/>
        </a:xfrm>
      </p:grpSpPr>
      <p:sp>
        <p:nvSpPr>
          <p:cNvPr id="2" name="Заголовок 1">
            <a:extLst>
              <a:ext uri="{FF2B5EF4-FFF2-40B4-BE49-F238E27FC236}">
                <a16:creationId xmlns:a16="http://schemas.microsoft.com/office/drawing/2014/main" id="{8A63FE89-E2CA-56AA-6A16-AC989CB232F4}"/>
              </a:ext>
            </a:extLst>
          </p:cNvPr>
          <p:cNvSpPr>
            <a:spLocks noGrp="1"/>
          </p:cNvSpPr>
          <p:nvPr>
            <p:ph type="title"/>
          </p:nvPr>
        </p:nvSpPr>
        <p:spPr>
          <a:xfrm>
            <a:off x="191345" y="97474"/>
            <a:ext cx="11737304" cy="558152"/>
          </a:xfrm>
        </p:spPr>
        <p:txBody>
          <a:bodyPr>
            <a:normAutofit fontScale="90000"/>
          </a:bodyPr>
          <a:lstStyle/>
          <a:p>
            <a:r>
              <a:rPr lang="ru-RU" sz="2400" dirty="0">
                <a:solidFill>
                  <a:srgbClr val="0070C0"/>
                </a:solidFill>
              </a:rPr>
              <a:t>Решение УФАС по Кабардино-Балкарской Республике от 22 августа 2025 г. N 007/06/50-320/2025 (3 из 5)</a:t>
            </a:r>
            <a:endParaRPr lang="ru-RU" sz="2400" dirty="0">
              <a:solidFill>
                <a:srgbClr val="FF0000"/>
              </a:solidFill>
            </a:endParaRPr>
          </a:p>
        </p:txBody>
      </p:sp>
      <p:sp>
        <p:nvSpPr>
          <p:cNvPr id="3" name="Объект 2">
            <a:extLst>
              <a:ext uri="{FF2B5EF4-FFF2-40B4-BE49-F238E27FC236}">
                <a16:creationId xmlns:a16="http://schemas.microsoft.com/office/drawing/2014/main" id="{FFC5AAB9-ECBD-FC1F-01F1-141D400BE330}"/>
              </a:ext>
            </a:extLst>
          </p:cNvPr>
          <p:cNvSpPr>
            <a:spLocks noGrp="1"/>
          </p:cNvSpPr>
          <p:nvPr>
            <p:ph idx="1"/>
          </p:nvPr>
        </p:nvSpPr>
        <p:spPr>
          <a:xfrm>
            <a:off x="335360" y="655626"/>
            <a:ext cx="11161240" cy="5289196"/>
          </a:xfrm>
        </p:spPr>
        <p:txBody>
          <a:bodyPr>
            <a:noAutofit/>
          </a:bodyPr>
          <a:lstStyle/>
          <a:p>
            <a:r>
              <a:rPr lang="ru-RU" sz="1800" dirty="0"/>
              <a:t>Проанализировав заявки на участие в Закупке с предложением товара российского производства, Комиссия установила, что в допущенных 8 заявках в реестровых записях отсутствовала информация о совокупном количестве баллов.</a:t>
            </a:r>
          </a:p>
          <a:p>
            <a:r>
              <a:rPr lang="ru-RU" sz="1800" dirty="0"/>
              <a:t> Заказчиком в возражении на жалобу указано, что в соответствии с пунктом 2 Постановления Правительства РФ от 08.08.2023 N 1293 "О внесении изменений в приложение к постановлению Правительства Российской Федерации от 17 июля 2015 г. N 719" выданные Министерством промышленности и торговли Российской Федерации до вступления в силу настоящего постановления заключения о подтверждении производства промышленной продукции на территории Российской Федерации в отношении продукции, включенной в раздел VII приложения к постановлению Правительства Российской Федерации от 17 июля 2015 г. N 719 "О подтверждении производства промышленной продукции на территории Российской Федерации", действительны до окончания установленного срока их действия. </a:t>
            </a:r>
          </a:p>
          <a:p>
            <a:r>
              <a:rPr lang="ru-RU" sz="1800" dirty="0"/>
              <a:t>В письме Минпромторга России от 19.10.2023 N 112459/12 "О реализации Постановления Правительства РФ от 30.04.2020 N 616" заключения, выданные Минпромторгом России до вступления в силу постановления N 2519 в отношении продукции, включенной в разделы III, V, VII, XXI, XXV и XXVI приложения к постановлению N 719, не содержат указания совокупного количества баллов. В связи с этим к продукции, включенной в реестр российской промышленной продукции, не предъявляется требование об указании совокупного количества баллов. Вместе с тем такая продукция считается произведенной на территории Российской Федерации, а реестровые записи действующими.</a:t>
            </a:r>
          </a:p>
        </p:txBody>
      </p:sp>
    </p:spTree>
    <p:extLst>
      <p:ext uri="{BB962C8B-B14F-4D97-AF65-F5344CB8AC3E}">
        <p14:creationId xmlns:p14="http://schemas.microsoft.com/office/powerpoint/2010/main" val="184878131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03CFA9-8C5E-F24A-A8F0-66A28443A8C7}"/>
            </a:ext>
          </a:extLst>
        </p:cNvPr>
        <p:cNvGrpSpPr/>
        <p:nvPr/>
      </p:nvGrpSpPr>
      <p:grpSpPr>
        <a:xfrm>
          <a:off x="0" y="0"/>
          <a:ext cx="0" cy="0"/>
          <a:chOff x="0" y="0"/>
          <a:chExt cx="0" cy="0"/>
        </a:xfrm>
      </p:grpSpPr>
      <p:sp>
        <p:nvSpPr>
          <p:cNvPr id="2" name="Заголовок 1">
            <a:extLst>
              <a:ext uri="{FF2B5EF4-FFF2-40B4-BE49-F238E27FC236}">
                <a16:creationId xmlns:a16="http://schemas.microsoft.com/office/drawing/2014/main" id="{E154FE08-8242-6DD2-04C7-048E5B533183}"/>
              </a:ext>
            </a:extLst>
          </p:cNvPr>
          <p:cNvSpPr>
            <a:spLocks noGrp="1"/>
          </p:cNvSpPr>
          <p:nvPr>
            <p:ph type="title"/>
          </p:nvPr>
        </p:nvSpPr>
        <p:spPr>
          <a:xfrm>
            <a:off x="191345" y="97474"/>
            <a:ext cx="11737304" cy="558152"/>
          </a:xfrm>
        </p:spPr>
        <p:txBody>
          <a:bodyPr>
            <a:normAutofit fontScale="90000"/>
          </a:bodyPr>
          <a:lstStyle/>
          <a:p>
            <a:r>
              <a:rPr lang="ru-RU" sz="2400" dirty="0">
                <a:solidFill>
                  <a:srgbClr val="0070C0"/>
                </a:solidFill>
              </a:rPr>
              <a:t>Решение УФАС по Кабардино-Балкарской Республике от 22 августа 2025 г. N 007/06/50-320/2025 (4 из 5)</a:t>
            </a:r>
            <a:endParaRPr lang="ru-RU" sz="2400" dirty="0">
              <a:solidFill>
                <a:srgbClr val="FF0000"/>
              </a:solidFill>
            </a:endParaRPr>
          </a:p>
        </p:txBody>
      </p:sp>
      <p:sp>
        <p:nvSpPr>
          <p:cNvPr id="3" name="Объект 2">
            <a:extLst>
              <a:ext uri="{FF2B5EF4-FFF2-40B4-BE49-F238E27FC236}">
                <a16:creationId xmlns:a16="http://schemas.microsoft.com/office/drawing/2014/main" id="{B690C27B-8144-11C9-7B8E-690DAE9A2ED5}"/>
              </a:ext>
            </a:extLst>
          </p:cNvPr>
          <p:cNvSpPr>
            <a:spLocks noGrp="1"/>
          </p:cNvSpPr>
          <p:nvPr>
            <p:ph idx="1"/>
          </p:nvPr>
        </p:nvSpPr>
        <p:spPr>
          <a:xfrm>
            <a:off x="335360" y="655626"/>
            <a:ext cx="11161240" cy="5289196"/>
          </a:xfrm>
        </p:spPr>
        <p:txBody>
          <a:bodyPr>
            <a:noAutofit/>
          </a:bodyPr>
          <a:lstStyle/>
          <a:p>
            <a:r>
              <a:rPr lang="ru-RU" sz="1800" dirty="0"/>
              <a:t>Следует отметить, что Комиссией не оспаривается тот факт, что реестровые записи, не содержащие информацию о совокупном количестве баллов, являются действующими. Нахождение в указанном реестре предоставляет право для использования знака "Российская промышленная продукция" в целях формирования или поддержания интереса к российской промышленной продукции, а также для продвижения такой продукции на рынке, в соответствии с частью 4 статьи 17.1 Федерального закона от 31.12.2014 N 488-ФЗ "О промышленной политике в Российской Федерации". Однако сам факт нахождения соответствующей продукции в Реестре российской промышленной продукции при осуществлении конкурентных закупок в соответствии с законодательством о контрактной системе является недостаточным, так как предполагает применение норм специального правового регулирования.</a:t>
            </a:r>
          </a:p>
          <a:p>
            <a:r>
              <a:rPr lang="ru-RU" sz="1800" dirty="0"/>
              <a:t>Учитывая, что наличие информации о совокупном количестве баллов для приобретаемого заказчиком вида продукции на момент размещения извещения о проведении Закупки предусмотрено Постановлением Правительства N 719, Комиссия приходит к выводу, что Заказчику надлежало приравнять заявки, предлагающие поставку товаров российского производства, к заявкам, в которой содержится предложение о поставке товаров, происходящих из иностранного государства, работ, услуг, соответственно выполняемых, оказываемых иностранными лицами, так как ни одна заявка участников закупки не содержала информацию о совокупном количестве баллов, как этого требует пункт 2 части 2 статьи 14 Закона о контрактной системе, и о чем указано в пункте 3 приложения к извещению об осуществлении закупки "Требования к содержанию, составу заявки на участие в закупке и инструкция по ее заполнению", составленного самим Заказчиком.</a:t>
            </a:r>
          </a:p>
          <a:p>
            <a:r>
              <a:rPr lang="ru-RU" sz="1800" dirty="0"/>
              <a:t>В связи с изложенным, довод Заявителя о неправомерном отклонении заявки Заявителя по основанию, указанному в протоколе подведения итогов определения поставщика (подрядчика, исполнителя) от 12.08.2025 NИЗК1, </a:t>
            </a:r>
            <a:r>
              <a:rPr lang="ru-RU" sz="1800" b="1" dirty="0">
                <a:solidFill>
                  <a:srgbClr val="FF0000"/>
                </a:solidFill>
              </a:rPr>
              <a:t>находит свое подтверждение.</a:t>
            </a:r>
          </a:p>
        </p:txBody>
      </p:sp>
    </p:spTree>
    <p:extLst>
      <p:ext uri="{BB962C8B-B14F-4D97-AF65-F5344CB8AC3E}">
        <p14:creationId xmlns:p14="http://schemas.microsoft.com/office/powerpoint/2010/main" val="2986497803"/>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01E0CF-DFF9-366C-EA19-EF2601996968}"/>
            </a:ext>
          </a:extLst>
        </p:cNvPr>
        <p:cNvGrpSpPr/>
        <p:nvPr/>
      </p:nvGrpSpPr>
      <p:grpSpPr>
        <a:xfrm>
          <a:off x="0" y="0"/>
          <a:ext cx="0" cy="0"/>
          <a:chOff x="0" y="0"/>
          <a:chExt cx="0" cy="0"/>
        </a:xfrm>
      </p:grpSpPr>
      <p:sp>
        <p:nvSpPr>
          <p:cNvPr id="2" name="Заголовок 1">
            <a:extLst>
              <a:ext uri="{FF2B5EF4-FFF2-40B4-BE49-F238E27FC236}">
                <a16:creationId xmlns:a16="http://schemas.microsoft.com/office/drawing/2014/main" id="{52AE4635-3ACF-4782-D8ED-FCCAA9841063}"/>
              </a:ext>
            </a:extLst>
          </p:cNvPr>
          <p:cNvSpPr>
            <a:spLocks noGrp="1"/>
          </p:cNvSpPr>
          <p:nvPr>
            <p:ph type="title"/>
          </p:nvPr>
        </p:nvSpPr>
        <p:spPr>
          <a:xfrm>
            <a:off x="191345" y="97474"/>
            <a:ext cx="11737304" cy="558152"/>
          </a:xfrm>
        </p:spPr>
        <p:txBody>
          <a:bodyPr>
            <a:normAutofit fontScale="90000"/>
          </a:bodyPr>
          <a:lstStyle/>
          <a:p>
            <a:r>
              <a:rPr lang="ru-RU" sz="2400" dirty="0">
                <a:solidFill>
                  <a:srgbClr val="0070C0"/>
                </a:solidFill>
              </a:rPr>
              <a:t>Решение УФАС по Кабардино-Балкарской Республике от 22 августа 2025 г. N 007/06/50-320/2025 (5 из 5)</a:t>
            </a:r>
            <a:endParaRPr lang="ru-RU" sz="2400" dirty="0">
              <a:solidFill>
                <a:srgbClr val="FF0000"/>
              </a:solidFill>
            </a:endParaRPr>
          </a:p>
        </p:txBody>
      </p:sp>
      <p:sp>
        <p:nvSpPr>
          <p:cNvPr id="3" name="Объект 2">
            <a:extLst>
              <a:ext uri="{FF2B5EF4-FFF2-40B4-BE49-F238E27FC236}">
                <a16:creationId xmlns:a16="http://schemas.microsoft.com/office/drawing/2014/main" id="{A0950E21-5682-71D7-4BE0-E7086E9D0CB5}"/>
              </a:ext>
            </a:extLst>
          </p:cNvPr>
          <p:cNvSpPr>
            <a:spLocks noGrp="1"/>
          </p:cNvSpPr>
          <p:nvPr>
            <p:ph idx="1"/>
          </p:nvPr>
        </p:nvSpPr>
        <p:spPr>
          <a:xfrm>
            <a:off x="269251" y="655626"/>
            <a:ext cx="11521280" cy="5289196"/>
          </a:xfrm>
        </p:spPr>
        <p:txBody>
          <a:bodyPr>
            <a:noAutofit/>
          </a:bodyPr>
          <a:lstStyle/>
          <a:p>
            <a:r>
              <a:rPr lang="ru-RU" sz="1800" b="1" dirty="0"/>
              <a:t>Однако, в ходе внеплановой проверки</a:t>
            </a:r>
            <a:r>
              <a:rPr lang="ru-RU" sz="1800" dirty="0"/>
              <a:t>, а также в ходе работы Комиссии установлено следующее.</a:t>
            </a:r>
          </a:p>
          <a:p>
            <a:r>
              <a:rPr lang="ru-RU" sz="1800" dirty="0"/>
              <a:t>В заявке на участие в Закупке Заявителем предлагается к поставке товар дефибриллятор PRIMEDIC </a:t>
            </a:r>
            <a:r>
              <a:rPr lang="ru-RU" sz="1800" dirty="0" err="1"/>
              <a:t>Heartsave</a:t>
            </a:r>
            <a:r>
              <a:rPr lang="ru-RU" sz="1800" dirty="0"/>
              <a:t> (M250) в варианте исполнения с принадлежностями: Дефибриллятор PRIMEDIC </a:t>
            </a:r>
            <a:r>
              <a:rPr lang="ru-RU" sz="1800" dirty="0" err="1"/>
              <a:t>Heartsave</a:t>
            </a:r>
            <a:r>
              <a:rPr lang="ru-RU" sz="1800" dirty="0"/>
              <a:t> PAD (M250), производство "</a:t>
            </a:r>
            <a:r>
              <a:rPr lang="ru-RU" sz="1800" dirty="0" err="1"/>
              <a:t>Метракс</a:t>
            </a:r>
            <a:r>
              <a:rPr lang="ru-RU" sz="1800" dirty="0"/>
              <a:t> ГмбХ", Германия.</a:t>
            </a:r>
          </a:p>
          <a:p>
            <a:r>
              <a:rPr lang="ru-RU" sz="1800" dirty="0"/>
              <a:t>При этом к заявке приложен файл с регистрационным удостоверением от 19.07.2011 N ФСЗ 2011/10043 на медицинское изделие Монитор-дефибриллятор </a:t>
            </a:r>
            <a:r>
              <a:rPr lang="ru-RU" sz="1800" dirty="0" err="1"/>
              <a:t>BeneHeart</a:t>
            </a:r>
            <a:r>
              <a:rPr lang="ru-RU" sz="1800" dirty="0"/>
              <a:t> с принадлежностями, вариант исполнения </a:t>
            </a:r>
            <a:r>
              <a:rPr lang="ru-RU" sz="1800" dirty="0" err="1"/>
              <a:t>BeneHeart</a:t>
            </a:r>
            <a:r>
              <a:rPr lang="ru-RU" sz="1800" dirty="0"/>
              <a:t> D3, производство "Шэньчжэнь </a:t>
            </a:r>
            <a:r>
              <a:rPr lang="ru-RU" sz="1800" dirty="0" err="1"/>
              <a:t>Майндрей</a:t>
            </a:r>
            <a:r>
              <a:rPr lang="ru-RU" sz="1800" dirty="0"/>
              <a:t> Био-Медикал Электроникс КО., ЛТД.", КНР.</a:t>
            </a:r>
          </a:p>
          <a:p>
            <a:r>
              <a:rPr lang="ru-RU" sz="1800" dirty="0"/>
              <a:t>Таким образом, Заявителем в заявке на участие в закупке и в приложенных файлах представлена противоречивая информация, в связи с чем Заказчику надлежало отклонить заявку Заявителя в соответствии пунктом 8 части 12 статьи 48 Закона о контрактной системе.</a:t>
            </a:r>
          </a:p>
          <a:p>
            <a:r>
              <a:rPr lang="ru-RU" sz="1600" dirty="0"/>
              <a:t>На заседании Комиссии Заказчик пояснил, что Комиссия Заказчика, рассмотрев заявку вначале на предмет страны происхождения товара и установив, что заявка Заявителя содержит предложение о поставке товара иностранного производства, а другие заявки предлагают товар российского производства, Комиссия Заказчика приняла решение об отклонении Заявки заявителя, </a:t>
            </a:r>
            <a:r>
              <a:rPr lang="ru-RU" sz="1600" b="1" dirty="0"/>
              <a:t>не проверив на предмет соответствия требованиям извещения о проведении Закупки</a:t>
            </a:r>
            <a:r>
              <a:rPr lang="ru-RU" sz="1600" dirty="0"/>
              <a:t>, предавая первостепенное значение соблюдению требований национального режима.</a:t>
            </a:r>
          </a:p>
          <a:p>
            <a:r>
              <a:rPr lang="ru-RU" sz="1600" dirty="0"/>
              <a:t>При этом стоит учитывать, что допущенное Заказчиком нарушение не повлияло на результаты Закупки, так как заявка Заявителя подлежала отклонению в любом случае, однако не по основанию, указанному в протоколе подведения итогов определения поставщика (подрядчика, исполнителя) от 12.08.2025 NИЗК1, а в связи с предоставлением противоречивой информации.</a:t>
            </a:r>
          </a:p>
          <a:p>
            <a:r>
              <a:rPr lang="ru-RU" sz="1600" dirty="0"/>
              <a:t>На основании вышеизложенного, Комиссия приходит к выводу о нарушении Заказчиком пункта 2 части 3 ст. 50 Закона о контрактной системе, что также свидетельствует о наличии в действиях Заказчика признаков состава административного правонарушения, ответственность за которое предусмотрена Кодексом Российской Федерации об административных правонарушениях.    </a:t>
            </a:r>
            <a:r>
              <a:rPr lang="ru-RU" sz="1600" b="1" i="1" dirty="0">
                <a:solidFill>
                  <a:srgbClr val="7030A0"/>
                </a:solidFill>
              </a:rPr>
              <a:t>Комментарий в дополнение: если в закупке применяется и 2571 и 1875, сначала проверяем 2571.</a:t>
            </a:r>
          </a:p>
        </p:txBody>
      </p:sp>
    </p:spTree>
    <p:extLst>
      <p:ext uri="{BB962C8B-B14F-4D97-AF65-F5344CB8AC3E}">
        <p14:creationId xmlns:p14="http://schemas.microsoft.com/office/powerpoint/2010/main" val="281982093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1283221D-BC08-1AC2-6630-0FEC907B7EC3}"/>
              </a:ext>
            </a:extLst>
          </p:cNvPr>
          <p:cNvSpPr>
            <a:spLocks noGrp="1"/>
          </p:cNvSpPr>
          <p:nvPr>
            <p:ph type="title"/>
          </p:nvPr>
        </p:nvSpPr>
        <p:spPr>
          <a:xfrm>
            <a:off x="500847" y="122885"/>
            <a:ext cx="11412985" cy="558152"/>
          </a:xfrm>
        </p:spPr>
        <p:txBody>
          <a:bodyPr>
            <a:normAutofit fontScale="90000"/>
          </a:bodyPr>
          <a:lstStyle/>
          <a:p>
            <a:r>
              <a:rPr lang="ru-RU" sz="2400" dirty="0">
                <a:solidFill>
                  <a:srgbClr val="0070C0"/>
                </a:solidFill>
              </a:rPr>
              <a:t>«</a:t>
            </a:r>
            <a:r>
              <a:rPr lang="ru-RU" sz="2400" dirty="0">
                <a:solidFill>
                  <a:srgbClr val="FF0000"/>
                </a:solidFill>
              </a:rPr>
              <a:t>Встречное решение</a:t>
            </a:r>
            <a:r>
              <a:rPr lang="ru-RU" sz="2400" dirty="0">
                <a:solidFill>
                  <a:srgbClr val="0070C0"/>
                </a:solidFill>
              </a:rPr>
              <a:t>» Решение Тульского УФАС от 3 марта 2025 г. N 071/06/106-187/2025 </a:t>
            </a:r>
            <a:br>
              <a:rPr lang="ru-RU" sz="2400" dirty="0">
                <a:solidFill>
                  <a:srgbClr val="0070C0"/>
                </a:solidFill>
              </a:rPr>
            </a:br>
            <a:r>
              <a:rPr lang="ru-RU" sz="2400" dirty="0">
                <a:solidFill>
                  <a:srgbClr val="0070C0"/>
                </a:solidFill>
              </a:rPr>
              <a:t>(1 из 5)</a:t>
            </a:r>
            <a:endParaRPr lang="ru-RU" sz="2400" dirty="0">
              <a:solidFill>
                <a:srgbClr val="FF0000"/>
              </a:solidFill>
            </a:endParaRPr>
          </a:p>
        </p:txBody>
      </p:sp>
      <p:sp>
        <p:nvSpPr>
          <p:cNvPr id="3" name="Объект 2">
            <a:extLst>
              <a:ext uri="{FF2B5EF4-FFF2-40B4-BE49-F238E27FC236}">
                <a16:creationId xmlns:a16="http://schemas.microsoft.com/office/drawing/2014/main" id="{B2B5AF2A-1CAA-6CCA-0D82-5CA2535F84B2}"/>
              </a:ext>
            </a:extLst>
          </p:cNvPr>
          <p:cNvSpPr>
            <a:spLocks noGrp="1"/>
          </p:cNvSpPr>
          <p:nvPr>
            <p:ph idx="1"/>
          </p:nvPr>
        </p:nvSpPr>
        <p:spPr>
          <a:xfrm>
            <a:off x="568171" y="887767"/>
            <a:ext cx="10785629" cy="5289196"/>
          </a:xfrm>
        </p:spPr>
        <p:txBody>
          <a:bodyPr>
            <a:noAutofit/>
          </a:bodyPr>
          <a:lstStyle/>
          <a:p>
            <a:r>
              <a:rPr lang="ru-RU" sz="1600" dirty="0"/>
              <a:t>Жалуется ООО "ТОРГОВЫЙ ДОМ "РУСЬРЕГИОНКОМПЛЕКТ" на действия комиссии по осуществлению закупок ГКУ Тульской области "Центр организации закупок" при определении поставщика (подрядчика, исполнителя) путем проведения электронного аукциона на право заключения контракта на поставку тренажёра для приёмов сердечно-лёгочной и мозговой реанимации, манекен (закупка N 0366200035625000555).</a:t>
            </a:r>
          </a:p>
          <a:p>
            <a:r>
              <a:rPr lang="ru-RU" sz="1600" dirty="0"/>
              <a:t>Из жалобы следует, что ООО "ТД "РРК" не согласно с решением Аукционной комиссии об отклонении его заявки.</a:t>
            </a:r>
          </a:p>
          <a:p>
            <a:r>
              <a:rPr lang="ru-RU" sz="1600" dirty="0"/>
              <a:t>Как указывает податель жалобы, из протокола подведения итогов определения поставщика (подрядчика, исполнителя) от 24.02.2025 (далее - протокол подведения итогов) следует, что в отношении заявки участника закупки с идентификационным номером 118198699 (ООО "ТД "РРК") Аукционной комиссией принято следующее решение: "Отклонена. На основании пункта 4 части 12 статьи 48, подпункта "а" пункта 2 части 4 статьи 14 Закона от 05.04.13 N 44-ФЗ, требований к содержанию, составу заявки на участие в закупке в соответствии с Законом о контрактной системе и инструкцией по ее заполнению: в заявке участника содержится предложение о поставке товара, страной происхождения которого является государство - Российская Федерация. Однако в заявке на участие в закупке отсутствует информация, предусмотренная Постановлением Правительства РФ от 23.12.2024 N1875, а именно информация о совокупном количестве баллов за выполнение (освоение) на территории Российской Федерации соответствующих операций (условий) (если в отношении такого товара постановлением Правительства Российской Федерации от 17 июля 2015 г. N 719 "О подтверждении производства российской промышленной продукции" (далее - Постановление N 719) за выполнение (освоение) на территории Российской Федерации соответствующих операций (условий) установлены требования о совокупном количестве баллов), которое составляет или превышает значение, определенное Постановлением N 719 для целей осуществления закупок. Таким образом, заявка приравнивается к заявке на участие в закупке, в которой содержится предложение о поставке товара, происходящего из иностранного государства.".</a:t>
            </a:r>
          </a:p>
          <a:p>
            <a:r>
              <a:rPr lang="ru-RU" sz="1600" dirty="0"/>
              <a:t>Заявитель указывает, что в отношении объекта закупки (код ОКПД2 32.99.53.120) Постановлением N 719 установлены требования о совокупном количестве баллов. Согласно пункту 31 Постановления N 719 для объекта закупки указанная совокупность количества баллов должна составлять не менее 17.</a:t>
            </a:r>
          </a:p>
        </p:txBody>
      </p:sp>
    </p:spTree>
    <p:extLst>
      <p:ext uri="{BB962C8B-B14F-4D97-AF65-F5344CB8AC3E}">
        <p14:creationId xmlns:p14="http://schemas.microsoft.com/office/powerpoint/2010/main" val="173772460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219124-1F58-936D-DB55-EAD4D3B81ADF}"/>
            </a:ext>
          </a:extLst>
        </p:cNvPr>
        <p:cNvGrpSpPr/>
        <p:nvPr/>
      </p:nvGrpSpPr>
      <p:grpSpPr>
        <a:xfrm>
          <a:off x="0" y="0"/>
          <a:ext cx="0" cy="0"/>
          <a:chOff x="0" y="0"/>
          <a:chExt cx="0" cy="0"/>
        </a:xfrm>
      </p:grpSpPr>
      <p:sp>
        <p:nvSpPr>
          <p:cNvPr id="2" name="Заголовок 1">
            <a:extLst>
              <a:ext uri="{FF2B5EF4-FFF2-40B4-BE49-F238E27FC236}">
                <a16:creationId xmlns:a16="http://schemas.microsoft.com/office/drawing/2014/main" id="{BA937603-C4FD-296E-1D2E-88D17B086489}"/>
              </a:ext>
            </a:extLst>
          </p:cNvPr>
          <p:cNvSpPr>
            <a:spLocks noGrp="1"/>
          </p:cNvSpPr>
          <p:nvPr>
            <p:ph type="title"/>
          </p:nvPr>
        </p:nvSpPr>
        <p:spPr>
          <a:xfrm>
            <a:off x="412072" y="196450"/>
            <a:ext cx="10515600" cy="558152"/>
          </a:xfrm>
        </p:spPr>
        <p:txBody>
          <a:bodyPr>
            <a:normAutofit/>
          </a:bodyPr>
          <a:lstStyle/>
          <a:p>
            <a:r>
              <a:rPr lang="ru-RU" sz="2400" dirty="0">
                <a:solidFill>
                  <a:srgbClr val="0070C0"/>
                </a:solidFill>
              </a:rPr>
              <a:t>Решение Тульского УФАС от 3 марта 2025 г. N 071/06/106-187/2025 (2 из 5)</a:t>
            </a:r>
          </a:p>
        </p:txBody>
      </p:sp>
      <p:sp>
        <p:nvSpPr>
          <p:cNvPr id="3" name="Объект 2">
            <a:extLst>
              <a:ext uri="{FF2B5EF4-FFF2-40B4-BE49-F238E27FC236}">
                <a16:creationId xmlns:a16="http://schemas.microsoft.com/office/drawing/2014/main" id="{D0E5CB53-8646-433E-8ED1-5F6BC704819F}"/>
              </a:ext>
            </a:extLst>
          </p:cNvPr>
          <p:cNvSpPr>
            <a:spLocks noGrp="1"/>
          </p:cNvSpPr>
          <p:nvPr>
            <p:ph idx="1"/>
          </p:nvPr>
        </p:nvSpPr>
        <p:spPr>
          <a:xfrm>
            <a:off x="568171" y="887767"/>
            <a:ext cx="10785629" cy="5289196"/>
          </a:xfrm>
        </p:spPr>
        <p:txBody>
          <a:bodyPr>
            <a:noAutofit/>
          </a:bodyPr>
          <a:lstStyle/>
          <a:p>
            <a:r>
              <a:rPr lang="ru-RU" sz="1600" dirty="0"/>
              <a:t>ООО "ТД "РРК" сообщает, что в составе своей заявки оно предоставило всю необходимую информацию, подтверждающую страну происхождения предложенного к поставке товара (Российская Федерация), а именно:</a:t>
            </a:r>
          </a:p>
          <a:p>
            <a:r>
              <a:rPr lang="ru-RU" sz="1600" dirty="0"/>
              <a:t>- номер реестровой записи из реестра российской промышленной продукции - 10538115;</a:t>
            </a:r>
          </a:p>
          <a:p>
            <a:r>
              <a:rPr lang="ru-RU" sz="1600" dirty="0"/>
              <a:t>- информацию о совокупном количестве баллов - 17;</a:t>
            </a:r>
          </a:p>
          <a:p>
            <a:r>
              <a:rPr lang="ru-RU" sz="1600" dirty="0"/>
              <a:t>- к заявке приложен акт экспертизы N 002-11-11212 от 8 мая 2024 года, выданный Союзом "Санкт-Петербургская торгово-промышленная палата", с подтверждением информации о совокупном количестве баллов. Сведения о данном акте экспертизы содержатся в реестре российской промышленной продукции применительно к номеру реестровой записи 10538115.</a:t>
            </a:r>
          </a:p>
          <a:p>
            <a:r>
              <a:rPr lang="ru-RU" sz="1600" dirty="0"/>
              <a:t>ООО "ТД "РРК" отмечает, что </a:t>
            </a:r>
            <a:r>
              <a:rPr lang="ru-RU" sz="1600" u="sng" dirty="0"/>
              <a:t>по неизвестной причине </a:t>
            </a:r>
            <a:r>
              <a:rPr lang="ru-RU" sz="1600" dirty="0"/>
              <a:t>в реестре российской промышленной продукции применительно к номеру реестровой записи 10538115 не указано совокупное количество баллов, однако, данное совокупное количество баллов было указано ООО "ТД "РРК" в заявке на участие в закупке, а также в состав заявки был включен документ, подтверждающий данное совокупное количество баллов (акт экспертизы N 002-11-11212 от 8 мая 2024 года, выданный Союзом "Санкт-Петербургская торгово-промышленная палата").</a:t>
            </a:r>
          </a:p>
          <a:p>
            <a:r>
              <a:rPr lang="ru-RU" sz="1600" b="1" dirty="0"/>
              <a:t>Позиция УФАС.</a:t>
            </a:r>
            <a:r>
              <a:rPr lang="ru-RU" sz="1600" dirty="0"/>
              <a:t> Объектом рассматриваемой Закупки является поставка тренажёра для приёмов сердечно-лёгочной и мозговой реанимации, манекен (код ОКПД2 32.99.53.120), который включен в приложение N 2 Постановления N 1857 (позиция 185 приложения N 2 "Тренажеры для профессионального обучения").</a:t>
            </a:r>
          </a:p>
          <a:p>
            <a:r>
              <a:rPr lang="ru-RU" sz="1600" dirty="0"/>
              <a:t>Постановлением N 719 установлены критерии, которые являются подтверждением производства промышленной продукции на территории Российской Федерации. Так, в соответствии с требованиями к промышленной продукции, предъявляемыми в целях ее отнесения к продукции, произведенной на территории Российской Федерации, являющимися Приложением к Постановлению Правительства Российской Федерации от 17 июля 2015 г. N 719 (далее - Требования), товар "Тренажеры для оказания первой помощи - сердечно-легочной реанимации, тренажер для отработки приемов восстановления проходимости верхних дыхательных путей в положении лежа и стоя", включен в раздел XXVII. "Продукция индустрии детских товаров" Требований.</a:t>
            </a:r>
          </a:p>
        </p:txBody>
      </p:sp>
    </p:spTree>
    <p:extLst>
      <p:ext uri="{BB962C8B-B14F-4D97-AF65-F5344CB8AC3E}">
        <p14:creationId xmlns:p14="http://schemas.microsoft.com/office/powerpoint/2010/main" val="2784517841"/>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6C3C82-9263-4E14-969B-AB186172C17F}"/>
            </a:ext>
          </a:extLst>
        </p:cNvPr>
        <p:cNvGrpSpPr/>
        <p:nvPr/>
      </p:nvGrpSpPr>
      <p:grpSpPr>
        <a:xfrm>
          <a:off x="0" y="0"/>
          <a:ext cx="0" cy="0"/>
          <a:chOff x="0" y="0"/>
          <a:chExt cx="0" cy="0"/>
        </a:xfrm>
      </p:grpSpPr>
      <p:sp>
        <p:nvSpPr>
          <p:cNvPr id="2" name="Заголовок 1">
            <a:extLst>
              <a:ext uri="{FF2B5EF4-FFF2-40B4-BE49-F238E27FC236}">
                <a16:creationId xmlns:a16="http://schemas.microsoft.com/office/drawing/2014/main" id="{E6F7BC5E-9DB1-2B6C-863D-9399DEB89B01}"/>
              </a:ext>
            </a:extLst>
          </p:cNvPr>
          <p:cNvSpPr>
            <a:spLocks noGrp="1"/>
          </p:cNvSpPr>
          <p:nvPr>
            <p:ph type="title"/>
          </p:nvPr>
        </p:nvSpPr>
        <p:spPr>
          <a:xfrm>
            <a:off x="412072" y="196450"/>
            <a:ext cx="10515600" cy="558152"/>
          </a:xfrm>
        </p:spPr>
        <p:txBody>
          <a:bodyPr>
            <a:normAutofit/>
          </a:bodyPr>
          <a:lstStyle/>
          <a:p>
            <a:r>
              <a:rPr lang="ru-RU" sz="2400" dirty="0">
                <a:solidFill>
                  <a:srgbClr val="0070C0"/>
                </a:solidFill>
              </a:rPr>
              <a:t>Решение Тульского УФАС от 3 марта 2025 г. N 071/06/106-187/2025 (3 из 5)</a:t>
            </a:r>
          </a:p>
        </p:txBody>
      </p:sp>
      <p:sp>
        <p:nvSpPr>
          <p:cNvPr id="3" name="Объект 2">
            <a:extLst>
              <a:ext uri="{FF2B5EF4-FFF2-40B4-BE49-F238E27FC236}">
                <a16:creationId xmlns:a16="http://schemas.microsoft.com/office/drawing/2014/main" id="{362F835A-A329-183D-0CED-516635C148B9}"/>
              </a:ext>
            </a:extLst>
          </p:cNvPr>
          <p:cNvSpPr>
            <a:spLocks noGrp="1"/>
          </p:cNvSpPr>
          <p:nvPr>
            <p:ph idx="1"/>
          </p:nvPr>
        </p:nvSpPr>
        <p:spPr>
          <a:xfrm>
            <a:off x="319596" y="887767"/>
            <a:ext cx="11576481" cy="5289196"/>
          </a:xfrm>
        </p:spPr>
        <p:txBody>
          <a:bodyPr>
            <a:noAutofit/>
          </a:bodyPr>
          <a:lstStyle/>
          <a:p>
            <a:r>
              <a:rPr lang="ru-RU" sz="1600" dirty="0"/>
              <a:t>Абзацем 3 пункта 31 примечаний к Постановлению N 719 определено, что для целей осуществления закупок продукции индустрии учебного оборудования и средств обучения и воспитания, классифицируемой кодами по ОК 034-2014 (КПЕС 2008) из 32.99.53.110, из 32.99.53.120, из 32.99.53.130, из 32.99.53.190, для обеспечения государственных и муниципальных нужд в рамках Федерального закона "О контрактной системе в сфере закупок товаров, работ, услуг для обеспечения государственных и муниципальных нужд" и получения мер государственной поддержки, предусматривающих требование наличия реестровой записи реестра российской промышленной продукции, размещаемого в государственной информационной системе промышленности в соответствии со статьей 17.1 Федерального закона "О промышленной политике в Российской Федерации", сформированной в соответствии с постановлением Правительства Российской Федерации от 17 июля 2015 г. N 719 "О подтверждении производства российской промышленной продукции", при производстве учебного оборудования и средств обучения и воспитания необходимо достижение следующего суммарного количества баллов за производство (осуществление) на территории Российской Федерации указанных в разделе XXVII настоящего приложения технологических операций: 32.99.53.120 "Тренажеры для оказания первой помощи - сердечно-легочной реанимации, тренажер для отработки приемов восстановления проходимости верхних дыхательных путей в положении лежа и стоя" - не менее 17 баллов.</a:t>
            </a:r>
          </a:p>
          <a:p>
            <a:r>
              <a:rPr lang="ru-RU" sz="1600" dirty="0"/>
              <a:t>В извещении о Закупке в разделе "Применение национального режима по ст. 14 Закона N 44-ФЗ" в соответствии с Постановлением N 1857 установлено ограничение закупок товаров, происходящих из иностранных государств, выполняемых работ, оказываемых услуг иностранными лицами.</a:t>
            </a:r>
          </a:p>
          <a:p>
            <a:r>
              <a:rPr lang="ru-RU" sz="1600" dirty="0"/>
              <a:t>Вместе с тем, пункт 31 Примечаний к Постановлению N 719 введен Постановлением Правительства РФ от 27.05.2023 N 845 "О внесении изменений в приложение к постановлению Правительства Российской Федерации от 17 июля 2015 г. N 719" (далее - Постановление N 845) и распространяется исключительно на продукцию, выпущенную в соответствии с таким постановлением.</a:t>
            </a:r>
          </a:p>
          <a:p>
            <a:r>
              <a:rPr lang="ru-RU" sz="1600" dirty="0"/>
              <a:t>Пунктом 2 Постановления Правительства РФ от 27.05.2023 N 845 установлено, что выданные Министерством промышленности и торговли Российской Федерации до дня вступления в силу изменений, утвержденных настоящим постановлением, заключения о подтверждении производства промышленной продукции на территории Российской Федерации в отношении продукции, включенной в разделы XI, XXII, XXIII и XXVII приложения к постановлению Правительства Российской Федерации от 17 июля 2015 г. N 719 "О подтверждении производства промышленной продукции на территории Российской Федерации", действительны до окончания установленного срока их действия.</a:t>
            </a:r>
          </a:p>
        </p:txBody>
      </p:sp>
    </p:spTree>
    <p:extLst>
      <p:ext uri="{BB962C8B-B14F-4D97-AF65-F5344CB8AC3E}">
        <p14:creationId xmlns:p14="http://schemas.microsoft.com/office/powerpoint/2010/main" val="1153900931"/>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A1A6AF-95E5-C736-A95D-DCDADDB6D5B0}"/>
            </a:ext>
          </a:extLst>
        </p:cNvPr>
        <p:cNvGrpSpPr/>
        <p:nvPr/>
      </p:nvGrpSpPr>
      <p:grpSpPr>
        <a:xfrm>
          <a:off x="0" y="0"/>
          <a:ext cx="0" cy="0"/>
          <a:chOff x="0" y="0"/>
          <a:chExt cx="0" cy="0"/>
        </a:xfrm>
      </p:grpSpPr>
      <p:sp>
        <p:nvSpPr>
          <p:cNvPr id="2" name="Заголовок 1">
            <a:extLst>
              <a:ext uri="{FF2B5EF4-FFF2-40B4-BE49-F238E27FC236}">
                <a16:creationId xmlns:a16="http://schemas.microsoft.com/office/drawing/2014/main" id="{C7250C33-51D5-894F-E188-299217E6FA92}"/>
              </a:ext>
            </a:extLst>
          </p:cNvPr>
          <p:cNvSpPr>
            <a:spLocks noGrp="1"/>
          </p:cNvSpPr>
          <p:nvPr>
            <p:ph type="title"/>
          </p:nvPr>
        </p:nvSpPr>
        <p:spPr>
          <a:xfrm>
            <a:off x="412072" y="196450"/>
            <a:ext cx="10515600" cy="558152"/>
          </a:xfrm>
        </p:spPr>
        <p:txBody>
          <a:bodyPr>
            <a:normAutofit/>
          </a:bodyPr>
          <a:lstStyle/>
          <a:p>
            <a:r>
              <a:rPr lang="ru-RU" sz="2400" dirty="0">
                <a:solidFill>
                  <a:srgbClr val="0070C0"/>
                </a:solidFill>
              </a:rPr>
              <a:t>Решение Тульского УФАС от 3 марта 2025 г. N 071/06/106-187/2025 (4 из 5)</a:t>
            </a:r>
          </a:p>
        </p:txBody>
      </p:sp>
      <p:sp>
        <p:nvSpPr>
          <p:cNvPr id="3" name="Объект 2">
            <a:extLst>
              <a:ext uri="{FF2B5EF4-FFF2-40B4-BE49-F238E27FC236}">
                <a16:creationId xmlns:a16="http://schemas.microsoft.com/office/drawing/2014/main" id="{E750D5EF-0D59-8259-FAAE-60109E62C7E3}"/>
              </a:ext>
            </a:extLst>
          </p:cNvPr>
          <p:cNvSpPr>
            <a:spLocks noGrp="1"/>
          </p:cNvSpPr>
          <p:nvPr>
            <p:ph idx="1"/>
          </p:nvPr>
        </p:nvSpPr>
        <p:spPr>
          <a:xfrm>
            <a:off x="319596" y="887767"/>
            <a:ext cx="11576481" cy="5289196"/>
          </a:xfrm>
        </p:spPr>
        <p:txBody>
          <a:bodyPr>
            <a:noAutofit/>
          </a:bodyPr>
          <a:lstStyle/>
          <a:p>
            <a:r>
              <a:rPr lang="ru-RU" sz="1600" dirty="0"/>
              <a:t>Постановление Правительства РФ от 27.05.2023 N 845 </a:t>
            </a:r>
            <a:r>
              <a:rPr lang="ru-RU" sz="1600" dirty="0">
                <a:solidFill>
                  <a:srgbClr val="FF0000"/>
                </a:solidFill>
              </a:rPr>
              <a:t>вступило в законную силу 01.06.2023.</a:t>
            </a:r>
          </a:p>
          <a:p>
            <a:r>
              <a:rPr lang="ru-RU" sz="1600" dirty="0"/>
              <a:t>Таким образом, заключения, выданные Минпромторгом России до вступления в силу Постановления N 845 в отношении продукции, включенной в разделы XI, XXII, XXIII и XXVII приложения к Постановлению N 719, не содержат указания совокупного количества баллов. В связи с этим к продукции, включенной в реестр российской промышленной продукции, не предъявляется требование об указании совокупного количества баллов. Вместе с тем такая продукция считается произведенной на территории Российской Федерации, а реестровые записи действующими.</a:t>
            </a:r>
          </a:p>
          <a:p>
            <a:r>
              <a:rPr lang="ru-RU" sz="1600" dirty="0"/>
              <a:t>Аналогичная позиция изложена в Письме Минпромторга России от 19.10.2023 года N 112459/12.</a:t>
            </a:r>
          </a:p>
          <a:p>
            <a:r>
              <a:rPr lang="ru-RU" sz="1600" dirty="0"/>
              <a:t>В рассматриваемом случае, заключение о подтверждении производства промышленной продукции на территории Российской Федерации от 09.06.2022 N 54831/25 на продукцию Тренажер-манекен пострадавшего М4038 выдано до вступления в силу Постановления N 845.</a:t>
            </a:r>
          </a:p>
          <a:p>
            <a:r>
              <a:rPr lang="ru-RU" sz="1600" dirty="0"/>
              <a:t>Следовательно, заключение о подтверждении производства промышленной продукции на территории Российской Федерации от 09.06.2022 N 54831/25 со сроком действия до 08.06.2025, на основании которого присвоена реестровая запись из реестра российской промышленной продукции N 10306684, выданное до вступления в силу Постановления N 845, при отсутствии количества баллов в составе реестровой записи, присвоенной продукции, может являться подтверждением соответствия закупаемого промышленного товара требованиям, установленным Постановлением N 1857, а продукция, в отношении которой сформирована такая запись, может быть предложена для целей участия в закупках для государственных и муниципальных нужд при применении постановления N 1857.</a:t>
            </a:r>
          </a:p>
          <a:p>
            <a:r>
              <a:rPr lang="ru-RU" sz="1600" dirty="0"/>
              <a:t>В заявке заявителя, равно, как в заявках еще 3-х участников, указавших один и тот же реестровый номер 10538115 на продукцию Тренажёр для приёмов сердечно-лёгочной и мозговой реанимации пружинно-механический "Максим I-01" производителя АКЦИОНЕРНОЕ ОБЩЕСТВО "МЕДИУС", который  сформирован на основании акта экспертизы ТПП N 002-11-11212 от 08.05.2024, заключения о подтверждении производства промышленной продукции на территории Российской Федерации от 17.05.2024 N 50376/08 со сроком действия до 16.05.2027. Этот номер не содержит информации о соответствии количества баллов достаточных для целей закупок промышленной продукции.</a:t>
            </a:r>
          </a:p>
        </p:txBody>
      </p:sp>
    </p:spTree>
    <p:extLst>
      <p:ext uri="{BB962C8B-B14F-4D97-AF65-F5344CB8AC3E}">
        <p14:creationId xmlns:p14="http://schemas.microsoft.com/office/powerpoint/2010/main" val="2979402528"/>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24F274-9BFB-54C9-335A-0A6BB0316213}"/>
            </a:ext>
          </a:extLst>
        </p:cNvPr>
        <p:cNvGrpSpPr/>
        <p:nvPr/>
      </p:nvGrpSpPr>
      <p:grpSpPr>
        <a:xfrm>
          <a:off x="0" y="0"/>
          <a:ext cx="0" cy="0"/>
          <a:chOff x="0" y="0"/>
          <a:chExt cx="0" cy="0"/>
        </a:xfrm>
      </p:grpSpPr>
      <p:sp>
        <p:nvSpPr>
          <p:cNvPr id="2" name="Заголовок 1">
            <a:extLst>
              <a:ext uri="{FF2B5EF4-FFF2-40B4-BE49-F238E27FC236}">
                <a16:creationId xmlns:a16="http://schemas.microsoft.com/office/drawing/2014/main" id="{804012F8-AB30-6771-9D3B-302956A0C57C}"/>
              </a:ext>
            </a:extLst>
          </p:cNvPr>
          <p:cNvSpPr>
            <a:spLocks noGrp="1"/>
          </p:cNvSpPr>
          <p:nvPr>
            <p:ph type="title"/>
          </p:nvPr>
        </p:nvSpPr>
        <p:spPr>
          <a:xfrm>
            <a:off x="412072" y="196450"/>
            <a:ext cx="10515600" cy="558152"/>
          </a:xfrm>
        </p:spPr>
        <p:txBody>
          <a:bodyPr>
            <a:normAutofit/>
          </a:bodyPr>
          <a:lstStyle/>
          <a:p>
            <a:r>
              <a:rPr lang="ru-RU" sz="2400" dirty="0">
                <a:solidFill>
                  <a:srgbClr val="0070C0"/>
                </a:solidFill>
              </a:rPr>
              <a:t>Решение Тульского УФАС от 3 марта 2025 г. N 071/06/106-187/2025 (5 из 5)</a:t>
            </a:r>
          </a:p>
        </p:txBody>
      </p:sp>
      <p:sp>
        <p:nvSpPr>
          <p:cNvPr id="3" name="Объект 2">
            <a:extLst>
              <a:ext uri="{FF2B5EF4-FFF2-40B4-BE49-F238E27FC236}">
                <a16:creationId xmlns:a16="http://schemas.microsoft.com/office/drawing/2014/main" id="{365193F0-CD1C-270C-D18F-5E6D760CFBAD}"/>
              </a:ext>
            </a:extLst>
          </p:cNvPr>
          <p:cNvSpPr>
            <a:spLocks noGrp="1"/>
          </p:cNvSpPr>
          <p:nvPr>
            <p:ph idx="1"/>
          </p:nvPr>
        </p:nvSpPr>
        <p:spPr>
          <a:xfrm>
            <a:off x="319596" y="887767"/>
            <a:ext cx="11576481" cy="5289196"/>
          </a:xfrm>
        </p:spPr>
        <p:txBody>
          <a:bodyPr>
            <a:noAutofit/>
          </a:bodyPr>
          <a:lstStyle/>
          <a:p>
            <a:r>
              <a:rPr lang="ru-RU" sz="1600" dirty="0"/>
              <a:t>Участник закупки с идентификационным номером заявки 118210969 представил в составе заявки, в том числе следующую информацию:</a:t>
            </a:r>
          </a:p>
          <a:p>
            <a:r>
              <a:rPr lang="ru-RU" sz="1600" dirty="0"/>
              <a:t>- страна происхождения товара - Российская Федерация;</a:t>
            </a:r>
          </a:p>
          <a:p>
            <a:r>
              <a:rPr lang="ru-RU" sz="1600" dirty="0"/>
              <a:t>- номер реестровой записи из реестра российской промышленной продукции - 10306684.</a:t>
            </a:r>
          </a:p>
          <a:p>
            <a:r>
              <a:rPr lang="ru-RU" sz="1600" dirty="0"/>
              <a:t>Установлено, что реестровая запись N 10306684 на продукцию Тренажер-манекен пострадавшего М4038 производителя ОБЩЕСТВО С ОГРАНИЧЕННОЙ ОТВЕТСТВЕННОСТЬЮ "ПРОИЗВОДСТВЕННОЕ ОБЪЕДИНЕНИЕ "ЗАРНИЦА", сформированная на основании заключения о подтверждении производства промышленной продукции на территории Российской Федерации от 09.06.2022 N 54831/25 со сроком действия до 08.06.2025, не содержит информации о соответствии количества баллов достаточных для целей закупок промышленной продукции.</a:t>
            </a:r>
          </a:p>
          <a:p>
            <a:r>
              <a:rPr lang="ru-RU" sz="1600" dirty="0"/>
              <a:t>Но так как Заключение было выдано до появления требований по совокупному количеству баллов, оно соответствует требованиям в рамках 1875 ПП РФ.</a:t>
            </a:r>
          </a:p>
          <a:p>
            <a:r>
              <a:rPr lang="ru-RU" sz="1600" b="1" dirty="0">
                <a:solidFill>
                  <a:srgbClr val="00B050"/>
                </a:solidFill>
              </a:rPr>
              <a:t>Жалоба не обоснована</a:t>
            </a:r>
          </a:p>
          <a:p>
            <a:endParaRPr lang="ru-RU" sz="1600" b="1" dirty="0">
              <a:solidFill>
                <a:srgbClr val="00B050"/>
              </a:solidFill>
            </a:endParaRPr>
          </a:p>
          <a:p>
            <a:r>
              <a:rPr lang="ru-RU" sz="1600" b="1" dirty="0">
                <a:solidFill>
                  <a:srgbClr val="7030A0"/>
                </a:solidFill>
              </a:rPr>
              <a:t>Аналогичные решения  - Решение Управления Федеральной антимонопольной службы по Тверской области от 8 апреля 2025 г. N 069/06/105-341/2025</a:t>
            </a:r>
          </a:p>
          <a:p>
            <a:r>
              <a:rPr lang="ru-RU" sz="1600" b="1" dirty="0">
                <a:solidFill>
                  <a:srgbClr val="7030A0"/>
                </a:solidFill>
              </a:rPr>
              <a:t>Решение Ленинградского УФАС от 20.03.2025 г. № 44-532/25</a:t>
            </a:r>
          </a:p>
        </p:txBody>
      </p:sp>
    </p:spTree>
    <p:extLst>
      <p:ext uri="{BB962C8B-B14F-4D97-AF65-F5344CB8AC3E}">
        <p14:creationId xmlns:p14="http://schemas.microsoft.com/office/powerpoint/2010/main" val="4279328390"/>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C84360-462F-4344-9730-9F757A78FE96}"/>
            </a:ext>
          </a:extLst>
        </p:cNvPr>
        <p:cNvGrpSpPr/>
        <p:nvPr/>
      </p:nvGrpSpPr>
      <p:grpSpPr>
        <a:xfrm>
          <a:off x="0" y="0"/>
          <a:ext cx="0" cy="0"/>
          <a:chOff x="0" y="0"/>
          <a:chExt cx="0" cy="0"/>
        </a:xfrm>
      </p:grpSpPr>
      <p:sp>
        <p:nvSpPr>
          <p:cNvPr id="2" name="Заголовок 1">
            <a:extLst>
              <a:ext uri="{FF2B5EF4-FFF2-40B4-BE49-F238E27FC236}">
                <a16:creationId xmlns:a16="http://schemas.microsoft.com/office/drawing/2014/main" id="{771AAC6A-8E85-6AA3-2952-4D74F2D746E6}"/>
              </a:ext>
            </a:extLst>
          </p:cNvPr>
          <p:cNvSpPr>
            <a:spLocks noGrp="1"/>
          </p:cNvSpPr>
          <p:nvPr>
            <p:ph type="title"/>
          </p:nvPr>
        </p:nvSpPr>
        <p:spPr>
          <a:xfrm>
            <a:off x="695400" y="1556792"/>
            <a:ext cx="10515600" cy="1325563"/>
          </a:xfrm>
        </p:spPr>
        <p:txBody>
          <a:bodyPr>
            <a:normAutofit/>
          </a:bodyPr>
          <a:lstStyle/>
          <a:p>
            <a:pPr algn="ctr"/>
            <a:r>
              <a:rPr lang="ru-RU" sz="2400" dirty="0">
                <a:solidFill>
                  <a:srgbClr val="00B050"/>
                </a:solidFill>
              </a:rPr>
              <a:t>Примеры административной практики по совокупному количеству «закупочных» баллов (т.е. для целей осуществления закупок)</a:t>
            </a:r>
          </a:p>
        </p:txBody>
      </p:sp>
    </p:spTree>
    <p:extLst>
      <p:ext uri="{BB962C8B-B14F-4D97-AF65-F5344CB8AC3E}">
        <p14:creationId xmlns:p14="http://schemas.microsoft.com/office/powerpoint/2010/main" val="247432921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728B8A0E-20F6-B843-A0B8-A28B3F0048E0}"/>
              </a:ext>
            </a:extLst>
          </p:cNvPr>
          <p:cNvSpPr>
            <a:spLocks noGrp="1"/>
          </p:cNvSpPr>
          <p:nvPr>
            <p:ph type="title"/>
          </p:nvPr>
        </p:nvSpPr>
        <p:spPr/>
        <p:txBody>
          <a:bodyPr/>
          <a:lstStyle/>
          <a:p>
            <a:endParaRPr lang="ru-RU" dirty="0"/>
          </a:p>
        </p:txBody>
      </p:sp>
      <p:sp>
        <p:nvSpPr>
          <p:cNvPr id="3" name="Текст 2">
            <a:extLst>
              <a:ext uri="{FF2B5EF4-FFF2-40B4-BE49-F238E27FC236}">
                <a16:creationId xmlns:a16="http://schemas.microsoft.com/office/drawing/2014/main" id="{DA98641A-4A11-76E4-F7E0-BAAE9A97B13C}"/>
              </a:ext>
            </a:extLst>
          </p:cNvPr>
          <p:cNvSpPr>
            <a:spLocks noGrp="1"/>
          </p:cNvSpPr>
          <p:nvPr>
            <p:ph type="body" idx="1"/>
          </p:nvPr>
        </p:nvSpPr>
        <p:spPr/>
        <p:txBody>
          <a:bodyPr/>
          <a:lstStyle/>
          <a:p>
            <a:endParaRPr lang="ru-RU"/>
          </a:p>
        </p:txBody>
      </p:sp>
      <p:pic>
        <p:nvPicPr>
          <p:cNvPr id="5" name="Рисунок 4">
            <a:extLst>
              <a:ext uri="{FF2B5EF4-FFF2-40B4-BE49-F238E27FC236}">
                <a16:creationId xmlns:a16="http://schemas.microsoft.com/office/drawing/2014/main" id="{777930A5-368E-3236-EA0F-FF7546143D43}"/>
              </a:ext>
            </a:extLst>
          </p:cNvPr>
          <p:cNvPicPr>
            <a:picLocks noChangeAspect="1"/>
          </p:cNvPicPr>
          <p:nvPr/>
        </p:nvPicPr>
        <p:blipFill>
          <a:blip r:embed="rId2"/>
          <a:stretch>
            <a:fillRect/>
          </a:stretch>
        </p:blipFill>
        <p:spPr>
          <a:xfrm>
            <a:off x="13438" y="32863"/>
            <a:ext cx="12165123" cy="6792273"/>
          </a:xfrm>
          <a:prstGeom prst="rect">
            <a:avLst/>
          </a:prstGeom>
        </p:spPr>
      </p:pic>
    </p:spTree>
    <p:extLst>
      <p:ext uri="{BB962C8B-B14F-4D97-AF65-F5344CB8AC3E}">
        <p14:creationId xmlns:p14="http://schemas.microsoft.com/office/powerpoint/2010/main" val="204986480"/>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7C27C935-B418-DACF-AF86-A083CEE05335}"/>
              </a:ext>
            </a:extLst>
          </p:cNvPr>
          <p:cNvSpPr>
            <a:spLocks noGrp="1"/>
          </p:cNvSpPr>
          <p:nvPr>
            <p:ph type="title"/>
          </p:nvPr>
        </p:nvSpPr>
        <p:spPr>
          <a:xfrm>
            <a:off x="838200" y="91748"/>
            <a:ext cx="10515600" cy="850933"/>
          </a:xfrm>
        </p:spPr>
        <p:txBody>
          <a:bodyPr>
            <a:normAutofit/>
          </a:bodyPr>
          <a:lstStyle/>
          <a:p>
            <a:r>
              <a:rPr lang="ru-RU" sz="2400" dirty="0">
                <a:solidFill>
                  <a:srgbClr val="0070C0"/>
                </a:solidFill>
              </a:rPr>
              <a:t>РЕШЕНИЕ Комиссии Марийского УФАС по контролю в сфере закупок по делу № 012/06/105-209/2025  8 апреля 2025 года (1 из 3)</a:t>
            </a:r>
            <a:endParaRPr lang="ru-RU" sz="2400" dirty="0">
              <a:solidFill>
                <a:srgbClr val="FF0000"/>
              </a:solidFill>
            </a:endParaRPr>
          </a:p>
        </p:txBody>
      </p:sp>
      <p:sp>
        <p:nvSpPr>
          <p:cNvPr id="3" name="Объект 2">
            <a:extLst>
              <a:ext uri="{FF2B5EF4-FFF2-40B4-BE49-F238E27FC236}">
                <a16:creationId xmlns:a16="http://schemas.microsoft.com/office/drawing/2014/main" id="{2F69D021-01E7-9435-D766-997ABA1A69A9}"/>
              </a:ext>
            </a:extLst>
          </p:cNvPr>
          <p:cNvSpPr>
            <a:spLocks noGrp="1"/>
          </p:cNvSpPr>
          <p:nvPr>
            <p:ph idx="1"/>
          </p:nvPr>
        </p:nvSpPr>
        <p:spPr>
          <a:xfrm>
            <a:off x="378644" y="942681"/>
            <a:ext cx="11434712" cy="5130588"/>
          </a:xfrm>
        </p:spPr>
        <p:txBody>
          <a:bodyPr>
            <a:normAutofit fontScale="25000" lnSpcReduction="20000"/>
          </a:bodyPr>
          <a:lstStyle/>
          <a:p>
            <a:r>
              <a:rPr lang="ru-RU" sz="6400" dirty="0"/>
              <a:t>Жалуется ООО «Страта» на действия комиссии по осуществлению закупок при проведении электронного аукциона на поставку спецодежды (номер извещения в ЕИС 0108500000425001149). Заказчик  - ГБУ РМЭ «Станция скорой медицинской помощи»; от уполномоченного органа – Комитет по регулированию контрактной системы в сфере закупок Республики Марий Эл.</a:t>
            </a:r>
          </a:p>
          <a:p>
            <a:r>
              <a:rPr lang="ru-RU" sz="6400" dirty="0"/>
              <a:t>По мнению Заявителя представленное в составе заявки заключение о подтверждении производства промышленной продукции на территории Российской Федерации выдано до 17.05.2024 и срок его действия не истек, а значит комиссия заказчика не вправе отклонить заявку по причине отсутствия в выписках из него сведений о совокупном количестве баллов.</a:t>
            </a:r>
          </a:p>
          <a:p>
            <a:r>
              <a:rPr lang="ru-RU" sz="6400" dirty="0"/>
              <a:t>Постановлением Правительства от 17.05.2024 № 610 «О внесении изменений в Постановление Правительства Российской Федерации от 17.07.2015 № 719» (далее - Постановление № 610) утверждены изменения, которые внесены в приложение к Постановлению № 719. </a:t>
            </a:r>
          </a:p>
          <a:p>
            <a:r>
              <a:rPr lang="ru-RU" sz="6400" dirty="0"/>
              <a:t>Так, Приложение к Постановлению Правительства РФ № 719 дополнено примечаниями 39-53, из которых примечание 53 гласит: «Для целей осуществления закупок продукции, включенной в раздел XVII настоящего приложения, для обеспечения государственных и муниципальных нужд в рамках Федерального закона «О контрактной системе в сфере закупок товаров, работ, услуг для обеспечения государственных и муниципальных нужд», предусматривающих в качестве требования наличие заключения о подтверждении производства промышленной продукции на территории Российской Федерации, выданного в соответствии с постановлением Правительства Российской Федерации от 17 июля 2015 г. № 719 «О подтверждении производства промышленной продукции на территории Российской Федерации», а также для целей отнесения указанной промышленной продукции к продукции, произведенной на территории Российской Федерации, при ее производстве должны выполняться требования и технологические операции, предусмотренные разделом XVII настоящего приложения, обеспечивающие достижение следующего минимально возможного количества баллов в части товарных позиций: </a:t>
            </a:r>
            <a:r>
              <a:rPr lang="ru-RU" sz="6400" u="sng" dirty="0"/>
              <a:t>14.12 «Спецодежда (кроме ОКПД 2 14.12.30.150 «Рукавицы, перчатки производственные и профессиональные»)» - не менее 80 баллов, при наличии утеплителя - не менее 100 баллов (для производства изделий из тканей), не менее 40 баллов (для производства изделий из полимерных и пленочных материалов методами высокочастотной, ультразвуковой сварки), не менее 60 баллов (для производства изделий из трикотажного полотна), не менее 50 баллов (для производства изделий из материалов нетканых). </a:t>
            </a:r>
          </a:p>
          <a:p>
            <a:endParaRPr lang="ru-RU" dirty="0"/>
          </a:p>
        </p:txBody>
      </p:sp>
    </p:spTree>
    <p:extLst>
      <p:ext uri="{BB962C8B-B14F-4D97-AF65-F5344CB8AC3E}">
        <p14:creationId xmlns:p14="http://schemas.microsoft.com/office/powerpoint/2010/main" val="2713594518"/>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0B6029-F64A-F811-1B4A-3A9C683C4543}"/>
            </a:ext>
          </a:extLst>
        </p:cNvPr>
        <p:cNvGrpSpPr/>
        <p:nvPr/>
      </p:nvGrpSpPr>
      <p:grpSpPr>
        <a:xfrm>
          <a:off x="0" y="0"/>
          <a:ext cx="0" cy="0"/>
          <a:chOff x="0" y="0"/>
          <a:chExt cx="0" cy="0"/>
        </a:xfrm>
      </p:grpSpPr>
      <p:sp>
        <p:nvSpPr>
          <p:cNvPr id="2" name="Заголовок 1">
            <a:extLst>
              <a:ext uri="{FF2B5EF4-FFF2-40B4-BE49-F238E27FC236}">
                <a16:creationId xmlns:a16="http://schemas.microsoft.com/office/drawing/2014/main" id="{4232A7AA-5AB5-D3BF-FF8F-AE1AF8DAE3D6}"/>
              </a:ext>
            </a:extLst>
          </p:cNvPr>
          <p:cNvSpPr>
            <a:spLocks noGrp="1"/>
          </p:cNvSpPr>
          <p:nvPr>
            <p:ph type="title"/>
          </p:nvPr>
        </p:nvSpPr>
        <p:spPr>
          <a:xfrm>
            <a:off x="838200" y="91748"/>
            <a:ext cx="10515600" cy="850933"/>
          </a:xfrm>
        </p:spPr>
        <p:txBody>
          <a:bodyPr>
            <a:normAutofit/>
          </a:bodyPr>
          <a:lstStyle/>
          <a:p>
            <a:r>
              <a:rPr lang="ru-RU" sz="2400" dirty="0">
                <a:solidFill>
                  <a:srgbClr val="0070C0"/>
                </a:solidFill>
              </a:rPr>
              <a:t>РЕШЕНИЕ Комиссии Марийского УФАС по контролю в сфере закупок по делу № 012/06/105-209/2025  8 апреля 2025 года (2 из 3)</a:t>
            </a:r>
          </a:p>
        </p:txBody>
      </p:sp>
      <p:sp>
        <p:nvSpPr>
          <p:cNvPr id="3" name="Объект 2">
            <a:extLst>
              <a:ext uri="{FF2B5EF4-FFF2-40B4-BE49-F238E27FC236}">
                <a16:creationId xmlns:a16="http://schemas.microsoft.com/office/drawing/2014/main" id="{A39E5113-F789-3C7A-F1A3-0163884FB2E4}"/>
              </a:ext>
            </a:extLst>
          </p:cNvPr>
          <p:cNvSpPr>
            <a:spLocks noGrp="1"/>
          </p:cNvSpPr>
          <p:nvPr>
            <p:ph idx="1"/>
          </p:nvPr>
        </p:nvSpPr>
        <p:spPr>
          <a:xfrm>
            <a:off x="339365" y="1046375"/>
            <a:ext cx="11566689" cy="5130588"/>
          </a:xfrm>
        </p:spPr>
        <p:txBody>
          <a:bodyPr>
            <a:normAutofit fontScale="25000" lnSpcReduction="20000"/>
          </a:bodyPr>
          <a:lstStyle/>
          <a:p>
            <a:r>
              <a:rPr lang="ru-RU" sz="7200" dirty="0"/>
              <a:t>Установлено, что участник с идентификационным номером заявки № 2 (ООО «Страта») предоставил номер записи из реестра российской промышленной продукции. При этом, данная реестровая запись не содержит сведений о совокупном количестве баллов за выполнение (освоение) на территории Российской Федерации соответствующих операций (условий), которое составляет или превышает значение, определенное Постановление № 719 для целей осуществления закупок. </a:t>
            </a:r>
          </a:p>
          <a:p>
            <a:r>
              <a:rPr lang="ru-RU" sz="7200" dirty="0"/>
              <a:t>В соответствии с подпунктом «а» пункта 1 части 4 статьи 14 Закона о контрактной если Правительством Российской Федерации установлен предусмотренный подпунктом «а» пункта 1 части 2 настоящей статьи запрет закупок товара заявка на участие в закупке, содержащая предложение о поставке такого товара, происходящего из иностранного государства, подлежит отклонению в соответствии с настоящим Федеральным законом.</a:t>
            </a:r>
          </a:p>
          <a:p>
            <a:r>
              <a:rPr lang="ru-RU" sz="7200" dirty="0"/>
              <a:t>Относительно довода Заявителя о том, что срок действия заключения о подтверждении производства промышленной продукции на территории Российской Федерации не истек, а значит комиссия заказчика не вправе отклонить заявку по причине отсутствия в выписках из него сведений о совокупном количестве баллов Комиссия Марийского УФАС России отмечает следующее.</a:t>
            </a:r>
          </a:p>
          <a:p>
            <a:r>
              <a:rPr lang="ru-RU" sz="7200" dirty="0"/>
              <a:t>Пунктом 2 Постановления № 610 установлено, что выданные Министерством промышленности и торговли Российской Федерации до даты вступления в силу настоящего постановления заключения о подтверждении производства промышленной продукции на территории Российской Федерации в отношении продукции, включенной, в том числе в раздел XVII приложения к Постановлению № 719, действительны до окончания установленного срока их действия. </a:t>
            </a:r>
          </a:p>
          <a:p>
            <a:r>
              <a:rPr lang="ru-RU" sz="7200" dirty="0"/>
              <a:t>Следовательно, Постановлением № 610 урегулирован только срок действия указанных заключений в связи с вносимыми изменениями. </a:t>
            </a:r>
          </a:p>
          <a:p>
            <a:endParaRPr lang="ru-RU" dirty="0"/>
          </a:p>
        </p:txBody>
      </p:sp>
    </p:spTree>
    <p:extLst>
      <p:ext uri="{BB962C8B-B14F-4D97-AF65-F5344CB8AC3E}">
        <p14:creationId xmlns:p14="http://schemas.microsoft.com/office/powerpoint/2010/main" val="2574608935"/>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2BD5F9-B8EC-D3D5-D4E8-471E629728D6}"/>
            </a:ext>
          </a:extLst>
        </p:cNvPr>
        <p:cNvGrpSpPr/>
        <p:nvPr/>
      </p:nvGrpSpPr>
      <p:grpSpPr>
        <a:xfrm>
          <a:off x="0" y="0"/>
          <a:ext cx="0" cy="0"/>
          <a:chOff x="0" y="0"/>
          <a:chExt cx="0" cy="0"/>
        </a:xfrm>
      </p:grpSpPr>
      <p:sp>
        <p:nvSpPr>
          <p:cNvPr id="2" name="Заголовок 1">
            <a:extLst>
              <a:ext uri="{FF2B5EF4-FFF2-40B4-BE49-F238E27FC236}">
                <a16:creationId xmlns:a16="http://schemas.microsoft.com/office/drawing/2014/main" id="{7944185E-8C44-98AD-C8B0-A11C4D51A851}"/>
              </a:ext>
            </a:extLst>
          </p:cNvPr>
          <p:cNvSpPr>
            <a:spLocks noGrp="1"/>
          </p:cNvSpPr>
          <p:nvPr>
            <p:ph type="title"/>
          </p:nvPr>
        </p:nvSpPr>
        <p:spPr>
          <a:xfrm>
            <a:off x="838200" y="91748"/>
            <a:ext cx="10515600" cy="850933"/>
          </a:xfrm>
        </p:spPr>
        <p:txBody>
          <a:bodyPr>
            <a:normAutofit/>
          </a:bodyPr>
          <a:lstStyle/>
          <a:p>
            <a:r>
              <a:rPr lang="ru-RU" sz="2400" dirty="0">
                <a:solidFill>
                  <a:srgbClr val="0070C0"/>
                </a:solidFill>
              </a:rPr>
              <a:t>РЕШЕНИЕ Комиссии Марийского УФАС по контролю в сфере закупок по делу № 012/06/105-209/2025  8 апреля 2025 года (3 из 3)</a:t>
            </a:r>
          </a:p>
        </p:txBody>
      </p:sp>
      <p:sp>
        <p:nvSpPr>
          <p:cNvPr id="3" name="Объект 2">
            <a:extLst>
              <a:ext uri="{FF2B5EF4-FFF2-40B4-BE49-F238E27FC236}">
                <a16:creationId xmlns:a16="http://schemas.microsoft.com/office/drawing/2014/main" id="{F714D544-F757-0BBB-6F8B-AC3CE69C7FAA}"/>
              </a:ext>
            </a:extLst>
          </p:cNvPr>
          <p:cNvSpPr>
            <a:spLocks noGrp="1"/>
          </p:cNvSpPr>
          <p:nvPr>
            <p:ph idx="1"/>
          </p:nvPr>
        </p:nvSpPr>
        <p:spPr>
          <a:xfrm>
            <a:off x="312655" y="942681"/>
            <a:ext cx="11566689" cy="3278407"/>
          </a:xfrm>
        </p:spPr>
        <p:txBody>
          <a:bodyPr>
            <a:normAutofit fontScale="25000" lnSpcReduction="20000"/>
          </a:bodyPr>
          <a:lstStyle/>
          <a:p>
            <a:r>
              <a:rPr lang="ru-RU" sz="7200" dirty="0"/>
              <a:t>Из изложенного следует, что заключения, полученные до 17.05.2024, являются действующими, но требуют внесения соответствующих изменений с целью обеспечения возможности их принятия и учета для целей участия в государственных и муниципальных закупках, при проведении которых установлены запрет, ограничение допуска в соответствии с Постановлением № 1875. В противном случае, при несоблюдении комиссией по осуществлению закупок требований Постановления Правительства РФ № 1875 и Постановления Правительства РФ № 719 и признании заявок, содержащих сведения о реестровых записях из Реестра российской промышленной продукции без совокупного количества баллов, у участников закупки не будет необходимости и стимула внесения соответствующих изменений в реестровые записи, что приведет к несоблюдению требований Постановления Правительства РФ № 1875 и Постановления Правительства РФ № 719. </a:t>
            </a:r>
          </a:p>
          <a:p>
            <a:r>
              <a:rPr lang="ru-RU" sz="7200" dirty="0"/>
              <a:t>Таким образом, у комиссии по осуществлению закупок Заказчика имелись основания для отклонения заявки Заявителя.</a:t>
            </a:r>
          </a:p>
          <a:p>
            <a:r>
              <a:rPr lang="ru-RU" sz="7200" b="1" dirty="0">
                <a:solidFill>
                  <a:srgbClr val="00B050"/>
                </a:solidFill>
              </a:rPr>
              <a:t>Жалоба не обоснована</a:t>
            </a:r>
          </a:p>
          <a:p>
            <a:endParaRPr lang="ru-RU" sz="6400" b="1" dirty="0">
              <a:solidFill>
                <a:srgbClr val="00B050"/>
              </a:solidFill>
            </a:endParaRPr>
          </a:p>
        </p:txBody>
      </p:sp>
    </p:spTree>
    <p:extLst>
      <p:ext uri="{BB962C8B-B14F-4D97-AF65-F5344CB8AC3E}">
        <p14:creationId xmlns:p14="http://schemas.microsoft.com/office/powerpoint/2010/main" val="2643923412"/>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3127E4-83AF-F1C4-809C-C4F518265672}"/>
            </a:ext>
          </a:extLst>
        </p:cNvPr>
        <p:cNvGrpSpPr/>
        <p:nvPr/>
      </p:nvGrpSpPr>
      <p:grpSpPr>
        <a:xfrm>
          <a:off x="0" y="0"/>
          <a:ext cx="0" cy="0"/>
          <a:chOff x="0" y="0"/>
          <a:chExt cx="0" cy="0"/>
        </a:xfrm>
      </p:grpSpPr>
      <p:sp>
        <p:nvSpPr>
          <p:cNvPr id="3" name="Объект 2">
            <a:extLst>
              <a:ext uri="{FF2B5EF4-FFF2-40B4-BE49-F238E27FC236}">
                <a16:creationId xmlns:a16="http://schemas.microsoft.com/office/drawing/2014/main" id="{9C0B027D-70E1-9577-7D61-6DCA7BB45D9E}"/>
              </a:ext>
            </a:extLst>
          </p:cNvPr>
          <p:cNvSpPr>
            <a:spLocks noGrp="1"/>
          </p:cNvSpPr>
          <p:nvPr>
            <p:ph idx="1"/>
          </p:nvPr>
        </p:nvSpPr>
        <p:spPr>
          <a:xfrm>
            <a:off x="312655" y="260648"/>
            <a:ext cx="11566689" cy="6408712"/>
          </a:xfrm>
        </p:spPr>
        <p:txBody>
          <a:bodyPr>
            <a:normAutofit fontScale="25000" lnSpcReduction="20000"/>
          </a:bodyPr>
          <a:lstStyle/>
          <a:p>
            <a:r>
              <a:rPr lang="ru-RU" sz="7200" dirty="0">
                <a:solidFill>
                  <a:srgbClr val="FF0000"/>
                </a:solidFill>
              </a:rPr>
              <a:t>Аналогичные решения </a:t>
            </a:r>
            <a:r>
              <a:rPr lang="ru-RU" sz="7200" dirty="0">
                <a:solidFill>
                  <a:srgbClr val="7030A0"/>
                </a:solidFill>
              </a:rPr>
              <a:t>-  Решение Управления Федеральной антимонопольной службы по Рязанской области от 8 апреля 2025 г. N 062/06/106-220/2025; Решение Управления Федеральной антимонопольной службы по Смоленской области от 31 марта 2025 г. N 067/06/48-212/2025; Решение Управления Федеральной антимонопольной службы по Архангельской области от 26 марта 2025 г. N 029/06/105-213/2025; Решение Управления Федеральной антимонопольной службы по Удмуртской Республике от 21 марта 2025 г. N 018/06/106-293/2025; Решение Управления Федеральной антимонопольной службы по Красноярскому краю от 4 марта 2025 г. N 024/06/106-440/2025; Решение Управления Федеральной антимонопольной службы по Оренбургской области от 2 апреля 2025 г. N 056/06/106-394/2025; Решение Управления Федеральной антимонопольной службы по Алтайскому краю от 4 апреля 2025 г. N 022/06/105-519/2025</a:t>
            </a:r>
          </a:p>
          <a:p>
            <a:r>
              <a:rPr lang="ru-RU" sz="7200" dirty="0">
                <a:solidFill>
                  <a:srgbClr val="7030A0"/>
                </a:solidFill>
              </a:rPr>
              <a:t>Решение Управления Федеральной антимонопольной службы по Московской области от 7 апреля 2025 г. N 050/06/105-11217/2025: Представленные заявителем в составе заявки заключения являются действующими, однако законодательство о контрактной системе в сфере закупок устанавливает более строгие требования к документам (сведениям), служащим для подтверждения страны происхождения товара, предлагаемого к поставке. Кроме того, тот факт, что заключение участника закупки N 119 ООО "</a:t>
            </a:r>
            <a:r>
              <a:rPr lang="ru-RU" sz="7200" dirty="0" err="1">
                <a:solidFill>
                  <a:srgbClr val="7030A0"/>
                </a:solidFill>
              </a:rPr>
              <a:t>Савикс</a:t>
            </a:r>
            <a:r>
              <a:rPr lang="ru-RU" sz="7200" dirty="0">
                <a:solidFill>
                  <a:srgbClr val="7030A0"/>
                </a:solidFill>
              </a:rPr>
              <a:t>-ЛТД" выдано до даты вступления в силу действующей редакции Постановления Правительства РФ N 719, не свидетельствует о том, что комиссия по осуществлению закупок должна признавать заявку, не содержащую информацию о совокупном количестве баллов, соответствующей требованиям извещения о закупке, в нарушение требований законодательства и игнорируя требования Постановления Правительства N 1875 и Постановления Правительства N 719".</a:t>
            </a:r>
          </a:p>
          <a:p>
            <a:r>
              <a:rPr lang="ru-RU" sz="7200" dirty="0">
                <a:solidFill>
                  <a:srgbClr val="7030A0"/>
                </a:solidFill>
              </a:rPr>
              <a:t>Решение Управления Федеральной антимонопольной службы по Калининградской области от 2 апреля 2025 г. N 039/06/50-291/2025: При этом, с даты вступления в силу изменений в Постановление N 719, предусматривающих введение балльной системы в отношении закупаемой продукции, заключения на такую промышленную продукцию, в которых отсутствует информация о совокупном количестве баллов за выполнение (освоение) на территории Российской Федерации соответствующих операций (условий), не могут быть использованы для подтверждения производства промышленной продукции на территории Российской Федерации в целях применения Постановления Правительства РФ от 23.12.2024 N 1875. </a:t>
            </a:r>
          </a:p>
          <a:p>
            <a:r>
              <a:rPr lang="ru-RU" sz="7200" dirty="0">
                <a:solidFill>
                  <a:srgbClr val="7030A0"/>
                </a:solidFill>
              </a:rPr>
              <a:t>В Постановлении АС Восточно-Сибирского округа от 19.12.2024 по делу N А33-23737/2023 был сделан вывод о том, что ранее полученные заключения хотя и являются действующими, но требуют внесения соответствующих изменений с целью возможности их принятия и учета для целей участия в государственных и муниципальных закупках (в т.ч. в части информации о значении совокупного количества баллов, актуальном на момент осуществления закупки).</a:t>
            </a:r>
          </a:p>
          <a:p>
            <a:endParaRPr lang="ru-RU" sz="5600" dirty="0">
              <a:solidFill>
                <a:srgbClr val="7030A0"/>
              </a:solidFill>
            </a:endParaRPr>
          </a:p>
          <a:p>
            <a:endParaRPr lang="ru-RU" sz="5600" dirty="0">
              <a:solidFill>
                <a:srgbClr val="7030A0"/>
              </a:solidFill>
            </a:endParaRPr>
          </a:p>
        </p:txBody>
      </p:sp>
    </p:spTree>
    <p:extLst>
      <p:ext uri="{BB962C8B-B14F-4D97-AF65-F5344CB8AC3E}">
        <p14:creationId xmlns:p14="http://schemas.microsoft.com/office/powerpoint/2010/main" val="3973823939"/>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BD04AF-5D5B-4336-DFE3-C43673FDF97B}"/>
            </a:ext>
          </a:extLst>
        </p:cNvPr>
        <p:cNvGrpSpPr/>
        <p:nvPr/>
      </p:nvGrpSpPr>
      <p:grpSpPr>
        <a:xfrm>
          <a:off x="0" y="0"/>
          <a:ext cx="0" cy="0"/>
          <a:chOff x="0" y="0"/>
          <a:chExt cx="0" cy="0"/>
        </a:xfrm>
      </p:grpSpPr>
      <p:sp>
        <p:nvSpPr>
          <p:cNvPr id="2" name="Прямоугольник 1">
            <a:extLst>
              <a:ext uri="{FF2B5EF4-FFF2-40B4-BE49-F238E27FC236}">
                <a16:creationId xmlns:a16="http://schemas.microsoft.com/office/drawing/2014/main" id="{0331B19E-B30E-D8B9-5903-49CB648E045E}"/>
              </a:ext>
            </a:extLst>
          </p:cNvPr>
          <p:cNvSpPr/>
          <p:nvPr/>
        </p:nvSpPr>
        <p:spPr>
          <a:xfrm>
            <a:off x="554116" y="89120"/>
            <a:ext cx="10765655" cy="5338653"/>
          </a:xfrm>
          <a:prstGeom prst="rect">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a:ea typeface="+mn-ea"/>
              <a:cs typeface="+mn-cs"/>
            </a:endParaRPr>
          </a:p>
        </p:txBody>
      </p:sp>
      <p:sp>
        <p:nvSpPr>
          <p:cNvPr id="3" name="Объект 2">
            <a:extLst>
              <a:ext uri="{FF2B5EF4-FFF2-40B4-BE49-F238E27FC236}">
                <a16:creationId xmlns:a16="http://schemas.microsoft.com/office/drawing/2014/main" id="{FD69AF8C-4351-95ED-4765-6B90C92AF37A}"/>
              </a:ext>
            </a:extLst>
          </p:cNvPr>
          <p:cNvSpPr>
            <a:spLocks noGrp="1"/>
          </p:cNvSpPr>
          <p:nvPr>
            <p:ph idx="1"/>
          </p:nvPr>
        </p:nvSpPr>
        <p:spPr>
          <a:xfrm>
            <a:off x="679140" y="195651"/>
            <a:ext cx="10515600" cy="5232122"/>
          </a:xfrm>
        </p:spPr>
        <p:txBody>
          <a:bodyPr>
            <a:normAutofit fontScale="85000" lnSpcReduction="20000"/>
          </a:bodyPr>
          <a:lstStyle/>
          <a:p>
            <a:pPr marL="0" lvl="0" indent="0" algn="just">
              <a:lnSpc>
                <a:spcPct val="100000"/>
              </a:lnSpc>
              <a:spcBef>
                <a:spcPts val="600"/>
              </a:spcBef>
              <a:buNone/>
            </a:pPr>
            <a:r>
              <a:rPr lang="ru-RU" sz="2100" spc="-10" dirty="0">
                <a:solidFill>
                  <a:srgbClr val="000000"/>
                </a:solidFill>
                <a:effectLst/>
                <a:latin typeface="Times New Roman" panose="02020603050405020304" pitchFamily="18" charset="0"/>
                <a:ea typeface="Times New Roman" panose="02020603050405020304" pitchFamily="18" charset="0"/>
              </a:rPr>
              <a:t>3. Установить, что информацией и документами,  подтверждающими страну происхождения товара для целей настоящего постановления, являются:</a:t>
            </a:r>
            <a:endParaRPr lang="ru-RU" sz="2100" dirty="0">
              <a:solidFill>
                <a:srgbClr val="000000"/>
              </a:solidFill>
              <a:effectLst/>
              <a:latin typeface="Times New Roman" panose="02020603050405020304" pitchFamily="18" charset="0"/>
              <a:ea typeface="Times New Roman" panose="02020603050405020304" pitchFamily="18" charset="0"/>
            </a:endParaRPr>
          </a:p>
          <a:p>
            <a:pPr marL="457200" lvl="1" indent="0" algn="just">
              <a:lnSpc>
                <a:spcPct val="100000"/>
              </a:lnSpc>
              <a:spcBef>
                <a:spcPts val="600"/>
              </a:spcBef>
              <a:buNone/>
            </a:pPr>
            <a:r>
              <a:rPr lang="ru-RU" sz="2100" dirty="0">
                <a:solidFill>
                  <a:srgbClr val="000000"/>
                </a:solidFill>
                <a:latin typeface="Times New Roman" panose="02020603050405020304" pitchFamily="18" charset="0"/>
                <a:ea typeface="Times New Roman" panose="02020603050405020304" pitchFamily="18" charset="0"/>
              </a:rPr>
              <a:t>б) для подтверждения происхождения товаров, указанных в </a:t>
            </a:r>
            <a:r>
              <a:rPr lang="ru-RU" sz="2100" b="1" dirty="0">
                <a:solidFill>
                  <a:srgbClr val="000000"/>
                </a:solidFill>
                <a:latin typeface="Times New Roman" panose="02020603050405020304" pitchFamily="18" charset="0"/>
                <a:ea typeface="Times New Roman" panose="02020603050405020304" pitchFamily="18" charset="0"/>
              </a:rPr>
              <a:t>позициях 1 - 145 приложения N 1 </a:t>
            </a:r>
            <a:r>
              <a:rPr lang="ru-RU" sz="2100" dirty="0">
                <a:solidFill>
                  <a:srgbClr val="000000"/>
                </a:solidFill>
                <a:latin typeface="Times New Roman" panose="02020603050405020304" pitchFamily="18" charset="0"/>
                <a:ea typeface="Times New Roman" panose="02020603050405020304" pitchFamily="18" charset="0"/>
              </a:rPr>
              <a:t>к настоящему постановлению, </a:t>
            </a:r>
            <a:r>
              <a:rPr lang="ru-RU" sz="2100" b="1" dirty="0">
                <a:solidFill>
                  <a:srgbClr val="000000"/>
                </a:solidFill>
                <a:latin typeface="Times New Roman" panose="02020603050405020304" pitchFamily="18" charset="0"/>
                <a:ea typeface="Times New Roman" panose="02020603050405020304" pitchFamily="18" charset="0"/>
              </a:rPr>
              <a:t>позициях 1 - 433 приложения N 2 </a:t>
            </a:r>
            <a:r>
              <a:rPr lang="ru-RU" sz="2100" dirty="0">
                <a:solidFill>
                  <a:srgbClr val="000000"/>
                </a:solidFill>
                <a:latin typeface="Times New Roman" panose="02020603050405020304" pitchFamily="18" charset="0"/>
                <a:ea typeface="Times New Roman" panose="02020603050405020304" pitchFamily="18" charset="0"/>
              </a:rPr>
              <a:t>к настоящему постановлению, </a:t>
            </a:r>
            <a:r>
              <a:rPr lang="ru-RU" sz="2100" b="1" dirty="0">
                <a:solidFill>
                  <a:srgbClr val="000000"/>
                </a:solidFill>
                <a:latin typeface="Times New Roman" panose="02020603050405020304" pitchFamily="18" charset="0"/>
                <a:ea typeface="Times New Roman" panose="02020603050405020304" pitchFamily="18" charset="0"/>
              </a:rPr>
              <a:t>приложении N 3 </a:t>
            </a:r>
            <a:r>
              <a:rPr lang="ru-RU" sz="2100" dirty="0">
                <a:solidFill>
                  <a:srgbClr val="000000"/>
                </a:solidFill>
                <a:latin typeface="Times New Roman" panose="02020603050405020304" pitchFamily="18" charset="0"/>
                <a:ea typeface="Times New Roman" panose="02020603050405020304" pitchFamily="18" charset="0"/>
              </a:rPr>
              <a:t>к настоящему постановлению, из государств - членов Евразийского экономического союза, </a:t>
            </a:r>
            <a:r>
              <a:rPr lang="ru-RU" sz="2100" b="1" u="sng" dirty="0">
                <a:latin typeface="Times New Roman" panose="02020603050405020304" pitchFamily="18" charset="0"/>
                <a:ea typeface="Times New Roman" panose="02020603050405020304" pitchFamily="18" charset="0"/>
              </a:rPr>
              <a:t>за исключением Российской Федерации</a:t>
            </a:r>
            <a:r>
              <a:rPr lang="ru-RU" sz="2100" dirty="0">
                <a:solidFill>
                  <a:srgbClr val="000000"/>
                </a:solidFill>
                <a:latin typeface="Times New Roman" panose="02020603050405020304" pitchFamily="18" charset="0"/>
                <a:ea typeface="Times New Roman" panose="02020603050405020304" pitchFamily="18" charset="0"/>
              </a:rPr>
              <a:t>, - </a:t>
            </a:r>
            <a:r>
              <a:rPr lang="ru-RU" sz="2100" b="1" dirty="0">
                <a:solidFill>
                  <a:srgbClr val="000000"/>
                </a:solidFill>
                <a:latin typeface="Times New Roman" panose="02020603050405020304" pitchFamily="18" charset="0"/>
                <a:ea typeface="Times New Roman" panose="02020603050405020304" pitchFamily="18" charset="0"/>
              </a:rPr>
              <a:t>номер реестровой записи из евразийского реестра промышленных товаров государств - членов Евразийского экономического союза,</a:t>
            </a:r>
            <a:r>
              <a:rPr lang="ru-RU" sz="2100" dirty="0">
                <a:solidFill>
                  <a:srgbClr val="000000"/>
                </a:solidFill>
                <a:latin typeface="Times New Roman" panose="02020603050405020304" pitchFamily="18" charset="0"/>
                <a:ea typeface="Times New Roman" panose="02020603050405020304" pitchFamily="18" charset="0"/>
              </a:rPr>
              <a:t> порядок формирования и ведения которого устанавливается правом Евразийского экономического союза (далее - евразийский реестр промышленных товаров), содержащей в том числе:</a:t>
            </a:r>
          </a:p>
          <a:p>
            <a:pPr marL="457200" lvl="1" indent="0" algn="just">
              <a:lnSpc>
                <a:spcPct val="100000"/>
              </a:lnSpc>
              <a:spcBef>
                <a:spcPts val="600"/>
              </a:spcBef>
              <a:buNone/>
            </a:pPr>
            <a:endParaRPr lang="ru-RU" sz="2100" dirty="0">
              <a:solidFill>
                <a:srgbClr val="000000"/>
              </a:solidFill>
              <a:latin typeface="Times New Roman" panose="02020603050405020304" pitchFamily="18" charset="0"/>
              <a:ea typeface="Times New Roman" panose="02020603050405020304" pitchFamily="18" charset="0"/>
            </a:endParaRPr>
          </a:p>
          <a:p>
            <a:pPr marL="457200" lvl="1" indent="0" algn="just">
              <a:lnSpc>
                <a:spcPct val="100000"/>
              </a:lnSpc>
              <a:spcBef>
                <a:spcPts val="600"/>
              </a:spcBef>
              <a:buNone/>
            </a:pPr>
            <a:r>
              <a:rPr lang="ru-RU" sz="2100" dirty="0">
                <a:solidFill>
                  <a:srgbClr val="000000"/>
                </a:solidFill>
                <a:latin typeface="Times New Roman" panose="02020603050405020304" pitchFamily="18" charset="0"/>
                <a:ea typeface="Times New Roman" panose="02020603050405020304" pitchFamily="18" charset="0"/>
              </a:rPr>
              <a:t>информацию о совокупном количестве баллов за выполнение (освоение) на территории Евразийского экономического союза соответствующих операций (условий) (если в отношении такого товара правом Евразийского экономического союза за выполнение (освоение) на территории Евразийского экономического союза соответствующих операций (условий) установлены требования о совокупном количестве баллов), которое составляет или превышает значение, определенное правом Евразийского экономического союза;</a:t>
            </a:r>
          </a:p>
          <a:p>
            <a:pPr marL="457200" lvl="1" indent="0" algn="just">
              <a:lnSpc>
                <a:spcPct val="100000"/>
              </a:lnSpc>
              <a:spcBef>
                <a:spcPts val="600"/>
              </a:spcBef>
              <a:buNone/>
            </a:pPr>
            <a:endParaRPr lang="ru-RU" sz="2100" dirty="0">
              <a:solidFill>
                <a:srgbClr val="000000"/>
              </a:solidFill>
              <a:latin typeface="Times New Roman" panose="02020603050405020304" pitchFamily="18" charset="0"/>
              <a:ea typeface="Times New Roman" panose="02020603050405020304" pitchFamily="18" charset="0"/>
            </a:endParaRPr>
          </a:p>
          <a:p>
            <a:pPr marL="457200" lvl="1" indent="0" algn="just">
              <a:lnSpc>
                <a:spcPct val="100000"/>
              </a:lnSpc>
              <a:spcBef>
                <a:spcPts val="600"/>
              </a:spcBef>
              <a:buNone/>
            </a:pPr>
            <a:r>
              <a:rPr lang="ru-RU" sz="2100" dirty="0">
                <a:solidFill>
                  <a:srgbClr val="000000"/>
                </a:solidFill>
                <a:latin typeface="Times New Roman" panose="02020603050405020304" pitchFamily="18" charset="0"/>
                <a:ea typeface="Times New Roman" panose="02020603050405020304" pitchFamily="18" charset="0"/>
              </a:rPr>
              <a:t>информацию об уровне радиоэлектронной продукции (для товара, являющегося в соответствии с правом Евразийского экономического союза радиоэлектронной продукцией первого уровня или радиоэлектронной продукцией второго уровня);</a:t>
            </a:r>
          </a:p>
        </p:txBody>
      </p:sp>
    </p:spTree>
    <p:extLst>
      <p:ext uri="{BB962C8B-B14F-4D97-AF65-F5344CB8AC3E}">
        <p14:creationId xmlns:p14="http://schemas.microsoft.com/office/powerpoint/2010/main" val="579975995"/>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D07B786B-C33E-CEE0-0E13-6A3D26F97439}"/>
              </a:ext>
            </a:extLst>
          </p:cNvPr>
          <p:cNvSpPr>
            <a:spLocks noGrp="1"/>
          </p:cNvSpPr>
          <p:nvPr>
            <p:ph type="title"/>
          </p:nvPr>
        </p:nvSpPr>
        <p:spPr>
          <a:xfrm>
            <a:off x="465337" y="229416"/>
            <a:ext cx="10515600" cy="451621"/>
          </a:xfrm>
        </p:spPr>
        <p:txBody>
          <a:bodyPr>
            <a:normAutofit/>
          </a:bodyPr>
          <a:lstStyle/>
          <a:p>
            <a:r>
              <a:rPr lang="ru-RU" sz="2400" b="1" dirty="0"/>
              <a:t>Пример из 105 Решения</a:t>
            </a:r>
          </a:p>
        </p:txBody>
      </p:sp>
      <p:sp>
        <p:nvSpPr>
          <p:cNvPr id="3" name="Объект 2">
            <a:extLst>
              <a:ext uri="{FF2B5EF4-FFF2-40B4-BE49-F238E27FC236}">
                <a16:creationId xmlns:a16="http://schemas.microsoft.com/office/drawing/2014/main" id="{128EA2A7-679B-BE44-216E-1DB11EBDF157}"/>
              </a:ext>
            </a:extLst>
          </p:cNvPr>
          <p:cNvSpPr>
            <a:spLocks noGrp="1"/>
          </p:cNvSpPr>
          <p:nvPr>
            <p:ph idx="1"/>
          </p:nvPr>
        </p:nvSpPr>
        <p:spPr>
          <a:xfrm>
            <a:off x="394316" y="804693"/>
            <a:ext cx="10515600" cy="4351338"/>
          </a:xfrm>
        </p:spPr>
        <p:txBody>
          <a:bodyPr>
            <a:normAutofit/>
          </a:bodyPr>
          <a:lstStyle/>
          <a:p>
            <a:r>
              <a:rPr lang="ru-RU" sz="1600" dirty="0"/>
              <a:t>Тракторы для сельского хозяйства прочие (из 8701, из 8432) могут быть отнесены к продукции, произведенной на территории государства-члена, при условии достижения в совокупности следующего суммарного количества баллов за выполнение на территориях государств-членов указанных в разделе V настоящего приложения операций:</a:t>
            </a:r>
          </a:p>
          <a:p>
            <a:r>
              <a:rPr lang="ru-RU" sz="1600" dirty="0"/>
              <a:t>с 1 января 2021 г. - не менее 99 баллов;</a:t>
            </a:r>
          </a:p>
          <a:p>
            <a:r>
              <a:rPr lang="ru-RU" sz="1600" dirty="0"/>
              <a:t>с 1 января 2022 г. - не менее 117 баллов;</a:t>
            </a:r>
          </a:p>
          <a:p>
            <a:r>
              <a:rPr lang="ru-RU" sz="1600" dirty="0"/>
              <a:t>с 1 января 2023 г. - не менее 126 баллов;</a:t>
            </a:r>
          </a:p>
          <a:p>
            <a:r>
              <a:rPr lang="ru-RU" sz="1600" dirty="0"/>
              <a:t>с 1 января 2024 г. - не менее 135 баллов;</a:t>
            </a:r>
          </a:p>
          <a:p>
            <a:r>
              <a:rPr lang="ru-RU" sz="1600" dirty="0"/>
              <a:t>с 1 января 2025 г. - не менее 144 баллов.</a:t>
            </a:r>
          </a:p>
          <a:p>
            <a:endParaRPr lang="ru-RU" sz="1600" dirty="0"/>
          </a:p>
        </p:txBody>
      </p:sp>
      <p:pic>
        <p:nvPicPr>
          <p:cNvPr id="5" name="Рисунок 4">
            <a:extLst>
              <a:ext uri="{FF2B5EF4-FFF2-40B4-BE49-F238E27FC236}">
                <a16:creationId xmlns:a16="http://schemas.microsoft.com/office/drawing/2014/main" id="{AB50B8F4-3ED5-928C-6753-1ED3DBA5EC9E}"/>
              </a:ext>
            </a:extLst>
          </p:cNvPr>
          <p:cNvPicPr>
            <a:picLocks noChangeAspect="1"/>
          </p:cNvPicPr>
          <p:nvPr/>
        </p:nvPicPr>
        <p:blipFill>
          <a:blip r:embed="rId2"/>
          <a:stretch>
            <a:fillRect/>
          </a:stretch>
        </p:blipFill>
        <p:spPr>
          <a:xfrm>
            <a:off x="0" y="3628311"/>
            <a:ext cx="12192000" cy="1341401"/>
          </a:xfrm>
          <a:prstGeom prst="rect">
            <a:avLst/>
          </a:prstGeom>
        </p:spPr>
      </p:pic>
      <p:pic>
        <p:nvPicPr>
          <p:cNvPr id="7" name="Рисунок 6">
            <a:extLst>
              <a:ext uri="{FF2B5EF4-FFF2-40B4-BE49-F238E27FC236}">
                <a16:creationId xmlns:a16="http://schemas.microsoft.com/office/drawing/2014/main" id="{96DBE29F-53E8-85EB-6D15-62EF3F365765}"/>
              </a:ext>
            </a:extLst>
          </p:cNvPr>
          <p:cNvPicPr>
            <a:picLocks noChangeAspect="1"/>
          </p:cNvPicPr>
          <p:nvPr/>
        </p:nvPicPr>
        <p:blipFill>
          <a:blip r:embed="rId3"/>
          <a:stretch>
            <a:fillRect/>
          </a:stretch>
        </p:blipFill>
        <p:spPr>
          <a:xfrm>
            <a:off x="0" y="5779125"/>
            <a:ext cx="12192000" cy="1078875"/>
          </a:xfrm>
          <a:prstGeom prst="rect">
            <a:avLst/>
          </a:prstGeom>
        </p:spPr>
      </p:pic>
      <p:pic>
        <p:nvPicPr>
          <p:cNvPr id="11" name="Рисунок 10">
            <a:extLst>
              <a:ext uri="{FF2B5EF4-FFF2-40B4-BE49-F238E27FC236}">
                <a16:creationId xmlns:a16="http://schemas.microsoft.com/office/drawing/2014/main" id="{A04F815B-075C-DE0E-B491-1E0918902094}"/>
              </a:ext>
            </a:extLst>
          </p:cNvPr>
          <p:cNvPicPr>
            <a:picLocks noChangeAspect="1"/>
          </p:cNvPicPr>
          <p:nvPr/>
        </p:nvPicPr>
        <p:blipFill>
          <a:blip r:embed="rId4"/>
          <a:stretch>
            <a:fillRect/>
          </a:stretch>
        </p:blipFill>
        <p:spPr>
          <a:xfrm>
            <a:off x="0" y="4969712"/>
            <a:ext cx="12192000" cy="791508"/>
          </a:xfrm>
          <a:prstGeom prst="rect">
            <a:avLst/>
          </a:prstGeom>
        </p:spPr>
      </p:pic>
    </p:spTree>
    <p:extLst>
      <p:ext uri="{BB962C8B-B14F-4D97-AF65-F5344CB8AC3E}">
        <p14:creationId xmlns:p14="http://schemas.microsoft.com/office/powerpoint/2010/main" val="2306655489"/>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Объект 4">
            <a:extLst>
              <a:ext uri="{FF2B5EF4-FFF2-40B4-BE49-F238E27FC236}">
                <a16:creationId xmlns:a16="http://schemas.microsoft.com/office/drawing/2014/main" id="{B778CA0F-56BA-639C-805E-F1C44B0F17DA}"/>
              </a:ext>
            </a:extLst>
          </p:cNvPr>
          <p:cNvPicPr>
            <a:picLocks noGrp="1" noChangeAspect="1"/>
          </p:cNvPicPr>
          <p:nvPr>
            <p:ph idx="1"/>
          </p:nvPr>
        </p:nvPicPr>
        <p:blipFill>
          <a:blip r:embed="rId2"/>
          <a:stretch>
            <a:fillRect/>
          </a:stretch>
        </p:blipFill>
        <p:spPr>
          <a:xfrm>
            <a:off x="355107" y="399495"/>
            <a:ext cx="11398928" cy="6294268"/>
          </a:xfrm>
        </p:spPr>
      </p:pic>
      <p:sp>
        <p:nvSpPr>
          <p:cNvPr id="7" name="TextBox 6">
            <a:extLst>
              <a:ext uri="{FF2B5EF4-FFF2-40B4-BE49-F238E27FC236}">
                <a16:creationId xmlns:a16="http://schemas.microsoft.com/office/drawing/2014/main" id="{7D1295B7-1ED7-57E8-19C5-2E026B04CD80}"/>
              </a:ext>
            </a:extLst>
          </p:cNvPr>
          <p:cNvSpPr txBox="1"/>
          <p:nvPr/>
        </p:nvSpPr>
        <p:spPr>
          <a:xfrm>
            <a:off x="8018755" y="5017647"/>
            <a:ext cx="3273641"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dirty="0">
                <a:ln>
                  <a:noFill/>
                </a:ln>
                <a:solidFill>
                  <a:srgbClr val="7030A0"/>
                </a:solidFill>
                <a:effectLst/>
                <a:uLnTx/>
                <a:uFillTx/>
                <a:latin typeface="Calibri"/>
                <a:ea typeface="+mn-ea"/>
                <a:cs typeface="+mn-cs"/>
              </a:rPr>
              <a:t>(Нет данных о соответствии! )</a:t>
            </a:r>
          </a:p>
        </p:txBody>
      </p:sp>
    </p:spTree>
    <p:extLst>
      <p:ext uri="{BB962C8B-B14F-4D97-AF65-F5344CB8AC3E}">
        <p14:creationId xmlns:p14="http://schemas.microsoft.com/office/powerpoint/2010/main" val="1447455153"/>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315AD9E4-FE2D-9A7F-B460-EB0B3436620E}"/>
              </a:ext>
            </a:extLst>
          </p:cNvPr>
          <p:cNvSpPr>
            <a:spLocks noGrp="1"/>
          </p:cNvSpPr>
          <p:nvPr>
            <p:ph type="title"/>
          </p:nvPr>
        </p:nvSpPr>
        <p:spPr>
          <a:xfrm>
            <a:off x="838200" y="365125"/>
            <a:ext cx="10515600" cy="487131"/>
          </a:xfrm>
        </p:spPr>
        <p:txBody>
          <a:bodyPr>
            <a:normAutofit/>
          </a:bodyPr>
          <a:lstStyle/>
          <a:p>
            <a:r>
              <a:rPr lang="ru-RU" sz="2400" b="1" dirty="0"/>
              <a:t>Те же трактора, но в 719 ПП</a:t>
            </a:r>
          </a:p>
        </p:txBody>
      </p:sp>
      <p:sp>
        <p:nvSpPr>
          <p:cNvPr id="3" name="Объект 2">
            <a:extLst>
              <a:ext uri="{FF2B5EF4-FFF2-40B4-BE49-F238E27FC236}">
                <a16:creationId xmlns:a16="http://schemas.microsoft.com/office/drawing/2014/main" id="{E1B026FE-C971-11E1-32E2-D2F41BD2820D}"/>
              </a:ext>
            </a:extLst>
          </p:cNvPr>
          <p:cNvSpPr>
            <a:spLocks noGrp="1"/>
          </p:cNvSpPr>
          <p:nvPr>
            <p:ph idx="1"/>
          </p:nvPr>
        </p:nvSpPr>
        <p:spPr>
          <a:xfrm>
            <a:off x="426128" y="1171852"/>
            <a:ext cx="11185864" cy="5477523"/>
          </a:xfrm>
        </p:spPr>
        <p:txBody>
          <a:bodyPr>
            <a:normAutofit fontScale="62500" lnSpcReduction="20000"/>
          </a:bodyPr>
          <a:lstStyle/>
          <a:p>
            <a:r>
              <a:rPr lang="ru-RU" dirty="0"/>
              <a:t>Для целей осуществления закупок тракторов для сельского хозяйства для обеспечения государственных и муниципальных нужд в рамках Федерального закона "О контрактной системе в сфере закупок товаров, работ, услуг для обеспечения государственных и муниципальных нужд" и получения мер государственной поддержки, установленных иными нормативными правовыми актами Правительства Российской Федерации в отношении производства тракторов для сельского хозяйства, предусматривающими в качестве требования наличие реестровой записи реестра российской промышленной продукции, размещаемого в государственной информационной системе промышленности в соответствии со статьей 17 1 Федерального закона "О промышленной политике в Российской Федерации", сформированной в соответствии с постановлением Правительства Российской Федерации от 17 июля 2015 г. N 719 "О подтверждении производства российской промышленной продукции", при производстве тракторов для сельского хозяйства должны выполняться технологические и производственные операции (условия), предусмотренные разделом III настоящего приложения в отношении этой продукции, обеспечивающие достижение процентных показателей от максимально возможного количества баллов (без учета баллов за осуществление научно-исследовательских и опытно-конструкторских работ) для конкретной модели трактора для сельского хозяйства, с которыми дополнительно суммируются полученные баллы за осуществление научно-исследовательских и опытно-конструкторских работ на территории Российской Федерации:</a:t>
            </a:r>
          </a:p>
          <a:p>
            <a:r>
              <a:rPr lang="ru-RU" dirty="0"/>
              <a:t>с 1 января 2020 г. - 45 процентов;</a:t>
            </a:r>
          </a:p>
          <a:p>
            <a:r>
              <a:rPr lang="ru-RU" dirty="0"/>
              <a:t>c 1 января 2021 г. - 55 процентов;</a:t>
            </a:r>
          </a:p>
          <a:p>
            <a:r>
              <a:rPr lang="ru-RU" dirty="0"/>
              <a:t>с 1 января 2022 г. - 65 процентов;</a:t>
            </a:r>
          </a:p>
          <a:p>
            <a:r>
              <a:rPr lang="ru-RU" dirty="0"/>
              <a:t>с 1 января 2023 г. - 70 процентов;</a:t>
            </a:r>
          </a:p>
          <a:p>
            <a:r>
              <a:rPr lang="ru-RU" dirty="0"/>
              <a:t>с 1 января 2024 г. - 75 процентов;</a:t>
            </a:r>
          </a:p>
          <a:p>
            <a:r>
              <a:rPr lang="ru-RU" dirty="0"/>
              <a:t>с 1 января 2025 г. - 80 процентов.</a:t>
            </a:r>
          </a:p>
        </p:txBody>
      </p:sp>
    </p:spTree>
    <p:extLst>
      <p:ext uri="{BB962C8B-B14F-4D97-AF65-F5344CB8AC3E}">
        <p14:creationId xmlns:p14="http://schemas.microsoft.com/office/powerpoint/2010/main" val="1202519783"/>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Объект 4">
            <a:extLst>
              <a:ext uri="{FF2B5EF4-FFF2-40B4-BE49-F238E27FC236}">
                <a16:creationId xmlns:a16="http://schemas.microsoft.com/office/drawing/2014/main" id="{1E48D4B7-1BB1-A87E-A880-2D75B7EF2285}"/>
              </a:ext>
            </a:extLst>
          </p:cNvPr>
          <p:cNvPicPr>
            <a:picLocks noGrp="1" noChangeAspect="1"/>
          </p:cNvPicPr>
          <p:nvPr>
            <p:ph idx="1"/>
          </p:nvPr>
        </p:nvPicPr>
        <p:blipFill>
          <a:blip r:embed="rId2"/>
          <a:stretch>
            <a:fillRect/>
          </a:stretch>
        </p:blipFill>
        <p:spPr>
          <a:xfrm>
            <a:off x="263371" y="337352"/>
            <a:ext cx="11665258" cy="3728561"/>
          </a:xfrm>
        </p:spPr>
      </p:pic>
      <p:sp>
        <p:nvSpPr>
          <p:cNvPr id="9" name="TextBox 8">
            <a:extLst>
              <a:ext uri="{FF2B5EF4-FFF2-40B4-BE49-F238E27FC236}">
                <a16:creationId xmlns:a16="http://schemas.microsoft.com/office/drawing/2014/main" id="{0DE50210-5CC7-1586-B010-B752E5E1BC73}"/>
              </a:ext>
            </a:extLst>
          </p:cNvPr>
          <p:cNvSpPr txBox="1"/>
          <p:nvPr/>
        </p:nvSpPr>
        <p:spPr>
          <a:xfrm>
            <a:off x="570389" y="5082440"/>
            <a:ext cx="10473431" cy="120032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dirty="0">
                <a:ln>
                  <a:noFill/>
                </a:ln>
                <a:solidFill>
                  <a:srgbClr val="7030A0"/>
                </a:solidFill>
                <a:effectLst/>
                <a:uLnTx/>
                <a:uFillTx/>
                <a:latin typeface="Calibri"/>
                <a:ea typeface="+mn-ea"/>
                <a:cs typeface="+mn-cs"/>
              </a:rPr>
              <a:t>Комментарий: Из какого реестра должен  указывать реестровый номер АО «ПТЗ» </a:t>
            </a:r>
            <a:r>
              <a:rPr kumimoji="0" lang="en-US" sz="1800" b="0" i="0" u="none" strike="noStrike" kern="1200" cap="none" spc="0" normalizeH="0" baseline="0" noProof="0" dirty="0">
                <a:ln>
                  <a:noFill/>
                </a:ln>
                <a:solidFill>
                  <a:srgbClr val="7030A0"/>
                </a:solidFill>
                <a:effectLst/>
                <a:uLnTx/>
                <a:uFillTx/>
                <a:latin typeface="Calibri"/>
                <a:ea typeface="+mn-ea"/>
                <a:cs typeface="+mn-cs"/>
              </a:rPr>
              <a:t>? – </a:t>
            </a:r>
            <a:r>
              <a:rPr kumimoji="0" lang="ru-RU" sz="1800" b="1" i="0" u="none" strike="noStrike" kern="1200" cap="none" spc="0" normalizeH="0" baseline="0" noProof="0" dirty="0">
                <a:ln>
                  <a:noFill/>
                </a:ln>
                <a:solidFill>
                  <a:srgbClr val="7030A0"/>
                </a:solidFill>
                <a:effectLst/>
                <a:uLnTx/>
                <a:uFillTx/>
                <a:latin typeface="Calibri"/>
                <a:ea typeface="+mn-ea"/>
                <a:cs typeface="+mn-cs"/>
              </a:rPr>
              <a:t>Из реестра российской промышленной продукции! </a:t>
            </a:r>
            <a:endParaRPr kumimoji="0" lang="en-US" sz="1800" b="1" i="0" u="none" strike="noStrike" kern="1200" cap="none" spc="0" normalizeH="0" baseline="0" noProof="0" dirty="0">
              <a:ln>
                <a:noFill/>
              </a:ln>
              <a:solidFill>
                <a:srgbClr val="7030A0"/>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dirty="0">
                <a:ln>
                  <a:noFill/>
                </a:ln>
                <a:solidFill>
                  <a:srgbClr val="7030A0"/>
                </a:solidFill>
                <a:effectLst/>
                <a:uLnTx/>
                <a:uFillTx/>
                <a:latin typeface="Calibri"/>
                <a:ea typeface="+mn-ea"/>
                <a:cs typeface="+mn-cs"/>
              </a:rPr>
              <a:t>А если АО «ПТЗ» укажет из реестра ЕАЭС</a:t>
            </a:r>
            <a:r>
              <a:rPr kumimoji="0" lang="en-US" sz="1800" b="0" i="0" u="none" strike="noStrike" kern="1200" cap="none" spc="0" normalizeH="0" baseline="0" noProof="0" dirty="0">
                <a:ln>
                  <a:noFill/>
                </a:ln>
                <a:solidFill>
                  <a:srgbClr val="7030A0"/>
                </a:solidFill>
                <a:effectLst/>
                <a:uLnTx/>
                <a:uFillTx/>
                <a:latin typeface="Calibri"/>
                <a:ea typeface="+mn-ea"/>
                <a:cs typeface="+mn-cs"/>
              </a:rPr>
              <a:t> (</a:t>
            </a:r>
            <a:r>
              <a:rPr kumimoji="0" lang="ru-RU" sz="1800" b="0" i="0" u="none" strike="noStrike" kern="1200" cap="none" spc="0" normalizeH="0" baseline="0" noProof="0" dirty="0">
                <a:ln>
                  <a:noFill/>
                </a:ln>
                <a:solidFill>
                  <a:srgbClr val="7030A0"/>
                </a:solidFill>
                <a:effectLst/>
                <a:uLnTx/>
                <a:uFillTx/>
                <a:latin typeface="Calibri"/>
                <a:ea typeface="+mn-ea"/>
                <a:cs typeface="+mn-cs"/>
              </a:rPr>
              <a:t>в нем совокупное количество баллов больше)</a:t>
            </a:r>
            <a:r>
              <a:rPr kumimoji="0" lang="en-US" sz="1800" b="0" i="0" u="none" strike="noStrike" kern="1200" cap="none" spc="0" normalizeH="0" baseline="0" noProof="0" dirty="0">
                <a:ln>
                  <a:noFill/>
                </a:ln>
                <a:solidFill>
                  <a:srgbClr val="7030A0"/>
                </a:solidFill>
                <a:effectLst/>
                <a:uLnTx/>
                <a:uFillTx/>
                <a:latin typeface="Calibri"/>
                <a:ea typeface="+mn-ea"/>
                <a:cs typeface="+mn-cs"/>
              </a:rPr>
              <a:t>? – </a:t>
            </a:r>
            <a:r>
              <a:rPr kumimoji="0" lang="ru-RU" sz="1800" b="1" i="0" u="none" strike="noStrike" kern="1200" cap="none" spc="0" normalizeH="0" baseline="0" noProof="0" dirty="0">
                <a:ln>
                  <a:noFill/>
                </a:ln>
                <a:solidFill>
                  <a:srgbClr val="7030A0"/>
                </a:solidFill>
                <a:effectLst/>
                <a:uLnTx/>
                <a:uFillTx/>
                <a:latin typeface="Calibri"/>
                <a:ea typeface="+mn-ea"/>
                <a:cs typeface="+mn-cs"/>
              </a:rPr>
              <a:t>Заявка должна быть отклонена</a:t>
            </a:r>
          </a:p>
        </p:txBody>
      </p:sp>
    </p:spTree>
    <p:extLst>
      <p:ext uri="{BB962C8B-B14F-4D97-AF65-F5344CB8AC3E}">
        <p14:creationId xmlns:p14="http://schemas.microsoft.com/office/powerpoint/2010/main" val="2421581749"/>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88FDB6-6FAE-59ED-697E-C0398BAE288B}"/>
            </a:ext>
          </a:extLst>
        </p:cNvPr>
        <p:cNvGrpSpPr/>
        <p:nvPr/>
      </p:nvGrpSpPr>
      <p:grpSpPr>
        <a:xfrm>
          <a:off x="0" y="0"/>
          <a:ext cx="0" cy="0"/>
          <a:chOff x="0" y="0"/>
          <a:chExt cx="0" cy="0"/>
        </a:xfrm>
      </p:grpSpPr>
      <p:sp>
        <p:nvSpPr>
          <p:cNvPr id="2" name="Прямоугольник 1">
            <a:extLst>
              <a:ext uri="{FF2B5EF4-FFF2-40B4-BE49-F238E27FC236}">
                <a16:creationId xmlns:a16="http://schemas.microsoft.com/office/drawing/2014/main" id="{97B91DA8-290E-E302-6C6D-6757E489C0ED}"/>
              </a:ext>
            </a:extLst>
          </p:cNvPr>
          <p:cNvSpPr/>
          <p:nvPr/>
        </p:nvSpPr>
        <p:spPr>
          <a:xfrm>
            <a:off x="577049" y="248575"/>
            <a:ext cx="11327906" cy="3036410"/>
          </a:xfrm>
          <a:prstGeom prst="rect">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Объект 2">
            <a:extLst>
              <a:ext uri="{FF2B5EF4-FFF2-40B4-BE49-F238E27FC236}">
                <a16:creationId xmlns:a16="http://schemas.microsoft.com/office/drawing/2014/main" id="{1C8DA6D8-76E4-B804-5C7D-5D5B537993F4}"/>
              </a:ext>
            </a:extLst>
          </p:cNvPr>
          <p:cNvSpPr>
            <a:spLocks noGrp="1"/>
          </p:cNvSpPr>
          <p:nvPr>
            <p:ph idx="1"/>
          </p:nvPr>
        </p:nvSpPr>
        <p:spPr>
          <a:xfrm>
            <a:off x="562991" y="378565"/>
            <a:ext cx="11146655" cy="2906420"/>
          </a:xfrm>
        </p:spPr>
        <p:txBody>
          <a:bodyPr>
            <a:normAutofit/>
          </a:bodyPr>
          <a:lstStyle/>
          <a:p>
            <a:pPr marL="0" lvl="0" indent="0" algn="just">
              <a:lnSpc>
                <a:spcPts val="1800"/>
              </a:lnSpc>
              <a:buNone/>
            </a:pPr>
            <a:r>
              <a:rPr lang="ru-RU" sz="1800" dirty="0">
                <a:solidFill>
                  <a:srgbClr val="000000"/>
                </a:solidFill>
                <a:effectLst/>
                <a:latin typeface="Times New Roman" panose="02020603050405020304" pitchFamily="18" charset="0"/>
                <a:ea typeface="Calibri" panose="020F0502020204030204" pitchFamily="34" charset="0"/>
              </a:rPr>
              <a:t>10. Установить</a:t>
            </a:r>
            <a:r>
              <a:rPr lang="ru-RU" sz="1800" dirty="0">
                <a:solidFill>
                  <a:srgbClr val="000000"/>
                </a:solidFill>
                <a:effectLst/>
                <a:latin typeface="Times New Roman" panose="02020603050405020304" pitchFamily="18" charset="0"/>
                <a:ea typeface="Times New Roman" panose="02020603050405020304" pitchFamily="18" charset="0"/>
              </a:rPr>
              <a:t>, что:</a:t>
            </a:r>
          </a:p>
          <a:p>
            <a:pPr marL="457200" lvl="1" indent="0" algn="just">
              <a:lnSpc>
                <a:spcPts val="1800"/>
              </a:lnSpc>
              <a:buNone/>
            </a:pPr>
            <a:r>
              <a:rPr lang="ru-RU" sz="1800" b="1" dirty="0">
                <a:solidFill>
                  <a:srgbClr val="000000"/>
                </a:solidFill>
                <a:latin typeface="Times New Roman" panose="02020603050405020304" pitchFamily="18" charset="0"/>
                <a:ea typeface="Times New Roman" panose="02020603050405020304" pitchFamily="18" charset="0"/>
              </a:rPr>
              <a:t>д</a:t>
            </a:r>
            <a:r>
              <a:rPr lang="ru-RU" sz="1800" b="1" dirty="0">
                <a:solidFill>
                  <a:srgbClr val="000000"/>
                </a:solidFill>
                <a:effectLst/>
                <a:latin typeface="Times New Roman" panose="02020603050405020304" pitchFamily="18" charset="0"/>
                <a:ea typeface="Times New Roman" panose="02020603050405020304" pitchFamily="18" charset="0"/>
              </a:rPr>
              <a:t>) до внесения изменений в право Евразийского экономического союза</a:t>
            </a:r>
            <a:r>
              <a:rPr lang="ru-RU" sz="1800" dirty="0">
                <a:solidFill>
                  <a:srgbClr val="000000"/>
                </a:solidFill>
                <a:effectLst/>
                <a:latin typeface="Times New Roman" panose="02020603050405020304" pitchFamily="18" charset="0"/>
                <a:ea typeface="Times New Roman" panose="02020603050405020304" pitchFamily="18" charset="0"/>
              </a:rPr>
              <a:t>, предусматривающих подтверждение страны происхождения товаров, указанных  в </a:t>
            </a:r>
            <a:r>
              <a:rPr lang="ru-RU" sz="1800" b="1" strike="sngStrike" dirty="0">
                <a:solidFill>
                  <a:srgbClr val="000000"/>
                </a:solidFill>
                <a:effectLst/>
                <a:latin typeface="Times New Roman" panose="02020603050405020304" pitchFamily="18" charset="0"/>
                <a:ea typeface="Times New Roman" panose="02020603050405020304" pitchFamily="18" charset="0"/>
              </a:rPr>
              <a:t>позиции 433 приложения N 2 </a:t>
            </a:r>
            <a:r>
              <a:rPr lang="ru-RU" sz="1800" b="1" i="1" strike="sngStrike" dirty="0">
                <a:solidFill>
                  <a:srgbClr val="7030A0"/>
                </a:solidFill>
                <a:effectLst/>
                <a:latin typeface="Times New Roman" panose="02020603050405020304" pitchFamily="18" charset="0"/>
                <a:ea typeface="Times New Roman" panose="02020603050405020304" pitchFamily="18" charset="0"/>
              </a:rPr>
              <a:t>(Лек. С-</a:t>
            </a:r>
            <a:r>
              <a:rPr lang="ru-RU" sz="1800" b="1" i="1" strike="sngStrike" dirty="0" err="1">
                <a:solidFill>
                  <a:srgbClr val="7030A0"/>
                </a:solidFill>
                <a:effectLst/>
                <a:latin typeface="Times New Roman" panose="02020603050405020304" pitchFamily="18" charset="0"/>
                <a:ea typeface="Times New Roman" panose="02020603050405020304" pitchFamily="18" charset="0"/>
              </a:rPr>
              <a:t>ва</a:t>
            </a:r>
            <a:r>
              <a:rPr lang="ru-RU" sz="1800" b="1" i="1" strike="sngStrike" dirty="0">
                <a:solidFill>
                  <a:srgbClr val="7030A0"/>
                </a:solidFill>
                <a:effectLst/>
                <a:latin typeface="Times New Roman" panose="02020603050405020304" pitchFamily="18" charset="0"/>
                <a:ea typeface="Times New Roman" panose="02020603050405020304" pitchFamily="18" charset="0"/>
              </a:rPr>
              <a:t>),</a:t>
            </a:r>
            <a:r>
              <a:rPr lang="ru-RU" sz="1800" b="1" i="1" dirty="0">
                <a:solidFill>
                  <a:srgbClr val="7030A0"/>
                </a:solidFill>
                <a:effectLst/>
                <a:latin typeface="Times New Roman" panose="02020603050405020304" pitchFamily="18" charset="0"/>
                <a:ea typeface="Times New Roman" panose="02020603050405020304" pitchFamily="18" charset="0"/>
              </a:rPr>
              <a:t>  </a:t>
            </a:r>
            <a:r>
              <a:rPr lang="ru-RU" sz="1800" b="1" dirty="0">
                <a:solidFill>
                  <a:schemeClr val="accent6">
                    <a:lumMod val="50000"/>
                  </a:schemeClr>
                </a:solidFill>
                <a:latin typeface="Times New Roman" panose="02020603050405020304" pitchFamily="18" charset="0"/>
                <a:ea typeface="Times New Roman" panose="02020603050405020304" pitchFamily="18" charset="0"/>
              </a:rPr>
              <a:t>приложениях </a:t>
            </a:r>
            <a:r>
              <a:rPr lang="en-US" sz="1800" b="1" dirty="0">
                <a:solidFill>
                  <a:schemeClr val="accent6">
                    <a:lumMod val="50000"/>
                  </a:schemeClr>
                </a:solidFill>
                <a:latin typeface="Times New Roman" panose="02020603050405020304" pitchFamily="18" charset="0"/>
                <a:ea typeface="Times New Roman" panose="02020603050405020304" pitchFamily="18" charset="0"/>
              </a:rPr>
              <a:t>N 1 - 3</a:t>
            </a:r>
            <a:r>
              <a:rPr lang="en-US" sz="1800" b="1" i="1" dirty="0">
                <a:solidFill>
                  <a:schemeClr val="accent6">
                    <a:lumMod val="50000"/>
                  </a:schemeClr>
                </a:solidFill>
                <a:latin typeface="Times New Roman" panose="02020603050405020304" pitchFamily="18" charset="0"/>
                <a:ea typeface="Times New Roman" panose="02020603050405020304" pitchFamily="18" charset="0"/>
              </a:rPr>
              <a:t> </a:t>
            </a:r>
            <a:r>
              <a:rPr lang="ru-RU" sz="1800" dirty="0">
                <a:solidFill>
                  <a:srgbClr val="000000"/>
                </a:solidFill>
                <a:latin typeface="Times New Roman" panose="02020603050405020304" pitchFamily="18" charset="0"/>
                <a:ea typeface="Times New Roman" panose="02020603050405020304" pitchFamily="18" charset="0"/>
              </a:rPr>
              <a:t>к настоящему постановлению </a:t>
            </a:r>
            <a:r>
              <a:rPr lang="ru-RU" sz="1800" i="1" dirty="0">
                <a:solidFill>
                  <a:srgbClr val="70AD47">
                    <a:lumMod val="50000"/>
                  </a:srgbClr>
                </a:solidFill>
                <a:latin typeface="Times New Roman" panose="02020603050405020304" pitchFamily="18" charset="0"/>
                <a:ea typeface="Times New Roman" panose="02020603050405020304" pitchFamily="18" charset="0"/>
              </a:rPr>
              <a:t>(изменения внесены ПП от 29.08.2025 № 1326)</a:t>
            </a:r>
            <a:r>
              <a:rPr lang="ru-RU" sz="1800" dirty="0">
                <a:solidFill>
                  <a:srgbClr val="000000"/>
                </a:solidFill>
                <a:latin typeface="Times New Roman" panose="02020603050405020304" pitchFamily="18" charset="0"/>
                <a:ea typeface="Times New Roman" panose="02020603050405020304" pitchFamily="18" charset="0"/>
              </a:rPr>
              <a:t> </a:t>
            </a:r>
            <a:r>
              <a:rPr lang="ru-RU" sz="1800" dirty="0">
                <a:solidFill>
                  <a:srgbClr val="000000"/>
                </a:solidFill>
                <a:effectLst/>
                <a:latin typeface="Times New Roman" panose="02020603050405020304" pitchFamily="18" charset="0"/>
                <a:ea typeface="Times New Roman" panose="02020603050405020304" pitchFamily="18" charset="0"/>
              </a:rPr>
              <a:t>путем представления информации из евразийского реестра промышленных товаров, документом, подтверждающим происхождение таких товаров из государств-членов Евразийского экономического союза, за исключением Российской Федерации, </a:t>
            </a:r>
            <a:r>
              <a:rPr lang="ru-RU" sz="1800" b="1" dirty="0">
                <a:solidFill>
                  <a:srgbClr val="FF0000"/>
                </a:solidFill>
                <a:effectLst/>
                <a:latin typeface="Times New Roman" panose="02020603050405020304" pitchFamily="18" charset="0"/>
                <a:ea typeface="Times New Roman" panose="02020603050405020304" pitchFamily="18" charset="0"/>
              </a:rPr>
              <a:t>является сертификат о происхождении товара</a:t>
            </a:r>
            <a:r>
              <a:rPr lang="ru-RU" sz="1800" dirty="0">
                <a:solidFill>
                  <a:srgbClr val="000000"/>
                </a:solidFill>
                <a:effectLst/>
                <a:latin typeface="Times New Roman" panose="02020603050405020304" pitchFamily="18" charset="0"/>
                <a:ea typeface="Times New Roman" panose="02020603050405020304" pitchFamily="18" charset="0"/>
              </a:rPr>
              <a:t>, выданный уполномоченным органом (</a:t>
            </a:r>
            <a:r>
              <a:rPr lang="ru-RU" sz="1800" spc="-10" dirty="0">
                <a:solidFill>
                  <a:srgbClr val="000000"/>
                </a:solidFill>
                <a:effectLst/>
                <a:latin typeface="Times New Roman" panose="02020603050405020304" pitchFamily="18" charset="0"/>
                <a:ea typeface="Times New Roman" panose="02020603050405020304" pitchFamily="18" charset="0"/>
              </a:rPr>
              <a:t>организацией</a:t>
            </a:r>
            <a:r>
              <a:rPr lang="ru-RU" sz="1800" dirty="0">
                <a:solidFill>
                  <a:srgbClr val="000000"/>
                </a:solidFill>
                <a:effectLst/>
                <a:latin typeface="Times New Roman" panose="02020603050405020304" pitchFamily="18" charset="0"/>
                <a:ea typeface="Times New Roman" panose="02020603050405020304" pitchFamily="18" charset="0"/>
              </a:rPr>
              <a:t>) государства - члена Евразийского экономического союза по форме, установленной Правилами определения страны происхождения товаров, и в соответствии с критериями определения страны происхождения товаров, предусмотренными Правилами определения страны происхождения товаров;</a:t>
            </a:r>
          </a:p>
          <a:p>
            <a:pPr marL="457200" lvl="1" indent="0" algn="just">
              <a:lnSpc>
                <a:spcPts val="1800"/>
              </a:lnSpc>
              <a:buNone/>
            </a:pPr>
            <a:endParaRPr lang="ru-RU" sz="1600" dirty="0">
              <a:solidFill>
                <a:srgbClr val="000000"/>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41282129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Объект 4">
            <a:extLst>
              <a:ext uri="{FF2B5EF4-FFF2-40B4-BE49-F238E27FC236}">
                <a16:creationId xmlns:a16="http://schemas.microsoft.com/office/drawing/2014/main" id="{FFCB80E1-D142-840C-516F-4F9D4BBD72D8}"/>
              </a:ext>
            </a:extLst>
          </p:cNvPr>
          <p:cNvPicPr>
            <a:picLocks noGrp="1" noChangeAspect="1"/>
          </p:cNvPicPr>
          <p:nvPr>
            <p:ph idx="1"/>
          </p:nvPr>
        </p:nvPicPr>
        <p:blipFill>
          <a:blip r:embed="rId2"/>
          <a:stretch>
            <a:fillRect/>
          </a:stretch>
        </p:blipFill>
        <p:spPr>
          <a:xfrm>
            <a:off x="407368" y="260648"/>
            <a:ext cx="2867425" cy="3410426"/>
          </a:xfrm>
          <a:prstGeom prst="rect">
            <a:avLst/>
          </a:prstGeom>
        </p:spPr>
      </p:pic>
      <p:pic>
        <p:nvPicPr>
          <p:cNvPr id="7" name="Рисунок 6">
            <a:extLst>
              <a:ext uri="{FF2B5EF4-FFF2-40B4-BE49-F238E27FC236}">
                <a16:creationId xmlns:a16="http://schemas.microsoft.com/office/drawing/2014/main" id="{EBA79B8C-E95C-9119-F846-BE0BA423D0B9}"/>
              </a:ext>
            </a:extLst>
          </p:cNvPr>
          <p:cNvPicPr>
            <a:picLocks noChangeAspect="1"/>
          </p:cNvPicPr>
          <p:nvPr/>
        </p:nvPicPr>
        <p:blipFill>
          <a:blip r:embed="rId3"/>
          <a:stretch>
            <a:fillRect/>
          </a:stretch>
        </p:blipFill>
        <p:spPr>
          <a:xfrm>
            <a:off x="4367808" y="620688"/>
            <a:ext cx="6735115" cy="2400635"/>
          </a:xfrm>
          <a:prstGeom prst="rect">
            <a:avLst/>
          </a:prstGeom>
        </p:spPr>
      </p:pic>
      <p:sp>
        <p:nvSpPr>
          <p:cNvPr id="3" name="TextBox 2">
            <a:extLst>
              <a:ext uri="{FF2B5EF4-FFF2-40B4-BE49-F238E27FC236}">
                <a16:creationId xmlns:a16="http://schemas.microsoft.com/office/drawing/2014/main" id="{90029BF8-15A4-0D82-69BD-E150C6B32559}"/>
              </a:ext>
            </a:extLst>
          </p:cNvPr>
          <p:cNvSpPr txBox="1"/>
          <p:nvPr/>
        </p:nvSpPr>
        <p:spPr>
          <a:xfrm>
            <a:off x="731404" y="5867980"/>
            <a:ext cx="10729192" cy="369332"/>
          </a:xfrm>
          <a:prstGeom prst="rect">
            <a:avLst/>
          </a:prstGeom>
          <a:noFill/>
        </p:spPr>
        <p:txBody>
          <a:bodyPr wrap="square">
            <a:spAutoFit/>
          </a:bodyPr>
          <a:lstStyle/>
          <a:p>
            <a:r>
              <a:rPr lang="ru-RU" b="1" dirty="0"/>
              <a:t>Аналогичная позиция изложена в Письме Минпромторга от 12 сентября 2024 г. N 96904/12</a:t>
            </a:r>
          </a:p>
        </p:txBody>
      </p:sp>
    </p:spTree>
    <p:extLst>
      <p:ext uri="{BB962C8B-B14F-4D97-AF65-F5344CB8AC3E}">
        <p14:creationId xmlns:p14="http://schemas.microsoft.com/office/powerpoint/2010/main" val="4118482921"/>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81C9B7-528D-65B7-527A-F72A5E59B1B7}"/>
            </a:ext>
          </a:extLst>
        </p:cNvPr>
        <p:cNvGrpSpPr/>
        <p:nvPr/>
      </p:nvGrpSpPr>
      <p:grpSpPr>
        <a:xfrm>
          <a:off x="0" y="0"/>
          <a:ext cx="0" cy="0"/>
          <a:chOff x="0" y="0"/>
          <a:chExt cx="0" cy="0"/>
        </a:xfrm>
      </p:grpSpPr>
      <p:sp>
        <p:nvSpPr>
          <p:cNvPr id="2" name="Прямоугольник 1">
            <a:extLst>
              <a:ext uri="{FF2B5EF4-FFF2-40B4-BE49-F238E27FC236}">
                <a16:creationId xmlns:a16="http://schemas.microsoft.com/office/drawing/2014/main" id="{E167B282-45C5-6149-90A3-7814D9B1DAFD}"/>
              </a:ext>
            </a:extLst>
          </p:cNvPr>
          <p:cNvSpPr/>
          <p:nvPr/>
        </p:nvSpPr>
        <p:spPr>
          <a:xfrm>
            <a:off x="623392" y="387441"/>
            <a:ext cx="10731149" cy="5803363"/>
          </a:xfrm>
          <a:prstGeom prst="rect">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a:ea typeface="+mn-ea"/>
              <a:cs typeface="+mn-cs"/>
            </a:endParaRPr>
          </a:p>
        </p:txBody>
      </p:sp>
      <p:sp>
        <p:nvSpPr>
          <p:cNvPr id="3" name="Объект 2">
            <a:extLst>
              <a:ext uri="{FF2B5EF4-FFF2-40B4-BE49-F238E27FC236}">
                <a16:creationId xmlns:a16="http://schemas.microsoft.com/office/drawing/2014/main" id="{83F4202E-7A41-03B8-4D53-D025A3A5666B}"/>
              </a:ext>
            </a:extLst>
          </p:cNvPr>
          <p:cNvSpPr>
            <a:spLocks noGrp="1"/>
          </p:cNvSpPr>
          <p:nvPr>
            <p:ph idx="1"/>
          </p:nvPr>
        </p:nvSpPr>
        <p:spPr>
          <a:xfrm>
            <a:off x="623392" y="387441"/>
            <a:ext cx="10600943" cy="5705855"/>
          </a:xfrm>
        </p:spPr>
        <p:txBody>
          <a:bodyPr>
            <a:normAutofit lnSpcReduction="10000"/>
          </a:bodyPr>
          <a:lstStyle/>
          <a:p>
            <a:pPr marL="457200" lvl="1" indent="0" algn="just">
              <a:lnSpc>
                <a:spcPct val="100000"/>
              </a:lnSpc>
              <a:buNone/>
            </a:pPr>
            <a:r>
              <a:rPr lang="ru-RU" sz="16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3. </a:t>
            </a:r>
            <a:r>
              <a:rPr lang="ru-RU" sz="1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Установить, что информацией и документами, подтверждающими страну происхождения товара для целей настоящего постановления, являются:</a:t>
            </a:r>
          </a:p>
          <a:p>
            <a:pPr marL="457200" lvl="1" indent="0" algn="just">
              <a:lnSpc>
                <a:spcPct val="100000"/>
              </a:lnSpc>
              <a:buNone/>
            </a:pPr>
            <a:r>
              <a:rPr lang="ru-RU" sz="1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з</a:t>
            </a:r>
            <a:r>
              <a:rPr lang="ru-RU" sz="1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ru-RU" sz="1600" b="1" dirty="0">
                <a:effectLst/>
                <a:latin typeface="Times New Roman" panose="02020603050405020304" pitchFamily="18" charset="0"/>
                <a:ea typeface="Times New Roman" panose="02020603050405020304" pitchFamily="18" charset="0"/>
                <a:cs typeface="Times New Roman" panose="02020603050405020304" pitchFamily="18" charset="0"/>
              </a:rPr>
              <a:t>указание в заявке на участие в закупке наименования страны происхождения товара</a:t>
            </a:r>
            <a:br>
              <a:rPr lang="ru-RU" sz="16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br>
            <a:r>
              <a:rPr lang="ru-RU" sz="16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ru-RU" sz="1600" dirty="0">
                <a:effectLst/>
                <a:latin typeface="Times New Roman" panose="02020603050405020304" pitchFamily="18" charset="0"/>
                <a:ea typeface="Times New Roman" panose="02020603050405020304" pitchFamily="18" charset="0"/>
                <a:cs typeface="Times New Roman" panose="02020603050405020304" pitchFamily="18" charset="0"/>
              </a:rPr>
              <a:t>(в случае осуществления закупки в соответствии с Федеральным законом "О контрактной системе в сфере закупок товаров, работ, услуг для обеспечения государственных и муниципальных нужд" такое указание осуществляется в соответствии с подпунктом "б" пункта 2 части 1 статьи 43 указанного Федерального закона):</a:t>
            </a:r>
            <a:r>
              <a:rPr lang="ru-RU" sz="1600" spc="-1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ru-RU" sz="1600" i="1" spc="-1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ru-RU" sz="1600" b="1" i="1" spc="-10"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К 223-ФЗ не относится, но по факту так и указывается</a:t>
            </a:r>
            <a:r>
              <a:rPr lang="ru-RU" sz="1600" b="1" i="1" spc="-10"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a:t>
            </a:r>
            <a:endParaRPr lang="ru-RU" sz="1600" b="1" i="1"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228600" marR="0" lvl="0" indent="431800" algn="just"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0" lang="ru-RU" sz="1600" b="0" i="0" u="sng" strike="noStrike" kern="1200" cap="none" spc="-1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для </a:t>
            </a:r>
            <a:r>
              <a:rPr kumimoji="0" lang="ru-RU" sz="1600" b="0" i="0" u="sng"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подтверждения</a:t>
            </a:r>
            <a:r>
              <a:rPr kumimoji="0" lang="ru-RU" sz="1600" b="0" i="0" u="sng" strike="noStrike" kern="1200" cap="none" spc="-1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происхождения товара из Российской Федерации</a:t>
            </a:r>
            <a:r>
              <a:rPr kumimoji="0" lang="ru-RU" sz="1600" b="0" i="0" u="none" strike="noStrike" kern="1200" cap="none" spc="-1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ru-RU" sz="1600" b="1" i="0" u="none" strike="noStrike" kern="1200" cap="none" spc="-10" normalizeH="0" baseline="0" noProof="0" dirty="0">
                <a:ln>
                  <a:noFill/>
                </a:ln>
                <a:effectLst/>
                <a:uLnTx/>
                <a:uFillTx/>
                <a:latin typeface="Times New Roman" panose="02020603050405020304" pitchFamily="18" charset="0"/>
                <a:ea typeface="Times New Roman" panose="02020603050405020304" pitchFamily="18" charset="0"/>
                <a:cs typeface="Times New Roman" panose="02020603050405020304" pitchFamily="18" charset="0"/>
              </a:rPr>
              <a:t>не указанного </a:t>
            </a:r>
            <a:r>
              <a:rPr kumimoji="0" lang="ru-RU" sz="1600" b="0" i="0" u="none" strike="noStrike" kern="1200" cap="none" spc="-1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в позициях</a:t>
            </a:r>
            <a:r>
              <a:rPr kumimoji="0" lang="ru-RU" sz="16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br>
              <a:rPr kumimoji="0" lang="ru-RU" sz="16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br>
            <a:r>
              <a:rPr kumimoji="0" lang="ru-RU" sz="16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1 - 14</a:t>
            </a:r>
            <a:r>
              <a:rPr kumimoji="0" lang="en-US" sz="16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6</a:t>
            </a:r>
            <a:r>
              <a:rPr kumimoji="0" lang="ru-RU" sz="16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перечня № 1 </a:t>
            </a:r>
            <a:r>
              <a:rPr kumimoji="0" lang="ru-RU" sz="1600" b="1" i="1"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(позиции 1-14</a:t>
            </a:r>
            <a:r>
              <a:rPr kumimoji="0" lang="en-US" sz="1600" b="1" i="1"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6</a:t>
            </a:r>
            <a:r>
              <a:rPr kumimoji="0" lang="ru-RU" sz="1600" b="1" i="1"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покрывают все товары под запретом, включая ПО)</a:t>
            </a:r>
            <a:r>
              <a:rPr kumimoji="0" lang="ru-RU" sz="16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br>
              <a:rPr kumimoji="0" lang="ru-RU" sz="16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br>
            <a:r>
              <a:rPr kumimoji="0" lang="ru-RU" sz="16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позициях 1 - 4</a:t>
            </a:r>
            <a:r>
              <a:rPr kumimoji="0" lang="en-US" sz="16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33</a:t>
            </a:r>
            <a:r>
              <a:rPr kumimoji="0" lang="ru-RU" sz="16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перечня № 2 </a:t>
            </a:r>
            <a:r>
              <a:rPr kumimoji="0" lang="ru-RU" sz="1600" b="1" i="1"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(в 4</a:t>
            </a:r>
            <a:r>
              <a:rPr kumimoji="0" lang="en-US" sz="1600" b="1" i="1"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34</a:t>
            </a:r>
            <a:r>
              <a:rPr kumimoji="0" lang="ru-RU" sz="1600" b="1" i="1"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 4</a:t>
            </a:r>
            <a:r>
              <a:rPr kumimoji="0" lang="en-US" sz="1600" b="1" i="1"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65</a:t>
            </a:r>
            <a:r>
              <a:rPr kumimoji="0" lang="ru-RU" sz="1600" b="1" i="1"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позициях  - пищевые продукты, включая вина – то есть по этим позициям в заявке  - страна происхождения товара)</a:t>
            </a:r>
            <a:r>
              <a:rPr kumimoji="0" lang="ru-RU" sz="1600" b="0" i="1"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p>
          <a:p>
            <a:pPr marL="228600" marR="0" lvl="0" indent="431800" algn="just"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lang="ru-RU" sz="1600" b="0" i="0" dirty="0">
                <a:solidFill>
                  <a:srgbClr val="FF0000"/>
                </a:solidFill>
                <a:effectLst/>
                <a:latin typeface="Times New Roman" panose="02020603050405020304" pitchFamily="18" charset="0"/>
                <a:cs typeface="Times New Roman" panose="02020603050405020304" pitchFamily="18" charset="0"/>
              </a:rPr>
              <a:t>для подтверждения происхождения товаров из Российской Федерации, указанных в позициях </a:t>
            </a:r>
            <a:br>
              <a:rPr lang="ru-RU" sz="1600" b="0" i="0" dirty="0">
                <a:solidFill>
                  <a:srgbClr val="FF0000"/>
                </a:solidFill>
                <a:effectLst/>
                <a:latin typeface="Times New Roman" panose="02020603050405020304" pitchFamily="18" charset="0"/>
                <a:cs typeface="Times New Roman" panose="02020603050405020304" pitchFamily="18" charset="0"/>
              </a:rPr>
            </a:br>
            <a:r>
              <a:rPr lang="ru-RU" sz="1600" b="1" i="0" dirty="0">
                <a:solidFill>
                  <a:srgbClr val="FF0000"/>
                </a:solidFill>
                <a:effectLst/>
                <a:latin typeface="Times New Roman" panose="02020603050405020304" pitchFamily="18" charset="0"/>
                <a:cs typeface="Times New Roman" panose="02020603050405020304" pitchFamily="18" charset="0"/>
              </a:rPr>
              <a:t>1 - 433 приложения N 2 </a:t>
            </a:r>
            <a:r>
              <a:rPr lang="ru-RU" sz="1600" b="0" i="0" dirty="0">
                <a:solidFill>
                  <a:srgbClr val="FF0000"/>
                </a:solidFill>
                <a:effectLst/>
                <a:latin typeface="Times New Roman" panose="02020603050405020304" pitchFamily="18" charset="0"/>
                <a:cs typeface="Times New Roman" panose="02020603050405020304" pitchFamily="18" charset="0"/>
              </a:rPr>
              <a:t>к настоящему постановлению (если отсутствие в реестре российской промышленной продукции такого товара с характеристиками, соответствующими потребности заказчика, задекларировано заказчиком в соответствии с </a:t>
            </a:r>
            <a:r>
              <a:rPr lang="ru-RU" sz="1600" b="0" i="0" u="none" strike="noStrike" dirty="0">
                <a:solidFill>
                  <a:srgbClr val="FF0000"/>
                </a:solidFill>
                <a:effectLst/>
                <a:latin typeface="Times New Roman" panose="02020603050405020304" pitchFamily="18" charset="0"/>
                <a:cs typeface="Times New Roman" panose="02020603050405020304" pitchFamily="18" charset="0"/>
              </a:rPr>
              <a:t>абзацем третьим подпункта "а" пункта 7</a:t>
            </a:r>
            <a:r>
              <a:rPr lang="ru-RU" sz="1600" b="0" i="0" dirty="0">
                <a:solidFill>
                  <a:srgbClr val="FF0000"/>
                </a:solidFill>
                <a:effectLst/>
                <a:latin typeface="Times New Roman" panose="02020603050405020304" pitchFamily="18" charset="0"/>
                <a:cs typeface="Times New Roman" panose="02020603050405020304" pitchFamily="18" charset="0"/>
              </a:rPr>
              <a:t> настоящего постановления или при осуществлении в соответствии с </a:t>
            </a:r>
            <a:r>
              <a:rPr lang="ru-RU" sz="1600" b="0" i="0" strike="noStrike" dirty="0">
                <a:solidFill>
                  <a:srgbClr val="FF0000"/>
                </a:solidFill>
                <a:effectLst/>
                <a:latin typeface="Times New Roman" panose="02020603050405020304" pitchFamily="18" charset="0"/>
                <a:cs typeface="Times New Roman" panose="02020603050405020304" pitchFamily="18" charset="0"/>
              </a:rPr>
              <a:t>Федеральным законом</a:t>
            </a:r>
            <a:r>
              <a:rPr lang="ru-RU" sz="1600" b="0" i="0" dirty="0">
                <a:solidFill>
                  <a:srgbClr val="FF0000"/>
                </a:solidFill>
                <a:effectLst/>
                <a:latin typeface="Times New Roman" panose="02020603050405020304" pitchFamily="18" charset="0"/>
                <a:cs typeface="Times New Roman" panose="02020603050405020304" pitchFamily="18" charset="0"/>
              </a:rPr>
              <a:t> "О закупках товаров, работ, услуг отдельными видами юридических лиц" закупки задекларировано в документации о закупке) </a:t>
            </a:r>
            <a:r>
              <a:rPr lang="ru-RU" sz="1600" b="1" i="0" dirty="0">
                <a:solidFill>
                  <a:srgbClr val="FF0000"/>
                </a:solidFill>
                <a:effectLst/>
                <a:latin typeface="Times New Roman" panose="02020603050405020304" pitchFamily="18" charset="0"/>
                <a:cs typeface="Times New Roman" panose="02020603050405020304" pitchFamily="18" charset="0"/>
              </a:rPr>
              <a:t>за исключением случая, если в заявке на участие в закупке содержится предложение о поставке товара, который по состоянию на момент подачи заявки на участие в закупке включен в реестр российской промышленной продукции;</a:t>
            </a:r>
            <a:endParaRPr kumimoji="0" lang="ru-RU" sz="1600" b="1" i="1"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a:p>
            <a:pPr marL="228600" marR="0" lvl="0" indent="431800" algn="just"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0" lang="ru-RU" sz="1600" b="1" i="0" u="none" strike="noStrike" kern="1200" cap="none" spc="-1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для подтверждения происхождения товара из иностранного государства</a:t>
            </a:r>
            <a:r>
              <a:rPr kumimoji="0" lang="ru-RU" sz="1600" b="0" i="0" u="none" strike="noStrike" kern="1200" cap="none" spc="-1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ru-RU" sz="1600" b="0" i="0" u="sng" strike="noStrike" kern="1200" cap="none" spc="-1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за исключением предусмотренных настоящим пунктом случаев</a:t>
            </a:r>
            <a:r>
              <a:rPr kumimoji="0" lang="ru-RU" sz="1600" b="0" i="0" u="none" strike="noStrike" kern="1200" cap="none" spc="-1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при которых предусмотрены иные информация и документы, подтверждающие происхождение товара из государств-членов Евразийского экономического союза;</a:t>
            </a:r>
            <a:endParaRPr kumimoji="0" lang="ru-RU" sz="16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a:p>
            <a:endParaRPr lang="ru-RU" dirty="0"/>
          </a:p>
        </p:txBody>
      </p:sp>
      <p:sp>
        <p:nvSpPr>
          <p:cNvPr id="5" name="TextBox 4">
            <a:extLst>
              <a:ext uri="{FF2B5EF4-FFF2-40B4-BE49-F238E27FC236}">
                <a16:creationId xmlns:a16="http://schemas.microsoft.com/office/drawing/2014/main" id="{7E7DA811-20E2-99D3-DED6-1190F01C6FFA}"/>
              </a:ext>
            </a:extLst>
          </p:cNvPr>
          <p:cNvSpPr txBox="1"/>
          <p:nvPr/>
        </p:nvSpPr>
        <p:spPr>
          <a:xfrm>
            <a:off x="119336" y="6190804"/>
            <a:ext cx="11297347" cy="674031"/>
          </a:xfrm>
          <a:prstGeom prst="rect">
            <a:avLst/>
          </a:prstGeom>
          <a:noFill/>
        </p:spPr>
        <p:txBody>
          <a:bodyPr wrap="square">
            <a:spAutoFit/>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ru-RU" sz="1400" b="0" i="1" u="none" strike="noStrike" kern="1200" cap="none" spc="0" normalizeH="0" baseline="0" noProof="0" dirty="0">
                <a:ln>
                  <a:noFill/>
                </a:ln>
                <a:solidFill>
                  <a:prstClr val="black"/>
                </a:solidFill>
                <a:effectLst/>
                <a:uLnTx/>
                <a:uFillTx/>
                <a:latin typeface="Calibri"/>
                <a:ea typeface="+mn-ea"/>
                <a:cs typeface="+mn-cs"/>
              </a:rPr>
              <a:t>* 44-ФЗ Ст.43 часть 1 пункт 2) предложение участника закупки в отношении объекта закупки: б) наименование страны происхождения </a:t>
            </a:r>
            <a:r>
              <a:rPr kumimoji="0" lang="ru-RU" sz="1400" b="1" i="1" u="sng" strike="noStrike" kern="1200" cap="none" spc="0" normalizeH="0" baseline="0" noProof="0" dirty="0">
                <a:ln>
                  <a:noFill/>
                </a:ln>
                <a:solidFill>
                  <a:prstClr val="black"/>
                </a:solidFill>
                <a:effectLst/>
                <a:uLnTx/>
                <a:uFillTx/>
                <a:latin typeface="Calibri"/>
                <a:ea typeface="+mn-ea"/>
                <a:cs typeface="+mn-cs"/>
              </a:rPr>
              <a:t>товара</a:t>
            </a:r>
            <a:r>
              <a:rPr kumimoji="0" lang="ru-RU" sz="1400" b="1" i="1" u="none" strike="noStrike" kern="1200" cap="none" spc="0" normalizeH="0" baseline="0" noProof="0" dirty="0">
                <a:ln>
                  <a:noFill/>
                </a:ln>
                <a:solidFill>
                  <a:prstClr val="black"/>
                </a:solidFill>
                <a:effectLst/>
                <a:uLnTx/>
                <a:uFillTx/>
                <a:latin typeface="Calibri"/>
                <a:ea typeface="+mn-ea"/>
                <a:cs typeface="+mn-cs"/>
              </a:rPr>
              <a:t> </a:t>
            </a:r>
            <a:r>
              <a:rPr kumimoji="0" lang="ru-RU" sz="1400" b="0" i="1" u="none" strike="noStrike" kern="1200" cap="none" spc="0" normalizeH="0" baseline="0" noProof="0" dirty="0">
                <a:ln>
                  <a:noFill/>
                </a:ln>
                <a:solidFill>
                  <a:prstClr val="black"/>
                </a:solidFill>
                <a:effectLst/>
                <a:uLnTx/>
                <a:uFillTx/>
                <a:latin typeface="Calibri"/>
                <a:ea typeface="+mn-ea"/>
                <a:cs typeface="+mn-cs"/>
              </a:rPr>
              <a:t>в соответствии с </a:t>
            </a:r>
            <a:r>
              <a:rPr kumimoji="0" lang="ru-RU" sz="1400" b="1" i="1" u="none" strike="noStrike" kern="1200" cap="none" spc="0" normalizeH="0" baseline="0" noProof="0" dirty="0">
                <a:ln>
                  <a:noFill/>
                </a:ln>
                <a:solidFill>
                  <a:prstClr val="black"/>
                </a:solidFill>
                <a:effectLst/>
                <a:uLnTx/>
                <a:uFillTx/>
                <a:latin typeface="Calibri"/>
                <a:ea typeface="+mn-ea"/>
                <a:cs typeface="+mn-cs"/>
              </a:rPr>
              <a:t>общероссийским классификатором, используемым для идентификации стран мира</a:t>
            </a:r>
            <a:r>
              <a:rPr kumimoji="0" lang="ru-RU" sz="1400" b="0" i="1" u="none" strike="noStrike" kern="1200" cap="none" spc="0" normalizeH="0" baseline="0" noProof="0" dirty="0">
                <a:ln>
                  <a:noFill/>
                </a:ln>
                <a:solidFill>
                  <a:prstClr val="black"/>
                </a:solidFill>
                <a:effectLst/>
                <a:uLnTx/>
                <a:uFillTx/>
                <a:latin typeface="Calibri"/>
                <a:ea typeface="+mn-ea"/>
                <a:cs typeface="+mn-cs"/>
              </a:rPr>
              <a:t>, с учетом положений части 2 настоящей статьи;  </a:t>
            </a:r>
            <a:endParaRPr kumimoji="0" lang="ru-RU" sz="1400" b="1" i="1" u="none" strike="noStrike" kern="1200" cap="none" spc="0" normalizeH="0" baseline="0" noProof="0" dirty="0">
              <a:ln>
                <a:noFill/>
              </a:ln>
              <a:solidFill>
                <a:srgbClr val="7030A0"/>
              </a:solidFill>
              <a:effectLst/>
              <a:uLnTx/>
              <a:uFillTx/>
              <a:latin typeface="Calibri"/>
              <a:ea typeface="+mn-ea"/>
              <a:cs typeface="+mn-cs"/>
            </a:endParaRPr>
          </a:p>
        </p:txBody>
      </p:sp>
    </p:spTree>
    <p:extLst>
      <p:ext uri="{BB962C8B-B14F-4D97-AF65-F5344CB8AC3E}">
        <p14:creationId xmlns:p14="http://schemas.microsoft.com/office/powerpoint/2010/main" val="2701689800"/>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191857-1BED-7039-B0E5-3E1DC4CD007E}"/>
            </a:ext>
          </a:extLst>
        </p:cNvPr>
        <p:cNvGrpSpPr/>
        <p:nvPr/>
      </p:nvGrpSpPr>
      <p:grpSpPr>
        <a:xfrm>
          <a:off x="0" y="0"/>
          <a:ext cx="0" cy="0"/>
          <a:chOff x="0" y="0"/>
          <a:chExt cx="0" cy="0"/>
        </a:xfrm>
      </p:grpSpPr>
      <p:sp>
        <p:nvSpPr>
          <p:cNvPr id="4" name="Прямоугольник 3">
            <a:extLst>
              <a:ext uri="{FF2B5EF4-FFF2-40B4-BE49-F238E27FC236}">
                <a16:creationId xmlns:a16="http://schemas.microsoft.com/office/drawing/2014/main" id="{2AB8AAE2-0501-D01C-5376-4B8A81FA9BC4}"/>
              </a:ext>
            </a:extLst>
          </p:cNvPr>
          <p:cNvSpPr/>
          <p:nvPr/>
        </p:nvSpPr>
        <p:spPr>
          <a:xfrm>
            <a:off x="838200" y="620688"/>
            <a:ext cx="10585176" cy="3312368"/>
          </a:xfrm>
          <a:prstGeom prst="rect">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a:ea typeface="+mn-ea"/>
              <a:cs typeface="+mn-cs"/>
            </a:endParaRPr>
          </a:p>
        </p:txBody>
      </p:sp>
      <p:sp>
        <p:nvSpPr>
          <p:cNvPr id="3" name="Объект 2">
            <a:extLst>
              <a:ext uri="{FF2B5EF4-FFF2-40B4-BE49-F238E27FC236}">
                <a16:creationId xmlns:a16="http://schemas.microsoft.com/office/drawing/2014/main" id="{44FEFF7F-35B0-46AC-F637-8795A811239B}"/>
              </a:ext>
            </a:extLst>
          </p:cNvPr>
          <p:cNvSpPr>
            <a:spLocks noGrp="1"/>
          </p:cNvSpPr>
          <p:nvPr>
            <p:ph idx="1"/>
          </p:nvPr>
        </p:nvSpPr>
        <p:spPr>
          <a:xfrm>
            <a:off x="838200" y="301841"/>
            <a:ext cx="10515600" cy="5875122"/>
          </a:xfrm>
        </p:spPr>
        <p:txBody>
          <a:bodyPr/>
          <a:lstStyle/>
          <a:p>
            <a:pPr algn="just">
              <a:buNone/>
            </a:pPr>
            <a:r>
              <a:rPr lang="ru-RU" sz="1600" b="1" i="0" dirty="0">
                <a:effectLst/>
                <a:latin typeface="Times New Roman" panose="02020603050405020304" pitchFamily="18" charset="0"/>
                <a:cs typeface="Times New Roman" panose="02020603050405020304" pitchFamily="18" charset="0"/>
              </a:rPr>
              <a:t>4. Установить, что:</a:t>
            </a:r>
          </a:p>
          <a:p>
            <a:pPr algn="just">
              <a:buNone/>
            </a:pPr>
            <a:r>
              <a:rPr lang="ru-RU" sz="1600" b="0" i="0" dirty="0">
                <a:solidFill>
                  <a:srgbClr val="FF0000"/>
                </a:solidFill>
                <a:effectLst/>
                <a:latin typeface="Times New Roman" panose="02020603050405020304" pitchFamily="18" charset="0"/>
                <a:cs typeface="Times New Roman" panose="02020603050405020304" pitchFamily="18" charset="0"/>
              </a:rPr>
              <a:t>Новый пункт ц) </a:t>
            </a:r>
            <a:r>
              <a:rPr lang="ru-RU" sz="1600" b="0" i="0" dirty="0">
                <a:solidFill>
                  <a:srgbClr val="22272F"/>
                </a:solidFill>
                <a:effectLst/>
                <a:latin typeface="Times New Roman" panose="02020603050405020304" pitchFamily="18" charset="0"/>
                <a:cs typeface="Times New Roman" panose="02020603050405020304" pitchFamily="18" charset="0"/>
              </a:rPr>
              <a:t>если при осуществлении в </a:t>
            </a:r>
            <a:r>
              <a:rPr lang="ru-RU" sz="1600" b="0" i="0" dirty="0">
                <a:effectLst/>
                <a:latin typeface="Times New Roman" panose="02020603050405020304" pitchFamily="18" charset="0"/>
                <a:cs typeface="Times New Roman" panose="02020603050405020304" pitchFamily="18" charset="0"/>
              </a:rPr>
              <a:t>соответствии с </a:t>
            </a:r>
            <a:r>
              <a:rPr lang="ru-RU" sz="1600" b="0" i="0" u="none" strike="noStrike" dirty="0">
                <a:effectLst/>
                <a:latin typeface="Times New Roman" panose="02020603050405020304" pitchFamily="18" charset="0"/>
                <a:cs typeface="Times New Roman" panose="02020603050405020304" pitchFamily="18" charset="0"/>
              </a:rPr>
              <a:t>Федеральным законом</a:t>
            </a:r>
            <a:r>
              <a:rPr lang="ru-RU" sz="1600" b="0" i="0" dirty="0">
                <a:effectLst/>
                <a:latin typeface="Times New Roman" panose="02020603050405020304" pitchFamily="18" charset="0"/>
                <a:cs typeface="Times New Roman" panose="02020603050405020304" pitchFamily="18" charset="0"/>
              </a:rPr>
              <a:t> "О контрактной системе в сфере закупок товаров, работ, услуг для обеспечения государственных и муниципальных нужд" </a:t>
            </a:r>
            <a:r>
              <a:rPr lang="ru-RU" sz="1600" b="1" i="0" dirty="0">
                <a:effectLst/>
                <a:latin typeface="Times New Roman" panose="02020603050405020304" pitchFamily="18" charset="0"/>
                <a:cs typeface="Times New Roman" panose="02020603050405020304" pitchFamily="18" charset="0"/>
              </a:rPr>
              <a:t>закупки товаров</a:t>
            </a:r>
            <a:r>
              <a:rPr lang="ru-RU" sz="1600" b="0" i="0" dirty="0">
                <a:effectLst/>
                <a:latin typeface="Times New Roman" panose="02020603050405020304" pitchFamily="18" charset="0"/>
                <a:cs typeface="Times New Roman" panose="02020603050405020304" pitchFamily="18" charset="0"/>
              </a:rPr>
              <a:t>, указанных в</a:t>
            </a:r>
            <a:r>
              <a:rPr lang="ru-RU" sz="1600" b="1" i="0" dirty="0">
                <a:effectLst/>
                <a:latin typeface="Times New Roman" panose="02020603050405020304" pitchFamily="18" charset="0"/>
                <a:cs typeface="Times New Roman" panose="02020603050405020304" pitchFamily="18" charset="0"/>
              </a:rPr>
              <a:t> </a:t>
            </a:r>
            <a:r>
              <a:rPr lang="ru-RU" sz="1600" b="1" i="0" u="none" strike="noStrike" dirty="0">
                <a:effectLst/>
                <a:latin typeface="Times New Roman" panose="02020603050405020304" pitchFamily="18" charset="0"/>
                <a:cs typeface="Times New Roman" panose="02020603050405020304" pitchFamily="18" charset="0"/>
              </a:rPr>
              <a:t>позициях 1 - 433</a:t>
            </a:r>
            <a:r>
              <a:rPr lang="ru-RU" sz="1600" b="1" i="0" dirty="0">
                <a:effectLst/>
                <a:latin typeface="Times New Roman" panose="02020603050405020304" pitchFamily="18" charset="0"/>
                <a:cs typeface="Times New Roman" panose="02020603050405020304" pitchFamily="18" charset="0"/>
              </a:rPr>
              <a:t> приложения N 2 </a:t>
            </a:r>
            <a:r>
              <a:rPr lang="ru-RU" sz="1600" b="0" i="0" dirty="0">
                <a:effectLst/>
                <a:latin typeface="Times New Roman" panose="02020603050405020304" pitchFamily="18" charset="0"/>
                <a:cs typeface="Times New Roman" panose="02020603050405020304" pitchFamily="18" charset="0"/>
              </a:rPr>
              <a:t>к настоящему постановлению, заказчиком в соответствии с </a:t>
            </a:r>
            <a:r>
              <a:rPr lang="ru-RU" sz="1600" b="0" i="0" u="none" strike="noStrike" dirty="0">
                <a:effectLst/>
                <a:latin typeface="Times New Roman" panose="02020603050405020304" pitchFamily="18" charset="0"/>
                <a:cs typeface="Times New Roman" panose="02020603050405020304" pitchFamily="18" charset="0"/>
              </a:rPr>
              <a:t>абзацем третьим подпункта "а" пункта 7</a:t>
            </a:r>
            <a:r>
              <a:rPr lang="ru-RU" sz="1600" b="0" i="0" dirty="0">
                <a:effectLst/>
                <a:latin typeface="Times New Roman" panose="02020603050405020304" pitchFamily="18" charset="0"/>
                <a:cs typeface="Times New Roman" panose="02020603050405020304" pitchFamily="18" charset="0"/>
              </a:rPr>
              <a:t> настоящего постановления задекларировано отсутствие в реестре российской промышленной продукции такого товара с характеристиками, соответствующими потребности заказчика, а на участие в закупке подана заявка на участие в закупке, признанная по результатам ее рассмотрения соответствующей установленным в соответствии с Федеральным законом "О контрактной системе в сфере закупок товаров, работ, услуг для обеспечения государственных и муниципальных нужд" требованиям </a:t>
            </a:r>
            <a:r>
              <a:rPr lang="ru-RU" sz="1600" b="1" i="0" dirty="0">
                <a:effectLst/>
                <a:latin typeface="Times New Roman" panose="02020603050405020304" pitchFamily="18" charset="0"/>
                <a:cs typeface="Times New Roman" panose="02020603050405020304" pitchFamily="18" charset="0"/>
              </a:rPr>
              <a:t>и содержащая предложение о поставке такого товара, включенного в реестр российской промышленной продукции или евразийский реестр промышленных товаров,</a:t>
            </a:r>
            <a:r>
              <a:rPr lang="ru-RU" sz="1600" b="0" i="0" dirty="0">
                <a:effectLst/>
                <a:latin typeface="Times New Roman" panose="02020603050405020304" pitchFamily="18" charset="0"/>
                <a:cs typeface="Times New Roman" panose="02020603050405020304" pitchFamily="18" charset="0"/>
              </a:rPr>
              <a:t> и предусмотренный </a:t>
            </a:r>
            <a:r>
              <a:rPr lang="ru-RU" sz="1600" b="0" i="0" u="none" strike="noStrike" dirty="0">
                <a:effectLst/>
                <a:latin typeface="Times New Roman" panose="02020603050405020304" pitchFamily="18" charset="0"/>
                <a:cs typeface="Times New Roman" panose="02020603050405020304" pitchFamily="18" charset="0"/>
              </a:rPr>
              <a:t>подпунктом "а"</a:t>
            </a:r>
            <a:r>
              <a:rPr lang="ru-RU" sz="1600" b="0" i="0" dirty="0">
                <a:effectLst/>
                <a:latin typeface="Times New Roman" panose="02020603050405020304" pitchFamily="18" charset="0"/>
                <a:cs typeface="Times New Roman" panose="02020603050405020304" pitchFamily="18" charset="0"/>
              </a:rPr>
              <a:t> или </a:t>
            </a:r>
            <a:r>
              <a:rPr lang="ru-RU" sz="1600" b="0" i="0" u="none" strike="noStrike" dirty="0">
                <a:effectLst/>
                <a:latin typeface="Times New Roman" panose="02020603050405020304" pitchFamily="18" charset="0"/>
                <a:cs typeface="Times New Roman" panose="02020603050405020304" pitchFamily="18" charset="0"/>
              </a:rPr>
              <a:t>"б" пункта 3</a:t>
            </a:r>
            <a:r>
              <a:rPr lang="ru-RU" sz="1600" b="0" i="0" dirty="0">
                <a:effectLst/>
                <a:latin typeface="Times New Roman" panose="02020603050405020304" pitchFamily="18" charset="0"/>
                <a:cs typeface="Times New Roman" panose="02020603050405020304" pitchFamily="18" charset="0"/>
              </a:rPr>
              <a:t> настоящего постановления номер реестровой записи, </a:t>
            </a:r>
            <a:r>
              <a:rPr lang="ru-RU" sz="1600" b="1" i="0" dirty="0">
                <a:effectLst/>
                <a:latin typeface="Times New Roman" panose="02020603050405020304" pitchFamily="18" charset="0"/>
                <a:cs typeface="Times New Roman" panose="02020603050405020304" pitchFamily="18" charset="0"/>
              </a:rPr>
              <a:t>то заявка на участие в закупке, содержащая предусмотренное </a:t>
            </a:r>
            <a:r>
              <a:rPr lang="ru-RU" sz="1600" b="1" i="0" u="none" strike="noStrike" dirty="0">
                <a:effectLst/>
                <a:latin typeface="Times New Roman" panose="02020603050405020304" pitchFamily="18" charset="0"/>
                <a:cs typeface="Times New Roman" panose="02020603050405020304" pitchFamily="18" charset="0"/>
              </a:rPr>
              <a:t>абзацем третьим подпункта "з" пункта 3</a:t>
            </a:r>
            <a:r>
              <a:rPr lang="ru-RU" sz="1600" b="1" i="0" dirty="0">
                <a:effectLst/>
                <a:latin typeface="Times New Roman" panose="02020603050405020304" pitchFamily="18" charset="0"/>
                <a:cs typeface="Times New Roman" panose="02020603050405020304" pitchFamily="18" charset="0"/>
              </a:rPr>
              <a:t> настоящего постановления указание наименования страны происхождения товара, приравнивается к заявке на участие в закупке, в которой содержится предложение о поставке товара, происходящего из иностранного государства;</a:t>
            </a:r>
          </a:p>
          <a:p>
            <a:endParaRPr lang="ru-RU" dirty="0"/>
          </a:p>
        </p:txBody>
      </p:sp>
    </p:spTree>
    <p:extLst>
      <p:ext uri="{BB962C8B-B14F-4D97-AF65-F5344CB8AC3E}">
        <p14:creationId xmlns:p14="http://schemas.microsoft.com/office/powerpoint/2010/main" val="2625725572"/>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Объект 4">
            <a:extLst>
              <a:ext uri="{FF2B5EF4-FFF2-40B4-BE49-F238E27FC236}">
                <a16:creationId xmlns:a16="http://schemas.microsoft.com/office/drawing/2014/main" id="{E29150AD-70F7-8988-A9FF-3CDB2E595074}"/>
              </a:ext>
            </a:extLst>
          </p:cNvPr>
          <p:cNvPicPr>
            <a:picLocks noGrp="1" noChangeAspect="1"/>
          </p:cNvPicPr>
          <p:nvPr>
            <p:ph idx="1"/>
          </p:nvPr>
        </p:nvPicPr>
        <p:blipFill>
          <a:blip r:embed="rId2"/>
          <a:stretch>
            <a:fillRect/>
          </a:stretch>
        </p:blipFill>
        <p:spPr>
          <a:xfrm>
            <a:off x="407368" y="116632"/>
            <a:ext cx="11593288" cy="6408712"/>
          </a:xfrm>
        </p:spPr>
      </p:pic>
    </p:spTree>
    <p:extLst>
      <p:ext uri="{BB962C8B-B14F-4D97-AF65-F5344CB8AC3E}">
        <p14:creationId xmlns:p14="http://schemas.microsoft.com/office/powerpoint/2010/main" val="2309289879"/>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69C7A150-E7B3-A3AD-1093-C13396FA4B3F}"/>
              </a:ext>
            </a:extLst>
          </p:cNvPr>
          <p:cNvSpPr>
            <a:spLocks noGrp="1"/>
          </p:cNvSpPr>
          <p:nvPr>
            <p:ph type="title"/>
          </p:nvPr>
        </p:nvSpPr>
        <p:spPr>
          <a:xfrm>
            <a:off x="838200" y="2209"/>
            <a:ext cx="10515600" cy="399575"/>
          </a:xfrm>
        </p:spPr>
        <p:txBody>
          <a:bodyPr/>
          <a:lstStyle/>
          <a:p>
            <a:pPr algn="ctr"/>
            <a:r>
              <a:rPr lang="ru-RU" sz="2400" b="1" dirty="0">
                <a:solidFill>
                  <a:srgbClr val="C00000"/>
                </a:solidFill>
              </a:rPr>
              <a:t>Письмо Минфина России от 25 июля 2025 г. N 24-06-06/72389</a:t>
            </a:r>
          </a:p>
        </p:txBody>
      </p:sp>
      <p:sp>
        <p:nvSpPr>
          <p:cNvPr id="3" name="Объект 2">
            <a:extLst>
              <a:ext uri="{FF2B5EF4-FFF2-40B4-BE49-F238E27FC236}">
                <a16:creationId xmlns:a16="http://schemas.microsoft.com/office/drawing/2014/main" id="{25DB6B9E-0C7E-96F2-F649-4BC86619F0DE}"/>
              </a:ext>
            </a:extLst>
          </p:cNvPr>
          <p:cNvSpPr>
            <a:spLocks noGrp="1"/>
          </p:cNvSpPr>
          <p:nvPr>
            <p:ph idx="1"/>
          </p:nvPr>
        </p:nvSpPr>
        <p:spPr>
          <a:xfrm>
            <a:off x="155340" y="401784"/>
            <a:ext cx="11881320" cy="5196235"/>
          </a:xfrm>
        </p:spPr>
        <p:txBody>
          <a:bodyPr/>
          <a:lstStyle/>
          <a:p>
            <a:r>
              <a:rPr lang="ru-RU" sz="1600" dirty="0"/>
              <a:t> Подпунктом "ц" пункта 4 Постановления N 1875 установлено, что если при осуществлении в соответствии с Законом N 44-ФЗ закупки товаров, указанных в позициях 1 - 433 приложения N 2 к Постановлению N 1875, заказчиком в соответствии с абзацем третьим подпункта "а" пункта 7 Постановления N 1875 </a:t>
            </a:r>
            <a:r>
              <a:rPr lang="ru-RU" sz="1600" b="1" dirty="0"/>
              <a:t>задекларировано отсутствие в реестре российской промышленной продукции такого товара с характеристиками, соответствующими потребности заказчика</a:t>
            </a:r>
            <a:r>
              <a:rPr lang="ru-RU" sz="1600" dirty="0"/>
              <a:t>, а на участие в закупке подана заявка на участие в закупке, признанная по результатам ее рассмотрения соответствующей установленным в соответствии с Законом N 44-ФЗ требованиям и содержащая предложение о поставке такого товара, включенного в реестр российской промышленной продукции или евразийский реестр промышленных товаров, и предусмотренный подпунктом "а" или "б" пункта 3 Постановления N 1875 номер реестровой записи, то заявка на участие в закупке, содержащая предусмотренное абзацем третьим подпункта "з" пункта 3 Постановления N 1875 указание наименования страны происхождения товара, приравнивается к заявке на участие в закупке, в которой содержится предложение о поставке товара, происходящего из иностранного государства.</a:t>
            </a:r>
          </a:p>
          <a:p>
            <a:r>
              <a:rPr lang="ru-RU" sz="1600" dirty="0"/>
              <a:t>Следует отметить, что подпункт "в" пункта 10 Постановления N 1875 содержит переходные положения, предусматривающие временную возможность подтверждения происхождения товаров, указанных в позициях </a:t>
            </a:r>
            <a:r>
              <a:rPr lang="ru-RU" sz="1600" u="sng" dirty="0"/>
              <a:t>362 - 399 и 433 </a:t>
            </a:r>
            <a:r>
              <a:rPr lang="ru-RU" sz="1600" dirty="0"/>
              <a:t>приложения N 2 к Постановлению N 1875, из государств - членов ЕАЭС, в том числе из РФ, путем представления либо номера реестровой записи из реестра российской промышленной продукции, из евразийского реестра промышленных товаров, либо сертификата о происхождении товара по форме, установленной Правилами определения страны происхождения товаров, являющимися неотъемлемой частью Соглашения о Правилах определения страны происхождения товаров в Содружестве Независимых Государств от 20.11.2009 (форма СТ-1).</a:t>
            </a:r>
          </a:p>
          <a:p>
            <a:r>
              <a:rPr lang="ru-RU" sz="1600" dirty="0"/>
              <a:t>При этом наличие сертификата по форме СТ-1 подтверждает исключительно происхождение товаров, указанных в позициях 362 - 399 и 433 приложения N 2 к Постановлению N 1875, из государств - членов ЕАЭС, в том числе из Российской Федерации, и не подтверждает их наличие в вышеуказанных реестрах.</a:t>
            </a:r>
          </a:p>
          <a:p>
            <a:r>
              <a:rPr lang="ru-RU" sz="1600" dirty="0"/>
              <a:t>Учитывая изложенное, при осуществлении закупки товаров, указанных в позициях 362 - 399 и 433 приложения N 2 к Постановлению N 1875, наличие в числе заявок на участие в закупке заявки, признанной по результатам ее рассмотрения соответствующей установленным в соответствии с Законом N 44-ФЗ требованиям и </a:t>
            </a:r>
            <a:r>
              <a:rPr lang="ru-RU" sz="1600" u="sng" dirty="0"/>
              <a:t>содержащей сертификат по форме СТ-1 в качестве подтверждения страны происхождения товара, не является основанием для приравнивания заявки </a:t>
            </a:r>
            <a:r>
              <a:rPr lang="ru-RU" sz="1600" dirty="0"/>
              <a:t>на участие в такой закупке, содержащей предусмотренное абзацем третьим подпункта "з" пункта 3 Постановления N 1875 указание наименования страны происхождения товара, </a:t>
            </a:r>
            <a:r>
              <a:rPr lang="ru-RU" sz="1600" u="sng" dirty="0"/>
              <a:t>к заявке на участие в закупке, в которой содержится предложение о поставке товара, происходящего из иностранного государства.</a:t>
            </a:r>
          </a:p>
        </p:txBody>
      </p:sp>
    </p:spTree>
    <p:extLst>
      <p:ext uri="{BB962C8B-B14F-4D97-AF65-F5344CB8AC3E}">
        <p14:creationId xmlns:p14="http://schemas.microsoft.com/office/powerpoint/2010/main" val="1182017213"/>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E6680E84-E16E-32D5-F35A-7B7155467327}"/>
              </a:ext>
            </a:extLst>
          </p:cNvPr>
          <p:cNvSpPr>
            <a:spLocks noGrp="1"/>
          </p:cNvSpPr>
          <p:nvPr>
            <p:ph type="title"/>
          </p:nvPr>
        </p:nvSpPr>
        <p:spPr>
          <a:xfrm>
            <a:off x="695400" y="836713"/>
            <a:ext cx="10515600" cy="648072"/>
          </a:xfrm>
        </p:spPr>
        <p:txBody>
          <a:bodyPr/>
          <a:lstStyle/>
          <a:p>
            <a:r>
              <a:rPr lang="ru-RU" sz="3600" i="1" dirty="0">
                <a:solidFill>
                  <a:srgbClr val="0070C0"/>
                </a:solidFill>
              </a:rPr>
              <a:t>Возможные сценарии рассмотрения заявок</a:t>
            </a:r>
          </a:p>
        </p:txBody>
      </p:sp>
    </p:spTree>
    <p:extLst>
      <p:ext uri="{BB962C8B-B14F-4D97-AF65-F5344CB8AC3E}">
        <p14:creationId xmlns:p14="http://schemas.microsoft.com/office/powerpoint/2010/main" val="1759531832"/>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291AA024-E773-CDE6-3956-67EDD8304D88}"/>
              </a:ext>
            </a:extLst>
          </p:cNvPr>
          <p:cNvSpPr>
            <a:spLocks noGrp="1"/>
          </p:cNvSpPr>
          <p:nvPr>
            <p:ph type="title"/>
          </p:nvPr>
        </p:nvSpPr>
        <p:spPr>
          <a:xfrm>
            <a:off x="838200" y="365130"/>
            <a:ext cx="10515600" cy="315908"/>
          </a:xfrm>
        </p:spPr>
        <p:txBody>
          <a:bodyPr/>
          <a:lstStyle/>
          <a:p>
            <a:pPr algn="ctr"/>
            <a:r>
              <a:rPr lang="ru-RU" sz="2400" b="1" dirty="0"/>
              <a:t>1. Товар ПРИСУТСТВУЕТ в РПП (декларации отсутствия НЕТ)</a:t>
            </a:r>
          </a:p>
        </p:txBody>
      </p:sp>
      <p:pic>
        <p:nvPicPr>
          <p:cNvPr id="8" name="Объект 7">
            <a:extLst>
              <a:ext uri="{FF2B5EF4-FFF2-40B4-BE49-F238E27FC236}">
                <a16:creationId xmlns:a16="http://schemas.microsoft.com/office/drawing/2014/main" id="{2B51577B-6566-F604-4988-A3E3640D966E}"/>
              </a:ext>
            </a:extLst>
          </p:cNvPr>
          <p:cNvPicPr>
            <a:picLocks noGrp="1" noChangeAspect="1"/>
          </p:cNvPicPr>
          <p:nvPr>
            <p:ph idx="1"/>
          </p:nvPr>
        </p:nvPicPr>
        <p:blipFill>
          <a:blip r:embed="rId2"/>
          <a:stretch>
            <a:fillRect/>
          </a:stretch>
        </p:blipFill>
        <p:spPr bwMode="auto">
          <a:xfrm>
            <a:off x="767408" y="908720"/>
            <a:ext cx="5483135" cy="56886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Заголовок 1">
            <a:extLst>
              <a:ext uri="{FF2B5EF4-FFF2-40B4-BE49-F238E27FC236}">
                <a16:creationId xmlns:a16="http://schemas.microsoft.com/office/drawing/2014/main" id="{F3D16FF3-B3E4-1E1C-3CEF-0A501AE9FD05}"/>
              </a:ext>
            </a:extLst>
          </p:cNvPr>
          <p:cNvSpPr txBox="1">
            <a:spLocks/>
          </p:cNvSpPr>
          <p:nvPr/>
        </p:nvSpPr>
        <p:spPr bwMode="auto">
          <a:xfrm>
            <a:off x="6528048" y="6285645"/>
            <a:ext cx="5400600" cy="3159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algn="ctr"/>
            <a:r>
              <a:rPr lang="ru-RU" sz="2400" b="1" dirty="0"/>
              <a:t> </a:t>
            </a:r>
            <a:r>
              <a:rPr lang="ru-RU" sz="1600" b="1" dirty="0">
                <a:solidFill>
                  <a:srgbClr val="0070C0"/>
                </a:solidFill>
              </a:rPr>
              <a:t>Пример  с сайта  </a:t>
            </a:r>
            <a:r>
              <a:rPr lang="en-US" sz="1600" b="1" dirty="0">
                <a:solidFill>
                  <a:srgbClr val="0070C0"/>
                </a:solidFill>
              </a:rPr>
              <a:t>https://www.pro-ability.ru/</a:t>
            </a:r>
            <a:endParaRPr lang="ru-RU" sz="1600" b="1" dirty="0">
              <a:solidFill>
                <a:srgbClr val="0070C0"/>
              </a:solidFill>
            </a:endParaRPr>
          </a:p>
        </p:txBody>
      </p:sp>
    </p:spTree>
    <p:extLst>
      <p:ext uri="{BB962C8B-B14F-4D97-AF65-F5344CB8AC3E}">
        <p14:creationId xmlns:p14="http://schemas.microsoft.com/office/powerpoint/2010/main" val="2080684484"/>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854AAC-34C7-F8D1-E129-0B2111AE9E4A}"/>
            </a:ext>
          </a:extLst>
        </p:cNvPr>
        <p:cNvGrpSpPr/>
        <p:nvPr/>
      </p:nvGrpSpPr>
      <p:grpSpPr>
        <a:xfrm>
          <a:off x="0" y="0"/>
          <a:ext cx="0" cy="0"/>
          <a:chOff x="0" y="0"/>
          <a:chExt cx="0" cy="0"/>
        </a:xfrm>
      </p:grpSpPr>
      <p:sp>
        <p:nvSpPr>
          <p:cNvPr id="2" name="Заголовок 1">
            <a:extLst>
              <a:ext uri="{FF2B5EF4-FFF2-40B4-BE49-F238E27FC236}">
                <a16:creationId xmlns:a16="http://schemas.microsoft.com/office/drawing/2014/main" id="{F7D5FD1C-FAC4-2CFB-6237-509EC7EAD652}"/>
              </a:ext>
            </a:extLst>
          </p:cNvPr>
          <p:cNvSpPr>
            <a:spLocks noGrp="1"/>
          </p:cNvSpPr>
          <p:nvPr>
            <p:ph type="title"/>
          </p:nvPr>
        </p:nvSpPr>
        <p:spPr>
          <a:xfrm>
            <a:off x="838200" y="365130"/>
            <a:ext cx="10515600" cy="315908"/>
          </a:xfrm>
        </p:spPr>
        <p:txBody>
          <a:bodyPr/>
          <a:lstStyle/>
          <a:p>
            <a:pPr algn="ctr"/>
            <a:r>
              <a:rPr lang="ru-RU" sz="2400" b="1" dirty="0"/>
              <a:t>1. Товар ПРИСУТСТВУЕТ в РПП (декларации отсутствия НЕТ)</a:t>
            </a:r>
          </a:p>
        </p:txBody>
      </p:sp>
      <p:sp>
        <p:nvSpPr>
          <p:cNvPr id="9" name="Заголовок 1">
            <a:extLst>
              <a:ext uri="{FF2B5EF4-FFF2-40B4-BE49-F238E27FC236}">
                <a16:creationId xmlns:a16="http://schemas.microsoft.com/office/drawing/2014/main" id="{33F5BE9C-D541-4976-F035-505CC1BBFB49}"/>
              </a:ext>
            </a:extLst>
          </p:cNvPr>
          <p:cNvSpPr txBox="1">
            <a:spLocks/>
          </p:cNvSpPr>
          <p:nvPr/>
        </p:nvSpPr>
        <p:spPr bwMode="auto">
          <a:xfrm>
            <a:off x="6528048" y="6285645"/>
            <a:ext cx="5400600" cy="3159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algn="ctr"/>
            <a:r>
              <a:rPr lang="ru-RU" sz="2400" b="1" dirty="0"/>
              <a:t> </a:t>
            </a:r>
            <a:r>
              <a:rPr lang="ru-RU" sz="1600" b="1" dirty="0">
                <a:solidFill>
                  <a:srgbClr val="0070C0"/>
                </a:solidFill>
              </a:rPr>
              <a:t>Пример  с сайта  </a:t>
            </a:r>
            <a:r>
              <a:rPr lang="en-US" sz="1600" b="1" dirty="0">
                <a:solidFill>
                  <a:srgbClr val="0070C0"/>
                </a:solidFill>
              </a:rPr>
              <a:t>https://www.pro-ability.ru/</a:t>
            </a:r>
            <a:endParaRPr lang="ru-RU" sz="1600" b="1" dirty="0">
              <a:solidFill>
                <a:srgbClr val="0070C0"/>
              </a:solidFill>
            </a:endParaRPr>
          </a:p>
        </p:txBody>
      </p:sp>
      <p:pic>
        <p:nvPicPr>
          <p:cNvPr id="4" name="Рисунок 3">
            <a:extLst>
              <a:ext uri="{FF2B5EF4-FFF2-40B4-BE49-F238E27FC236}">
                <a16:creationId xmlns:a16="http://schemas.microsoft.com/office/drawing/2014/main" id="{7729C519-5941-1DED-6994-F240FEA3B28D}"/>
              </a:ext>
            </a:extLst>
          </p:cNvPr>
          <p:cNvPicPr>
            <a:picLocks noChangeAspect="1"/>
          </p:cNvPicPr>
          <p:nvPr/>
        </p:nvPicPr>
        <p:blipFill>
          <a:blip r:embed="rId2"/>
          <a:stretch>
            <a:fillRect/>
          </a:stretch>
        </p:blipFill>
        <p:spPr>
          <a:xfrm>
            <a:off x="819448" y="1092233"/>
            <a:ext cx="6087325" cy="4782217"/>
          </a:xfrm>
          <a:prstGeom prst="rect">
            <a:avLst/>
          </a:prstGeom>
        </p:spPr>
      </p:pic>
    </p:spTree>
    <p:extLst>
      <p:ext uri="{BB962C8B-B14F-4D97-AF65-F5344CB8AC3E}">
        <p14:creationId xmlns:p14="http://schemas.microsoft.com/office/powerpoint/2010/main" val="2761341875"/>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61CFDB-B9DF-4012-485F-3459C75AFDBF}"/>
            </a:ext>
          </a:extLst>
        </p:cNvPr>
        <p:cNvGrpSpPr/>
        <p:nvPr/>
      </p:nvGrpSpPr>
      <p:grpSpPr>
        <a:xfrm>
          <a:off x="0" y="0"/>
          <a:ext cx="0" cy="0"/>
          <a:chOff x="0" y="0"/>
          <a:chExt cx="0" cy="0"/>
        </a:xfrm>
      </p:grpSpPr>
      <p:sp>
        <p:nvSpPr>
          <p:cNvPr id="2" name="Заголовок 1">
            <a:extLst>
              <a:ext uri="{FF2B5EF4-FFF2-40B4-BE49-F238E27FC236}">
                <a16:creationId xmlns:a16="http://schemas.microsoft.com/office/drawing/2014/main" id="{0B3DBDF8-46C6-2E10-6DCF-05EDBF5958F6}"/>
              </a:ext>
            </a:extLst>
          </p:cNvPr>
          <p:cNvSpPr>
            <a:spLocks noGrp="1"/>
          </p:cNvSpPr>
          <p:nvPr>
            <p:ph type="title"/>
          </p:nvPr>
        </p:nvSpPr>
        <p:spPr>
          <a:xfrm>
            <a:off x="5735960" y="365130"/>
            <a:ext cx="6048672" cy="315908"/>
          </a:xfrm>
        </p:spPr>
        <p:txBody>
          <a:bodyPr/>
          <a:lstStyle/>
          <a:p>
            <a:pPr algn="ctr"/>
            <a:r>
              <a:rPr lang="ru-RU" sz="2400" b="1" dirty="0"/>
              <a:t>2. Товар ОТСУТСТВУЕТ в РПП </a:t>
            </a:r>
            <a:br>
              <a:rPr lang="ru-RU" sz="2400" b="1" dirty="0"/>
            </a:br>
            <a:r>
              <a:rPr lang="ru-RU" sz="2400" b="1" dirty="0"/>
              <a:t>(декларация отсутствия  </a:t>
            </a:r>
            <a:r>
              <a:rPr lang="ru-RU" sz="2400" b="1" dirty="0">
                <a:solidFill>
                  <a:srgbClr val="FF0000"/>
                </a:solidFill>
              </a:rPr>
              <a:t>ЕСТЬ</a:t>
            </a:r>
            <a:r>
              <a:rPr lang="ru-RU" sz="2400" b="1" dirty="0"/>
              <a:t>)</a:t>
            </a:r>
          </a:p>
        </p:txBody>
      </p:sp>
      <p:sp>
        <p:nvSpPr>
          <p:cNvPr id="9" name="Заголовок 1">
            <a:extLst>
              <a:ext uri="{FF2B5EF4-FFF2-40B4-BE49-F238E27FC236}">
                <a16:creationId xmlns:a16="http://schemas.microsoft.com/office/drawing/2014/main" id="{FA4099C6-1435-945C-06E8-56FB88D3341C}"/>
              </a:ext>
            </a:extLst>
          </p:cNvPr>
          <p:cNvSpPr txBox="1">
            <a:spLocks/>
          </p:cNvSpPr>
          <p:nvPr/>
        </p:nvSpPr>
        <p:spPr bwMode="auto">
          <a:xfrm>
            <a:off x="6528048" y="6285645"/>
            <a:ext cx="5400600" cy="3159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algn="ctr"/>
            <a:r>
              <a:rPr lang="ru-RU" sz="2400" b="1" dirty="0"/>
              <a:t> </a:t>
            </a:r>
            <a:r>
              <a:rPr lang="ru-RU" sz="1600" b="1" dirty="0">
                <a:solidFill>
                  <a:srgbClr val="0070C0"/>
                </a:solidFill>
              </a:rPr>
              <a:t>Пример  с сайта  </a:t>
            </a:r>
            <a:r>
              <a:rPr lang="en-US" sz="1600" b="1" dirty="0">
                <a:solidFill>
                  <a:srgbClr val="0070C0"/>
                </a:solidFill>
              </a:rPr>
              <a:t>https://www.pro-ability.ru/</a:t>
            </a:r>
            <a:endParaRPr lang="ru-RU" sz="1600" b="1" dirty="0">
              <a:solidFill>
                <a:srgbClr val="0070C0"/>
              </a:solidFill>
            </a:endParaRPr>
          </a:p>
        </p:txBody>
      </p:sp>
      <p:pic>
        <p:nvPicPr>
          <p:cNvPr id="5" name="Рисунок 4">
            <a:extLst>
              <a:ext uri="{FF2B5EF4-FFF2-40B4-BE49-F238E27FC236}">
                <a16:creationId xmlns:a16="http://schemas.microsoft.com/office/drawing/2014/main" id="{86F7744B-AED3-1E6B-E33E-6A2794A32F90}"/>
              </a:ext>
            </a:extLst>
          </p:cNvPr>
          <p:cNvPicPr>
            <a:picLocks noChangeAspect="1"/>
          </p:cNvPicPr>
          <p:nvPr/>
        </p:nvPicPr>
        <p:blipFill>
          <a:blip r:embed="rId2"/>
          <a:stretch>
            <a:fillRect/>
          </a:stretch>
        </p:blipFill>
        <p:spPr>
          <a:xfrm>
            <a:off x="263352" y="0"/>
            <a:ext cx="5001638" cy="6858000"/>
          </a:xfrm>
          <a:prstGeom prst="rect">
            <a:avLst/>
          </a:prstGeom>
        </p:spPr>
      </p:pic>
    </p:spTree>
    <p:extLst>
      <p:ext uri="{BB962C8B-B14F-4D97-AF65-F5344CB8AC3E}">
        <p14:creationId xmlns:p14="http://schemas.microsoft.com/office/powerpoint/2010/main" val="4063963989"/>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3A876E-9983-604F-7DB3-7FDFB68B1F70}"/>
            </a:ext>
          </a:extLst>
        </p:cNvPr>
        <p:cNvGrpSpPr/>
        <p:nvPr/>
      </p:nvGrpSpPr>
      <p:grpSpPr>
        <a:xfrm>
          <a:off x="0" y="0"/>
          <a:ext cx="0" cy="0"/>
          <a:chOff x="0" y="0"/>
          <a:chExt cx="0" cy="0"/>
        </a:xfrm>
      </p:grpSpPr>
      <p:sp>
        <p:nvSpPr>
          <p:cNvPr id="2" name="Заголовок 1">
            <a:extLst>
              <a:ext uri="{FF2B5EF4-FFF2-40B4-BE49-F238E27FC236}">
                <a16:creationId xmlns:a16="http://schemas.microsoft.com/office/drawing/2014/main" id="{E2270336-B206-4D8A-F4CB-2EA5B6F6DEB8}"/>
              </a:ext>
            </a:extLst>
          </p:cNvPr>
          <p:cNvSpPr>
            <a:spLocks noGrp="1"/>
          </p:cNvSpPr>
          <p:nvPr>
            <p:ph type="title"/>
          </p:nvPr>
        </p:nvSpPr>
        <p:spPr>
          <a:xfrm>
            <a:off x="2459596" y="225119"/>
            <a:ext cx="8136904" cy="315908"/>
          </a:xfrm>
        </p:spPr>
        <p:txBody>
          <a:bodyPr/>
          <a:lstStyle/>
          <a:p>
            <a:pPr algn="ctr"/>
            <a:r>
              <a:rPr lang="ru-RU" sz="2400" b="1" dirty="0"/>
              <a:t>2. Товар ОТСУТСТВУЕТ в РПП (декларация отсутствия </a:t>
            </a:r>
            <a:r>
              <a:rPr lang="ru-RU" sz="2400" b="1" dirty="0">
                <a:solidFill>
                  <a:srgbClr val="FF0000"/>
                </a:solidFill>
              </a:rPr>
              <a:t>ЕСТЬ</a:t>
            </a:r>
            <a:r>
              <a:rPr lang="ru-RU" sz="2400" b="1" dirty="0"/>
              <a:t>)</a:t>
            </a:r>
          </a:p>
        </p:txBody>
      </p:sp>
      <p:sp>
        <p:nvSpPr>
          <p:cNvPr id="9" name="Заголовок 1">
            <a:extLst>
              <a:ext uri="{FF2B5EF4-FFF2-40B4-BE49-F238E27FC236}">
                <a16:creationId xmlns:a16="http://schemas.microsoft.com/office/drawing/2014/main" id="{F653A905-2E6C-437C-A727-6ED580FB3B0A}"/>
              </a:ext>
            </a:extLst>
          </p:cNvPr>
          <p:cNvSpPr txBox="1">
            <a:spLocks/>
          </p:cNvSpPr>
          <p:nvPr/>
        </p:nvSpPr>
        <p:spPr bwMode="auto">
          <a:xfrm>
            <a:off x="6528048" y="6285645"/>
            <a:ext cx="5400600" cy="3159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algn="ctr"/>
            <a:r>
              <a:rPr lang="ru-RU" sz="2400" b="1" dirty="0"/>
              <a:t> </a:t>
            </a:r>
            <a:r>
              <a:rPr lang="ru-RU" sz="1600" b="1" dirty="0">
                <a:solidFill>
                  <a:srgbClr val="0070C0"/>
                </a:solidFill>
              </a:rPr>
              <a:t>Пример  с сайта  </a:t>
            </a:r>
            <a:r>
              <a:rPr lang="en-US" sz="1600" b="1" dirty="0">
                <a:solidFill>
                  <a:srgbClr val="0070C0"/>
                </a:solidFill>
              </a:rPr>
              <a:t>https://www.pro-ability.ru/</a:t>
            </a:r>
            <a:endParaRPr lang="ru-RU" sz="1600" b="1" dirty="0">
              <a:solidFill>
                <a:srgbClr val="0070C0"/>
              </a:solidFill>
            </a:endParaRPr>
          </a:p>
        </p:txBody>
      </p:sp>
      <p:pic>
        <p:nvPicPr>
          <p:cNvPr id="4" name="Рисунок 3">
            <a:extLst>
              <a:ext uri="{FF2B5EF4-FFF2-40B4-BE49-F238E27FC236}">
                <a16:creationId xmlns:a16="http://schemas.microsoft.com/office/drawing/2014/main" id="{353C1DE0-0951-60C7-3EED-15968BEDBD0C}"/>
              </a:ext>
            </a:extLst>
          </p:cNvPr>
          <p:cNvPicPr>
            <a:picLocks noChangeAspect="1"/>
          </p:cNvPicPr>
          <p:nvPr/>
        </p:nvPicPr>
        <p:blipFill>
          <a:blip r:embed="rId2"/>
          <a:stretch>
            <a:fillRect/>
          </a:stretch>
        </p:blipFill>
        <p:spPr>
          <a:xfrm>
            <a:off x="839416" y="922201"/>
            <a:ext cx="5934903" cy="4982270"/>
          </a:xfrm>
          <a:prstGeom prst="rect">
            <a:avLst/>
          </a:prstGeom>
        </p:spPr>
      </p:pic>
    </p:spTree>
    <p:extLst>
      <p:ext uri="{BB962C8B-B14F-4D97-AF65-F5344CB8AC3E}">
        <p14:creationId xmlns:p14="http://schemas.microsoft.com/office/powerpoint/2010/main" val="2187011006"/>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5A56FC-EC3E-1B57-72B8-7B71D0BB2262}"/>
            </a:ext>
          </a:extLst>
        </p:cNvPr>
        <p:cNvGrpSpPr/>
        <p:nvPr/>
      </p:nvGrpSpPr>
      <p:grpSpPr>
        <a:xfrm>
          <a:off x="0" y="0"/>
          <a:ext cx="0" cy="0"/>
          <a:chOff x="0" y="0"/>
          <a:chExt cx="0" cy="0"/>
        </a:xfrm>
      </p:grpSpPr>
      <p:sp>
        <p:nvSpPr>
          <p:cNvPr id="2" name="Заголовок 1">
            <a:extLst>
              <a:ext uri="{FF2B5EF4-FFF2-40B4-BE49-F238E27FC236}">
                <a16:creationId xmlns:a16="http://schemas.microsoft.com/office/drawing/2014/main" id="{909EC597-EE9D-6326-3902-96EC03F94DF6}"/>
              </a:ext>
            </a:extLst>
          </p:cNvPr>
          <p:cNvSpPr>
            <a:spLocks noGrp="1"/>
          </p:cNvSpPr>
          <p:nvPr>
            <p:ph type="title"/>
          </p:nvPr>
        </p:nvSpPr>
        <p:spPr>
          <a:xfrm>
            <a:off x="6148169" y="1196752"/>
            <a:ext cx="5832648" cy="315908"/>
          </a:xfrm>
        </p:spPr>
        <p:txBody>
          <a:bodyPr/>
          <a:lstStyle/>
          <a:p>
            <a:pPr algn="ctr"/>
            <a:r>
              <a:rPr lang="ru-RU" sz="2400" b="1" dirty="0"/>
              <a:t>3. Особые случаи закупки товаров в переходный период до 31 декабря 2025 года по позициям </a:t>
            </a:r>
            <a:r>
              <a:rPr lang="ru-RU" sz="2400" b="1" strike="sngStrike" dirty="0"/>
              <a:t>362 – 399</a:t>
            </a:r>
            <a:r>
              <a:rPr lang="ru-RU" sz="2400" b="1" dirty="0"/>
              <a:t>, </a:t>
            </a:r>
            <a:r>
              <a:rPr lang="ru-RU" sz="2400" b="1" dirty="0">
                <a:solidFill>
                  <a:schemeClr val="accent6">
                    <a:lumMod val="50000"/>
                  </a:schemeClr>
                </a:solidFill>
              </a:rPr>
              <a:t>362 - 399 362 - 378, 383 - 388, 390 – 399 </a:t>
            </a:r>
            <a:r>
              <a:rPr lang="ru-RU" sz="2400" b="1" dirty="0"/>
              <a:t>и 433 </a:t>
            </a:r>
            <a:br>
              <a:rPr lang="ru-RU" sz="2400" b="1" dirty="0"/>
            </a:br>
            <a:r>
              <a:rPr lang="ru-RU" sz="2400" b="1" dirty="0"/>
              <a:t>(декларация отсутствия </a:t>
            </a:r>
            <a:r>
              <a:rPr lang="ru-RU" sz="2400" b="1" dirty="0">
                <a:solidFill>
                  <a:srgbClr val="FF0000"/>
                </a:solidFill>
              </a:rPr>
              <a:t>ЕСТЬ</a:t>
            </a:r>
            <a:r>
              <a:rPr lang="ru-RU" sz="2400" b="1" dirty="0"/>
              <a:t>)</a:t>
            </a:r>
          </a:p>
        </p:txBody>
      </p:sp>
      <p:sp>
        <p:nvSpPr>
          <p:cNvPr id="9" name="Заголовок 1">
            <a:extLst>
              <a:ext uri="{FF2B5EF4-FFF2-40B4-BE49-F238E27FC236}">
                <a16:creationId xmlns:a16="http://schemas.microsoft.com/office/drawing/2014/main" id="{5B40D921-5136-8D71-06C2-241CE885A29F}"/>
              </a:ext>
            </a:extLst>
          </p:cNvPr>
          <p:cNvSpPr txBox="1">
            <a:spLocks/>
          </p:cNvSpPr>
          <p:nvPr/>
        </p:nvSpPr>
        <p:spPr bwMode="auto">
          <a:xfrm>
            <a:off x="6148169" y="6285645"/>
            <a:ext cx="5780479" cy="3159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algn="ctr"/>
            <a:r>
              <a:rPr lang="ru-RU" sz="2400" b="1" dirty="0"/>
              <a:t> </a:t>
            </a:r>
            <a:r>
              <a:rPr lang="ru-RU" sz="1600" b="1" dirty="0">
                <a:solidFill>
                  <a:srgbClr val="0070C0"/>
                </a:solidFill>
              </a:rPr>
              <a:t>Слайд создан на базе примера с сайта  </a:t>
            </a:r>
            <a:r>
              <a:rPr lang="en-US" sz="1600" b="1" dirty="0">
                <a:solidFill>
                  <a:srgbClr val="0070C0"/>
                </a:solidFill>
              </a:rPr>
              <a:t>https://www.pro-ability.ru/</a:t>
            </a:r>
            <a:endParaRPr lang="ru-RU" sz="1600" b="1" dirty="0">
              <a:solidFill>
                <a:srgbClr val="0070C0"/>
              </a:solidFill>
            </a:endParaRPr>
          </a:p>
        </p:txBody>
      </p:sp>
      <p:pic>
        <p:nvPicPr>
          <p:cNvPr id="7" name="Рисунок 6">
            <a:extLst>
              <a:ext uri="{FF2B5EF4-FFF2-40B4-BE49-F238E27FC236}">
                <a16:creationId xmlns:a16="http://schemas.microsoft.com/office/drawing/2014/main" id="{F5A6F5BB-B90E-C070-EA97-94D9DDD27C29}"/>
              </a:ext>
            </a:extLst>
          </p:cNvPr>
          <p:cNvPicPr>
            <a:picLocks noChangeAspect="1"/>
          </p:cNvPicPr>
          <p:nvPr/>
        </p:nvPicPr>
        <p:blipFill>
          <a:blip r:embed="rId2"/>
          <a:stretch>
            <a:fillRect/>
          </a:stretch>
        </p:blipFill>
        <p:spPr>
          <a:xfrm>
            <a:off x="211183" y="260648"/>
            <a:ext cx="5524777" cy="6120680"/>
          </a:xfrm>
          <a:prstGeom prst="rect">
            <a:avLst/>
          </a:prstGeom>
        </p:spPr>
      </p:pic>
      <p:sp>
        <p:nvSpPr>
          <p:cNvPr id="11" name="Прямоугольник 10">
            <a:extLst>
              <a:ext uri="{FF2B5EF4-FFF2-40B4-BE49-F238E27FC236}">
                <a16:creationId xmlns:a16="http://schemas.microsoft.com/office/drawing/2014/main" id="{547606AF-28F5-F272-4D4C-0C3AA250CC63}"/>
              </a:ext>
            </a:extLst>
          </p:cNvPr>
          <p:cNvSpPr/>
          <p:nvPr/>
        </p:nvSpPr>
        <p:spPr>
          <a:xfrm>
            <a:off x="4727848" y="5157192"/>
            <a:ext cx="648072" cy="93610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2" name="Прямоугольник 11">
            <a:extLst>
              <a:ext uri="{FF2B5EF4-FFF2-40B4-BE49-F238E27FC236}">
                <a16:creationId xmlns:a16="http://schemas.microsoft.com/office/drawing/2014/main" id="{3BB3C4BD-F3E6-F472-1965-29B74383FE28}"/>
              </a:ext>
            </a:extLst>
          </p:cNvPr>
          <p:cNvSpPr/>
          <p:nvPr/>
        </p:nvSpPr>
        <p:spPr>
          <a:xfrm>
            <a:off x="4439816" y="5301208"/>
            <a:ext cx="432048" cy="93610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3067141860"/>
      </p:ext>
    </p:extLst>
  </p:cSld>
  <p:clrMapOvr>
    <a:masterClrMapping/>
  </p:clrMapOvr>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Тема Offic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Тема 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Тема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AE6F2518-B084-4896-AF52-66CC2144AA26}"/>
    </a:ext>
  </a:extLst>
</a:theme>
</file>

<file path=ppt/theme/theme3.xml><?xml version="1.0" encoding="utf-8"?>
<a:theme xmlns:a="http://schemas.openxmlformats.org/drawingml/2006/main" name="8_Оформление по умолчанию">
  <a:themeElements>
    <a:clrScheme name="Оформление по умолчанию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Оформление по умолчанию">
      <a:majorFont>
        <a:latin typeface="Arial"/>
        <a:ea typeface=""/>
        <a:cs typeface=""/>
      </a:majorFont>
      <a:minorFont>
        <a:latin typeface="Arial"/>
        <a:ea typeface=""/>
        <a:cs typeface=""/>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Оформление по умолчанию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Оформление по умолчанию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Оформление по умолчанию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Оформление по умолчанию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Оформление по умолчанию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Оформление по умолчанию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Оформление по умолчанию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Оформление по умолчанию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Оформление по умолчанию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Оформление по умолчанию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Оформление по умолчанию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Оформление по умолчанию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1_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1_Тема Office">
  <a:themeElements>
    <a:clrScheme name="Стандартная">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8339</TotalTime>
  <Words>34062</Words>
  <Application>Microsoft Office PowerPoint</Application>
  <PresentationFormat>Широкоэкранный</PresentationFormat>
  <Paragraphs>1117</Paragraphs>
  <Slides>187</Slides>
  <Notes>1</Notes>
  <HiddenSlides>0</HiddenSlides>
  <MMClips>0</MMClips>
  <ScaleCrop>false</ScaleCrop>
  <HeadingPairs>
    <vt:vector size="6" baseType="variant">
      <vt:variant>
        <vt:lpstr>Использованные шрифты</vt:lpstr>
      </vt:variant>
      <vt:variant>
        <vt:i4>5</vt:i4>
      </vt:variant>
      <vt:variant>
        <vt:lpstr>Тема</vt:lpstr>
      </vt:variant>
      <vt:variant>
        <vt:i4>6</vt:i4>
      </vt:variant>
      <vt:variant>
        <vt:lpstr>Заголовки слайдов</vt:lpstr>
      </vt:variant>
      <vt:variant>
        <vt:i4>187</vt:i4>
      </vt:variant>
    </vt:vector>
  </HeadingPairs>
  <TitlesOfParts>
    <vt:vector size="198" baseType="lpstr">
      <vt:lpstr>Arial</vt:lpstr>
      <vt:lpstr>Calibri</vt:lpstr>
      <vt:lpstr>Calibri Light</vt:lpstr>
      <vt:lpstr>Segoe UI Emoji</vt:lpstr>
      <vt:lpstr>Times New Roman</vt:lpstr>
      <vt:lpstr>Тема Office</vt:lpstr>
      <vt:lpstr>Office Theme</vt:lpstr>
      <vt:lpstr>8_Оформление по умолчанию</vt:lpstr>
      <vt:lpstr>11_Тема Office</vt:lpstr>
      <vt:lpstr>1_Office Theme</vt:lpstr>
      <vt:lpstr>1_Тема Office</vt:lpstr>
      <vt:lpstr>«Правила предоставления нацрежима при осуществлении закупок для государственных и муниципальных нужд.  Особенности для отдельных видов закупок. Актуальная правоприменительная практика» </vt:lpstr>
      <vt:lpstr>Изменения технического плана  (с 19.06.2025 –Постановление Правительства от 10 июня 2025 г. N 879)</vt:lpstr>
      <vt:lpstr>Постановление Правительства РФ от 8 июня 2018 г. N 656  «О требованиях к операторам электронных площадок, операторам специализированных электронных площадок, электронным площадкам, специализированным электронным площадкам и функционированию электронных площадок, специализированных электронных площадок, подтверждении соответствия таким требованиям, об утрате юридическим лицом статуса оператора электронной площадки, оператора специализированной электронной площадки» (в рамках 44-ФЗ)  </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ОБЯЗАН ЛИ УЧАСТНИК ЗАКУПКИ УКАЗЫВАТЬ НОМЕР РЕЕСТРОВОЙ ЗАПИСИ ИЗ  РЕЕСТРА РОССИЙСКОЙ ПРОМЫШЛЕННОЙ ПРОДУКЦИИ В СТРУКТУРИРОВАННОЙ  ФОРМЕ ЗАЯВКИ ИЛИ ДОСТАТОЧНО ПРИЛОЖИТЬ ВЫПИСКУ ИЗ ТАКОГО РЕЕСТРА  В СОСТАВЕ ЗАЯВКИ?</vt:lpstr>
      <vt:lpstr>Презентация PowerPoint</vt:lpstr>
      <vt:lpstr>Презентация PowerPoint</vt:lpstr>
      <vt:lpstr>Презентация PowerPoint</vt:lpstr>
      <vt:lpstr>Письмо Минфина России от 22 мая 2025 г. N 24-06-09/50188</vt:lpstr>
      <vt:lpstr>Пример судебной практики, «опровергающий» позицию по указанию реестрового номера в структурированной части заявки</vt:lpstr>
      <vt:lpstr>АС г. Москвы Решение от 25.08.2025 по Делу № А40-124540/25-92-730 (1 из 2)</vt:lpstr>
      <vt:lpstr>АС г. Москвы Решение от 25.08.2025 по Делу № А40-124540/25-92-730 (2 из 2)</vt:lpstr>
      <vt:lpstr>Постановление Правительства РФ от 27 января 2022 г. N 60  «О мерах по информационному обеспечению контрактной системы в сфере закупок товаров, работ, услуг для обеспечения государственных и муниципальных нужд, по организации в ней документооборота, о внесении изменений в некоторые акты Правительства Российской Федерации и признании утратившими силу актов и отдельных положений актов Правительства Российской Федерации» (Изменения применяются с 01.01.2026  - Постановление Правительства от 10 июня 2025 г. N 879)  </vt:lpstr>
      <vt:lpstr>Презентация PowerPoint</vt:lpstr>
      <vt:lpstr>Презентация PowerPoint</vt:lpstr>
      <vt:lpstr>Презентация PowerPoint</vt:lpstr>
      <vt:lpstr>Комментарии</vt:lpstr>
      <vt:lpstr>Презентация PowerPoint</vt:lpstr>
      <vt:lpstr>Примеры судебной практики по правильным действиям заказчика на приемке</vt:lpstr>
      <vt:lpstr>АС Омской области Решение от 27.08.2025 по Делу № А46-9573/2025 (1 из 3)</vt:lpstr>
      <vt:lpstr>АС Омской области Решение от 27.08.2025 по Делу № А46-9573/2025 (2 из 3)</vt:lpstr>
      <vt:lpstr>АС Омской области Решение от 27.08.2025 по Делу № А46-9573/2025 (3 из 3)</vt:lpstr>
      <vt:lpstr>АС Тюменской области Решение от 26.06.2025 по Делу №  А70-7808/2025 (1 из 2)</vt:lpstr>
      <vt:lpstr>АС Тюменской области Решение от 26.06.2025 по Делу №  А70-7808/2025 (2 из 2)</vt:lpstr>
      <vt:lpstr>Изменения содержательного плана:  1. Изменения в составе документов, подтверждающих страну происхождения товаров   (с 19.06.2025 –Постановление Правительства от 10 июня 2025 г. N 879) </vt:lpstr>
      <vt:lpstr>Презентация PowerPoint</vt:lpstr>
      <vt:lpstr>Презентация PowerPoint</vt:lpstr>
      <vt:lpstr>Презентация PowerPoint</vt:lpstr>
      <vt:lpstr>«Встречное» Р Е Ш Е Н И Е Ставропольского УФАС по делу № 026/06/106-672/2025 о нарушении законодательства о закупках 03.04.2025 года (1 из 3 – 44-ФЗ)</vt:lpstr>
      <vt:lpstr>Р Е Ш Е Н И Е Ставропольского УФАС по делу № 026/06/106-672/2025 о нарушении законодательства о закупках 03.04.2025 года (2 из 3)</vt:lpstr>
      <vt:lpstr>Р Е Ш Е Н И Е Ставропольского УФАС по делу № 026/06/106-672/2025 о нарушении законодательства о закупках 03.04.2025 года (3 из 3)</vt:lpstr>
      <vt:lpstr>Пример судебной практики по неправильным действиям комиссии заказчика при проверке реестровых номеров</vt:lpstr>
      <vt:lpstr>АС Ямало-Ненецкого автономного округа Решение от 27.08.2025 по Делу №  А81-6695/2025 (1 из 3)</vt:lpstr>
      <vt:lpstr>АС Ямало-Ненецкого автономного округа Решение от 27.08.2025 по Делу №  А81-6695/2025 (2 из 3)</vt:lpstr>
      <vt:lpstr>АС Ямало-Ненецкого автономного округа Решение от 27.08.2025 по Делу №  А81-6695/2025 (3 из 3)</vt:lpstr>
      <vt:lpstr>НЕОБХОДИМО ЛИ КОМИССИИ ПО ОСУЩЕСТВЛЕНИЮ ЗАКУПОК ПРИ РАССМОТРЕНИИ  ЗАЯВОК УЧАСТНИКОВ СООТНОСИТЬ НАИМЕНОВАНИЕ ТОВАРА И КОДА ОКПД2,  УКАЗАННЫХ В ИЗВЕЩЕНИИ С НАИМЕНОВАНИЕМ ТОВАРА И КОДОМ ОКПД2,  СОДЕРЖАЩИХСЯ В ПРЕДСТАВЛЕННОЙ РЕЕСТРОВОЙ ЗАПИСИ? ПОДЛЕЖИТ ЛИ ОТКЛОНЕНИЮ ЗАЯВКА В СЛУЧАЕ РАЗЛИЧИЯ КОДОВ ОКПД 2?</vt:lpstr>
      <vt:lpstr>РЕШЕНИЕ Красноярского УФАС № 024/07/3-1320/2025 16 мая 2025 года (1 из 2) </vt:lpstr>
      <vt:lpstr>РЕШЕНИЕ Красноярского УФАС № 024/07/3-1320/2025 16 мая 2025 года (2 из 2) </vt:lpstr>
      <vt:lpstr>Пример «из зала»</vt:lpstr>
      <vt:lpstr>К теории вопроса по ОКПД2</vt:lpstr>
      <vt:lpstr>Примеры судебной практики по правильным и неправильным  действиям заказчика при установлении кодов ОКПД2</vt:lpstr>
      <vt:lpstr>АС Краснодарского края Решение от 25.08.2025 по Делу № А32-18064/2025 (1 из 3)</vt:lpstr>
      <vt:lpstr>АС Краснодарского края Решение от 25.08.2025 по Делу № А32-18064/2025 (2 из 3)</vt:lpstr>
      <vt:lpstr>АС Краснодарского края Решение от 25.08.2025 по Делу № А32-18064/2025 (3 из 3)</vt:lpstr>
      <vt:lpstr>АС г. Москвы Решение от 31.07.2025 по Делу № А40-85698/25-121-332 (1 из 3)</vt:lpstr>
      <vt:lpstr>АС г. Москвы Решение от 31.07.2025 по Делу № А40-85698/25-121-332 (2 из 3)</vt:lpstr>
      <vt:lpstr>АС г. Москвы Решение от 31.07.2025 по Делу № А40-85698/25-121-332 (3 из 3)</vt:lpstr>
      <vt:lpstr>АС Новосибирской области Решение от 13.08.2025 по Делу № А45-6786/2025 (1 из 2)</vt:lpstr>
      <vt:lpstr>АС Новосибирской области Решение от 13.08.2025 по Делу № А45-6786/2025 (2 из 2)</vt:lpstr>
      <vt:lpstr>Постановление Правительства РФ от 17 июля 2015 г. N 719 "О подтверждении производства российской промышленной продукции" </vt:lpstr>
      <vt:lpstr>Презентация PowerPoint</vt:lpstr>
      <vt:lpstr>Презентация PowerPoint</vt:lpstr>
      <vt:lpstr>Презентация PowerPoint</vt:lpstr>
      <vt:lpstr>Презентация PowerPoint</vt:lpstr>
      <vt:lpstr>О совокупном количестве баллов за выполнение (освоение) на территории Российской Федерации (ЕАЭС) соответствующих операций (условий)  </vt:lpstr>
      <vt:lpstr>Письмо Минпромторга от 13 мая 2025 г. N 52580/12</vt:lpstr>
      <vt:lpstr>Презентация PowerPoint</vt:lpstr>
      <vt:lpstr>Презентация PowerPoint</vt:lpstr>
      <vt:lpstr>Презентация PowerPoint</vt:lpstr>
      <vt:lpstr>Презентация PowerPoint</vt:lpstr>
      <vt:lpstr>Презентация PowerPoint</vt:lpstr>
      <vt:lpstr>Примеры административной практики по совокупному количеству баллов,  относящихся к «локализационным» баллам (т.е. не для целей осуществления закупок)</vt:lpstr>
      <vt:lpstr>Решение УФАС по Кабардино-Балкарской Республике от 22 августа 2025 г. N 007/06/50-320/2025 (1 из 5)</vt:lpstr>
      <vt:lpstr>Решение УФАС по Кабардино-Балкарской Республике от 22 августа 2025 г. N 007/06/50-320/2025 (2 из 5)</vt:lpstr>
      <vt:lpstr>Решение УФАС по Кабардино-Балкарской Республике от 22 августа 2025 г. N 007/06/50-320/2025 (3 из 5)</vt:lpstr>
      <vt:lpstr>Решение УФАС по Кабардино-Балкарской Республике от 22 августа 2025 г. N 007/06/50-320/2025 (4 из 5)</vt:lpstr>
      <vt:lpstr>Решение УФАС по Кабардино-Балкарской Республике от 22 августа 2025 г. N 007/06/50-320/2025 (5 из 5)</vt:lpstr>
      <vt:lpstr>«Встречное решение» Решение Тульского УФАС от 3 марта 2025 г. N 071/06/106-187/2025  (1 из 5)</vt:lpstr>
      <vt:lpstr>Решение Тульского УФАС от 3 марта 2025 г. N 071/06/106-187/2025 (2 из 5)</vt:lpstr>
      <vt:lpstr>Решение Тульского УФАС от 3 марта 2025 г. N 071/06/106-187/2025 (3 из 5)</vt:lpstr>
      <vt:lpstr>Решение Тульского УФАС от 3 марта 2025 г. N 071/06/106-187/2025 (4 из 5)</vt:lpstr>
      <vt:lpstr>Решение Тульского УФАС от 3 марта 2025 г. N 071/06/106-187/2025 (5 из 5)</vt:lpstr>
      <vt:lpstr>Примеры административной практики по совокупному количеству «закупочных» баллов (т.е. для целей осуществления закупок)</vt:lpstr>
      <vt:lpstr>РЕШЕНИЕ Комиссии Марийского УФАС по контролю в сфере закупок по делу № 012/06/105-209/2025  8 апреля 2025 года (1 из 3)</vt:lpstr>
      <vt:lpstr>РЕШЕНИЕ Комиссии Марийского УФАС по контролю в сфере закупок по делу № 012/06/105-209/2025  8 апреля 2025 года (2 из 3)</vt:lpstr>
      <vt:lpstr>РЕШЕНИЕ Комиссии Марийского УФАС по контролю в сфере закупок по делу № 012/06/105-209/2025  8 апреля 2025 года (3 из 3)</vt:lpstr>
      <vt:lpstr>Презентация PowerPoint</vt:lpstr>
      <vt:lpstr>Презентация PowerPoint</vt:lpstr>
      <vt:lpstr>Пример из 105 Решения</vt:lpstr>
      <vt:lpstr>Презентация PowerPoint</vt:lpstr>
      <vt:lpstr>Те же трактора, но в 719 ПП</vt:lpstr>
      <vt:lpstr>Презентация PowerPoint</vt:lpstr>
      <vt:lpstr>Презентация PowerPoint</vt:lpstr>
      <vt:lpstr>Презентация PowerPoint</vt:lpstr>
      <vt:lpstr>Презентация PowerPoint</vt:lpstr>
      <vt:lpstr>Презентация PowerPoint</vt:lpstr>
      <vt:lpstr>Письмо Минфина России от 25 июля 2025 г. N 24-06-06/72389</vt:lpstr>
      <vt:lpstr>Возможные сценарии рассмотрения заявок</vt:lpstr>
      <vt:lpstr>1. Товар ПРИСУТСТВУЕТ в РПП (декларации отсутствия НЕТ)</vt:lpstr>
      <vt:lpstr>1. Товар ПРИСУТСТВУЕТ в РПП (декларации отсутствия НЕТ)</vt:lpstr>
      <vt:lpstr>2. Товар ОТСУТСТВУЕТ в РПП  (декларация отсутствия  ЕСТЬ)</vt:lpstr>
      <vt:lpstr>2. Товар ОТСУТСТВУЕТ в РПП (декларация отсутствия ЕСТЬ)</vt:lpstr>
      <vt:lpstr>3. Особые случаи закупки товаров в переходный период до 31 декабря 2025 года по позициям 362 – 399, 362 - 399 362 - 378, 383 - 388, 390 – 399 и 433  (декларация отсутствия ЕСТЬ)</vt:lpstr>
      <vt:lpstr>Изменения содержательного плана:  1.1 Изменения в составе документов, подтверждающих страну происхождения товаров   (с 01.09.2025 –Постановление Правительства от 29 августа 2025 г. N 1326) </vt:lpstr>
      <vt:lpstr>Презентация PowerPoint</vt:lpstr>
      <vt:lpstr>Попроще…</vt:lpstr>
      <vt:lpstr>Презентация PowerPoint</vt:lpstr>
      <vt:lpstr>Презентация PowerPoint</vt:lpstr>
      <vt:lpstr>Презентация PowerPoint</vt:lpstr>
      <vt:lpstr>Изменения содержательного плана:  2. Изменения в кодах ОКПД2 по программному обеспечению  + изменения по случаям применения запрета на допуск по ПО  + уточнения по содержанию контракта при закупке радиоэлектронной продукции </vt:lpstr>
      <vt:lpstr>Презентация PowerPoint</vt:lpstr>
      <vt:lpstr>Вопрос «из зала»</vt:lpstr>
      <vt:lpstr>Презентация PowerPoint</vt:lpstr>
      <vt:lpstr>Презентация PowerPoint</vt:lpstr>
      <vt:lpstr>Презентация PowerPoint</vt:lpstr>
      <vt:lpstr>Административная практика по закупке ПО (в рамках 44-ФЗ)</vt:lpstr>
      <vt:lpstr>Решение Управления Федеральной антимонопольной службы по Москве от 8 апреля 2025 г. N 077/06/106-4522/2025 (1 из 2 – 44-ФЗ)</vt:lpstr>
      <vt:lpstr>Решение Управления Федеральной антимонопольной службы по Москве от 8 апреля 2025 г. N 077/06/106-4522/2025 (2 из 2)</vt:lpstr>
      <vt:lpstr>Решение Управления Федеральной антимонопольной службы по Камчатскому краю от 29 апреля 2025 г. N 041/06/105-211/2025</vt:lpstr>
      <vt:lpstr>Решение Управления Федеральной антимонопольной службы по Камчатскому краю от 29 апреля 2025 г. N 041/06/105-211/2025</vt:lpstr>
      <vt:lpstr>Похожее Решение Управления Федеральной антимонопольной службы по Москве от 24 марта 2025 г. N 077/06/106-3444/2025</vt:lpstr>
      <vt:lpstr>Постановление Правительства РФ от 23 марта 2017 г. N 325 "Об утверждении дополнительных требований к программам для электронных вычислительных машин и базам данных, сведения о которых включены в реестр российского программного обеспечения, и внесении изменений в Правила формирования и ведения единого реестра российских программ для электронных вычислительных машин и баз данных"</vt:lpstr>
      <vt:lpstr>Презентация PowerPoint</vt:lpstr>
      <vt:lpstr>Презентация PowerPoint</vt:lpstr>
      <vt:lpstr>Презентация PowerPoint</vt:lpstr>
      <vt:lpstr>Пример судебной практики по реестровым номерам при закупке ПО</vt:lpstr>
      <vt:lpstr>АС Хабаровского края Решение от 20.08.2025 по Делу № А73-8129/2025 (1 из 3)</vt:lpstr>
      <vt:lpstr>АС Хабаровского края Решение от 20.08.2025 по Делу № А73-8129/2025 (2 из 3)</vt:lpstr>
      <vt:lpstr>АС Хабаровского края Решение от 20.08.2025 по Делу № А73-8129/2025 (3 из 3)</vt:lpstr>
      <vt:lpstr>Изменения содержательного плана:  3. Изменения в закупках лекарственных средств и медицинских изделий  (с 19.06.2025 –Постановление Правительства от 10 июня 2025 г. N 879) </vt:lpstr>
      <vt:lpstr>Презентация PowerPoint</vt:lpstr>
      <vt:lpstr>Презентация PowerPoint</vt:lpstr>
      <vt:lpstr>Письмо Минфина России от 25 июля 2025 г. N 24-06-06/72389</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Вопрос «из зала»</vt:lpstr>
      <vt:lpstr>Презентация PowerPoint</vt:lpstr>
      <vt:lpstr>Особенности закупок сложной вещи (когда в составе комплекта на разные позиции должен устанавливаться разный нацрежим)</vt:lpstr>
      <vt:lpstr>Московское УФАС России обращает внимание на особенности предоставления реестровых записей на комплекты изделий</vt:lpstr>
      <vt:lpstr>Решение Управления Федеральной антимонопольной службы по Москве от 20 марта 2025 г. N 077/06/106-3668/2025 (44-ФЗ)</vt:lpstr>
      <vt:lpstr>Решение Курганского УФАС № 045/06/105-196/2025 по делу о нарушении законодательства о контрактной системе в сфере закупок 31.03.2025</vt:lpstr>
      <vt:lpstr>Решение Управления Федеральной антимонопольной службы по Воронежской области от 10 марта 2025 г. N 036/06/42-228/2025 (44-ФЗ)</vt:lpstr>
      <vt:lpstr>Изменения содержательного плана:  4. Изменения в случаях применения/неприменения запрета, ограничения, преимущества</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В соответствии с подпунктом «и» пункта 5 Постановления № 1875 запрет может не применяться,если осуществляется закупка товаров, не относящихся к товарам и программному обеспечению, указанным в позициях 17, 27, 35, 53, 140, 141, 144 и 146 приложения N 1 к настоящему постановлению, при которой начальная (максимальная) цена контракта (начальная (максимальная) цена договора) или цена контракта, заключаемого с единственным поставщиком (подрядчиком, исполнителем) (цена, заключаемого с единственным поставщиком (исполнителем, подрядчиком) договора), не превышает 1 млн. рублей и при этом ни одна из использованных при определении таких цен цена единицы товара не превышает 300 тыс. рублей;</vt:lpstr>
      <vt:lpstr>Письмо Минфина России от 3 марта 2025 г. N 24-03-09/20370</vt:lpstr>
      <vt:lpstr>Постановление Правительства РФ от 30 апреля 2020 г. N 616 "Об установлении запрета на допуск промышленных товаров, происходящих из иностранных государств, для целей осуществления закупок для государственных и муниципальных нужд, а также промышленных товаров, происходящих из иностранных государств, работ (услуг), выполняемых (оказываемых) иностранными лицами, для целей осуществления закупок для нужд обороны страны и безопасности государства (утратило силу с 01.01.2025)</vt:lpstr>
      <vt:lpstr>Письмо Минфина России от 25 июня 2025 г. N 24-06-06/61858</vt:lpstr>
      <vt:lpstr>Презентация PowerPoint</vt:lpstr>
      <vt:lpstr>Изменения содержательного плана:  5. Изменения в кодах ОКПД2 (с 19.06.2025  - Постановление Правительства от 10 июня 2025 г. N 879) (с 01.09.2025 – Постановление Правительства от 29 августа 2025 № 1326)</vt:lpstr>
      <vt:lpstr>Презентация PowerPoint</vt:lpstr>
      <vt:lpstr>Изменения содержательного плана:  5.1. Изменения в кодах ОКПД2 (с 01.01.2026 –Постановление Правительства от 29 августа 2025 г. N 1326)</vt:lpstr>
      <vt:lpstr>Приложение № 2 дополняется позициями</vt:lpstr>
      <vt:lpstr>Изменения содержательного плана:  6. Новые правила описания объекта закупки + измененные правила обоснования цены  (с 19.06.2025 –Постановление Правительства от 10 июня 2025 г. N 879)</vt:lpstr>
      <vt:lpstr>Презентация PowerPoint</vt:lpstr>
      <vt:lpstr>Презентация PowerPoint</vt:lpstr>
      <vt:lpstr>А как заказчик узнает, что в РПП точно нет российского товара с нужными ему характеристиками, с учетом нижеприведенной позиции ФАС?</vt:lpstr>
      <vt:lpstr>Презентация PowerPoint</vt:lpstr>
      <vt:lpstr>На всякий случай…</vt:lpstr>
      <vt:lpstr>Письмо Минфина России от 25 июля 2025 г. N 24-06-06/72099</vt:lpstr>
      <vt:lpstr>Презентация PowerPoint</vt:lpstr>
      <vt:lpstr>На всякий случай</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Письмо Минфина России от 1 августа 2025 г. N 24-06-09/74774</vt:lpstr>
      <vt:lpstr>Презентация PowerPoint</vt:lpstr>
      <vt:lpstr>Презентация PowerPoint</vt:lpstr>
      <vt:lpstr>Презентация PowerPoint</vt:lpstr>
      <vt:lpstr>Благодарю за внимание!</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Татьяна</dc:creator>
  <cp:lastModifiedBy>Татьяна</cp:lastModifiedBy>
  <cp:revision>1150</cp:revision>
  <dcterms:created xsi:type="dcterms:W3CDTF">2024-10-19T13:05:20Z</dcterms:created>
  <dcterms:modified xsi:type="dcterms:W3CDTF">2025-09-08T19:54:32Z</dcterms:modified>
</cp:coreProperties>
</file>