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57" r:id="rId4"/>
    <p:sldId id="260" r:id="rId5"/>
    <p:sldId id="261" r:id="rId6"/>
    <p:sldId id="262" r:id="rId7"/>
    <p:sldId id="259" r:id="rId8"/>
    <p:sldId id="264" r:id="rId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EFF7FF"/>
    <a:srgbClr val="F2F2F2"/>
    <a:srgbClr val="868C93"/>
    <a:srgbClr val="FEF4F4"/>
    <a:srgbClr val="FAA4A4"/>
    <a:srgbClr val="ED7D31"/>
    <a:srgbClr val="9AC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2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A9CB4-8443-4D7C-8A94-8FC5FEF27988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899FA-7DC0-49B6-853D-5A2D803BC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31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899FA-7DC0-49B6-853D-5A2D803BCA9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689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899FA-7DC0-49B6-853D-5A2D803BCA9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151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899FA-7DC0-49B6-853D-5A2D803BCA9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002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899FA-7DC0-49B6-853D-5A2D803BCA9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603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899FA-7DC0-49B6-853D-5A2D803BCA9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493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899FA-7DC0-49B6-853D-5A2D803BCA9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01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06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75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996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732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33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69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56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72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61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60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07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15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183DD-22FF-452D-B135-179DBEC3CB59}" type="datetimeFigureOut">
              <a:rPr lang="ru-RU" smtClean="0"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2AB76-E76F-4904-A120-D1DA50663D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16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microsoft.com/office/2007/relationships/hdphoto" Target="../media/hdphoto1.wdp"/><Relationship Id="rId5" Type="http://schemas.openxmlformats.org/officeDocument/2006/relationships/image" Target="../media/image3.sv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11.png"/><Relationship Id="rId4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13.png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microsoft.com/office/2007/relationships/hdphoto" Target="../media/hdphoto5.wdp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svg"/><Relationship Id="rId7" Type="http://schemas.microsoft.com/office/2007/relationships/hdphoto" Target="../media/hdphoto2.wdp"/><Relationship Id="rId12" Type="http://schemas.microsoft.com/office/2007/relationships/hdphoto" Target="../media/hdphoto9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11" Type="http://schemas.openxmlformats.org/officeDocument/2006/relationships/image" Target="../media/image21.png"/><Relationship Id="rId5" Type="http://schemas.microsoft.com/office/2007/relationships/hdphoto" Target="../media/hdphoto7.wdp"/><Relationship Id="rId10" Type="http://schemas.microsoft.com/office/2007/relationships/hdphoto" Target="../media/hdphoto8.wdp"/><Relationship Id="rId4" Type="http://schemas.openxmlformats.org/officeDocument/2006/relationships/image" Target="../media/image19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artial Circle 15"/>
          <p:cNvSpPr/>
          <p:nvPr/>
        </p:nvSpPr>
        <p:spPr>
          <a:xfrm rot="10800000">
            <a:off x="-3648955" y="-784687"/>
            <a:ext cx="7192544" cy="5748306"/>
          </a:xfrm>
          <a:prstGeom prst="pie">
            <a:avLst>
              <a:gd name="adj1" fmla="val 5380113"/>
              <a:gd name="adj2" fmla="val 16200744"/>
            </a:avLst>
          </a:prstGeom>
          <a:solidFill>
            <a:srgbClr val="203864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1"/>
              </a:solidFill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416008" y="243086"/>
            <a:ext cx="1161144" cy="1117600"/>
          </a:xfrm>
          <a:prstGeom prst="flowChartConnector">
            <a:avLst/>
          </a:prstGeom>
          <a:solidFill>
            <a:schemeClr val="bg1"/>
          </a:solidFill>
          <a:ln>
            <a:solidFill>
              <a:srgbClr val="868C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6" name="Рисунок 5" descr="Открытая книга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08" y="434451"/>
            <a:ext cx="856343" cy="786220"/>
          </a:xfrm>
          <a:prstGeom prst="rect">
            <a:avLst/>
          </a:prstGeom>
        </p:spPr>
      </p:pic>
      <p:sp>
        <p:nvSpPr>
          <p:cNvPr id="7" name="Блок-схема: узел 6"/>
          <p:cNvSpPr/>
          <p:nvPr/>
        </p:nvSpPr>
        <p:spPr>
          <a:xfrm>
            <a:off x="322894" y="3332188"/>
            <a:ext cx="1161144" cy="1117600"/>
          </a:xfrm>
          <a:prstGeom prst="flowChartConnector">
            <a:avLst/>
          </a:prstGeom>
          <a:solidFill>
            <a:schemeClr val="bg1"/>
          </a:solidFill>
          <a:ln>
            <a:solidFill>
              <a:srgbClr val="868C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416008" y="1739721"/>
            <a:ext cx="1161144" cy="1117600"/>
          </a:xfrm>
          <a:prstGeom prst="flowChartConnector">
            <a:avLst/>
          </a:prstGeom>
          <a:solidFill>
            <a:schemeClr val="bg1"/>
          </a:solidFill>
          <a:ln>
            <a:solidFill>
              <a:srgbClr val="868C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73635" y="985447"/>
            <a:ext cx="7281108" cy="2009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kern="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КАЗНАЧЕЙСКОЕ СОПРОВОЖДЕНИЕ ДЕНЕЖНЫХ СРЕДСТВ</a:t>
            </a:r>
            <a:endParaRPr lang="ru-RU" sz="4000" b="1" kern="1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Документ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2339" y="1898075"/>
            <a:ext cx="708479" cy="780238"/>
          </a:xfrm>
          <a:prstGeom prst="rect">
            <a:avLst/>
          </a:prstGeom>
        </p:spPr>
      </p:pic>
      <p:pic>
        <p:nvPicPr>
          <p:cNvPr id="12" name="Рисунок 11" descr="Контракт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6137" y="3513819"/>
            <a:ext cx="794658" cy="821115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2505456" y="5298068"/>
            <a:ext cx="6697569" cy="332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ГКУ РО «Центр закупок Рязанской области»</a:t>
            </a:r>
            <a:endParaRPr lang="ru-RU" sz="1400" kern="100" dirty="0">
              <a:solidFill>
                <a:schemeClr val="bg2">
                  <a:lumMod val="25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32190" y="5143495"/>
            <a:ext cx="5324017" cy="45719"/>
          </a:xfrm>
          <a:prstGeom prst="rect">
            <a:avLst/>
          </a:prstGeom>
          <a:solidFill>
            <a:srgbClr val="868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868C93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456207" y="5143495"/>
            <a:ext cx="2029425" cy="45719"/>
          </a:xfrm>
          <a:prstGeom prst="rect">
            <a:avLst/>
          </a:prstGeom>
          <a:solidFill>
            <a:srgbClr val="868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868C93"/>
              </a:solidFill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73635" y="1033374"/>
            <a:ext cx="706347" cy="706347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3E07E85-3D29-3A1F-5149-5EE9636E19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0800000">
            <a:off x="8576759" y="2857321"/>
            <a:ext cx="3615241" cy="575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872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artial Circle 15"/>
          <p:cNvSpPr/>
          <p:nvPr/>
        </p:nvSpPr>
        <p:spPr>
          <a:xfrm rot="10800000">
            <a:off x="-3648955" y="-784687"/>
            <a:ext cx="7192544" cy="5748306"/>
          </a:xfrm>
          <a:prstGeom prst="pie">
            <a:avLst>
              <a:gd name="adj1" fmla="val 5380113"/>
              <a:gd name="adj2" fmla="val 16200744"/>
            </a:avLst>
          </a:prstGeom>
          <a:solidFill>
            <a:srgbClr val="203864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483" y="1310609"/>
            <a:ext cx="3547033" cy="2200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Казначейскому сопровождению подлежат средства, предоставляемые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с целью исполнения обязательств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по заключенным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с участниками казначейского сопровождения:</a:t>
            </a:r>
            <a:endParaRPr lang="ru-RU" sz="1200" kern="100" dirty="0"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2669870" y="169031"/>
            <a:ext cx="1161144" cy="1117600"/>
          </a:xfrm>
          <a:prstGeom prst="flowChartConnector">
            <a:avLst/>
          </a:prstGeom>
          <a:solidFill>
            <a:schemeClr val="bg1"/>
          </a:solidFill>
          <a:ln>
            <a:solidFill>
              <a:srgbClr val="868C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13657" y="378470"/>
            <a:ext cx="7902570" cy="332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Госконтрактам о поставке товаров, выполнении работ, оказании услуг</a:t>
            </a:r>
            <a:endParaRPr lang="ru-RU" sz="1200" kern="100" dirty="0">
              <a:solidFill>
                <a:srgbClr val="203864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Открытая книга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299" y="334721"/>
            <a:ext cx="856343" cy="786220"/>
          </a:xfrm>
          <a:prstGeom prst="rect">
            <a:avLst/>
          </a:prstGeom>
        </p:spPr>
      </p:pic>
      <p:sp>
        <p:nvSpPr>
          <p:cNvPr id="7" name="Блок-схема: узел 6"/>
          <p:cNvSpPr/>
          <p:nvPr/>
        </p:nvSpPr>
        <p:spPr>
          <a:xfrm>
            <a:off x="3381184" y="1591471"/>
            <a:ext cx="1161144" cy="1117600"/>
          </a:xfrm>
          <a:prstGeom prst="flowChartConnector">
            <a:avLst/>
          </a:prstGeom>
          <a:solidFill>
            <a:schemeClr val="bg1"/>
          </a:solidFill>
          <a:ln>
            <a:solidFill>
              <a:srgbClr val="868C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2800612" y="3248648"/>
            <a:ext cx="1161144" cy="1117600"/>
          </a:xfrm>
          <a:prstGeom prst="flowChartConnector">
            <a:avLst/>
          </a:prstGeom>
          <a:solidFill>
            <a:schemeClr val="bg1"/>
          </a:solidFill>
          <a:ln>
            <a:solidFill>
              <a:srgbClr val="868C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35118" y="974467"/>
            <a:ext cx="7281108" cy="1936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Договорам (соглашениям) о предоставлении субсидий, договорам о предоставлении бюджетных инвестиций в соответствии со статьей 80 БК РФ, договорам о предоставлении взносов в уставные (складочные) капиталы (вкладов в имущество) юридических лиц (их дочерних обществ), источником финансового обеспечения исполнения которых являются субсидии и бюджетные инвестиции</a:t>
            </a:r>
            <a:endParaRPr lang="ru-RU" sz="1200" kern="1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Документ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07516" y="1760152"/>
            <a:ext cx="708479" cy="78023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136571" y="3131279"/>
            <a:ext cx="7779655" cy="1409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Контрактам (договорам) о поставке товаров, выполнении работ, оказании услуг, источником финансового обеспечения исполнения обязательств по которым являются средства, предоставленные в рамках исполнения госконтрактов, договоров (соглашений), указанных в пунктах 1 и 2.</a:t>
            </a:r>
            <a:endParaRPr lang="ru-RU" sz="1200" kern="100" dirty="0">
              <a:solidFill>
                <a:srgbClr val="203864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Контракт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83855" y="3414991"/>
            <a:ext cx="794658" cy="821115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278898" y="5369090"/>
            <a:ext cx="4260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Правовая основа: статья 242.23 БК РФ + ПП РФ от 24.11.2021   № 2024 «О правилах казначейского сопровождения»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284040" y="5369090"/>
            <a:ext cx="4804227" cy="859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Осуществляется территориальными органами Федерального казначейства (ТОФК)</a:t>
            </a:r>
            <a:endParaRPr lang="ru-RU" sz="1400" kern="100" dirty="0">
              <a:solidFill>
                <a:schemeClr val="bg2">
                  <a:lumMod val="25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 descr="Диплом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2894" y="5555026"/>
            <a:ext cx="893180" cy="828458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323921" y="5143495"/>
            <a:ext cx="5324017" cy="45719"/>
          </a:xfrm>
          <a:prstGeom prst="rect">
            <a:avLst/>
          </a:prstGeom>
          <a:solidFill>
            <a:srgbClr val="868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868C93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456207" y="5143495"/>
            <a:ext cx="5324017" cy="45719"/>
          </a:xfrm>
          <a:prstGeom prst="rect">
            <a:avLst/>
          </a:prstGeom>
          <a:solidFill>
            <a:srgbClr val="868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868C93"/>
              </a:solidFill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56207" y="5498716"/>
            <a:ext cx="706347" cy="70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19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ятиугольник 11"/>
          <p:cNvSpPr/>
          <p:nvPr/>
        </p:nvSpPr>
        <p:spPr>
          <a:xfrm>
            <a:off x="449944" y="1866157"/>
            <a:ext cx="6850742" cy="1727199"/>
          </a:xfrm>
          <a:prstGeom prst="homePlate">
            <a:avLst/>
          </a:prstGeom>
          <a:solidFill>
            <a:srgbClr val="2038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600" kern="100" dirty="0">
              <a:solidFill>
                <a:srgbClr val="203864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узел 2"/>
          <p:cNvSpPr/>
          <p:nvPr/>
        </p:nvSpPr>
        <p:spPr>
          <a:xfrm>
            <a:off x="7935167" y="2729756"/>
            <a:ext cx="5225143" cy="4833258"/>
          </a:xfrm>
          <a:prstGeom prst="flowChartConnector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Блок-схема: узел 1"/>
          <p:cNvSpPr/>
          <p:nvPr/>
        </p:nvSpPr>
        <p:spPr>
          <a:xfrm>
            <a:off x="7935167" y="2272556"/>
            <a:ext cx="2772228" cy="2641600"/>
          </a:xfrm>
          <a:prstGeom prst="flowChartConnec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44124"/>
            <a:ext cx="12191999" cy="452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kern="1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Расширенное казначейское сопровождение</a:t>
            </a:r>
            <a:endParaRPr lang="ru-RU" kern="100" dirty="0">
              <a:solidFill>
                <a:srgbClr val="203864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167643" y="1436914"/>
            <a:ext cx="7147557" cy="1727199"/>
          </a:xfrm>
          <a:prstGeom prst="homePlate">
            <a:avLst/>
          </a:prstGeom>
          <a:solidFill>
            <a:srgbClr val="F2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kern="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Это сопровождение средств по государственным контрактам, договорам (соглашениям), контрактам (договорам), определенным правовым актом Правительства РФ, которое осуществляется в порядке, установленном Правительством РФ</a:t>
            </a:r>
            <a:endParaRPr lang="ru-RU" sz="1400" kern="100" dirty="0">
              <a:solidFill>
                <a:srgbClr val="203864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03465" y="4256636"/>
            <a:ext cx="5421449" cy="88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kern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Правовая основа: статья 242.23 БК РФ + ПП РФ от 24.11.2021 № 2024 «О правилах казначейского сопровождения» </a:t>
            </a:r>
            <a:endParaRPr lang="ru-RU" sz="1200" kern="100" dirty="0">
              <a:solidFill>
                <a:srgbClr val="C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03465" y="5802658"/>
            <a:ext cx="3055621" cy="332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b="1" kern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Осуществляется ТОФК</a:t>
            </a:r>
            <a:endParaRPr lang="ru-RU" sz="1200" b="1" kern="100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Диплом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3226" y="4283778"/>
            <a:ext cx="893180" cy="82845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2788" y="5615747"/>
            <a:ext cx="706347" cy="70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766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0" y="177132"/>
            <a:ext cx="12191999" cy="63286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9525" algn="ctr"/>
            <a:r>
              <a:rPr lang="ru-RU" sz="2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Казначейское</a:t>
            </a:r>
            <a:r>
              <a:rPr lang="ru-RU" sz="2000" spc="1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z="2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сопровождение</a:t>
            </a:r>
            <a:r>
              <a:rPr lang="ru-RU" sz="2000" spc="17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z="2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средств</a:t>
            </a:r>
            <a:r>
              <a:rPr lang="ru-RU" sz="2000" spc="1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z="2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бюджетов</a:t>
            </a:r>
            <a:r>
              <a:rPr lang="ru-RU" sz="2000" spc="19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z="2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субъектов</a:t>
            </a:r>
            <a:r>
              <a:rPr lang="ru-RU" sz="2000" spc="1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z="2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РФ</a:t>
            </a:r>
          </a:p>
          <a:p>
            <a:pPr marR="5080" algn="ctr"/>
            <a:r>
              <a:rPr lang="ru-RU" sz="20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(местных</a:t>
            </a:r>
            <a:r>
              <a:rPr lang="ru-RU" sz="2000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z="2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бюджетов)</a:t>
            </a:r>
            <a:r>
              <a:rPr lang="ru-RU" sz="2000" spc="19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z="20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в</a:t>
            </a:r>
            <a:r>
              <a:rPr lang="ru-RU" sz="2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z="2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2023</a:t>
            </a:r>
            <a:r>
              <a:rPr lang="ru-RU" sz="2000" spc="1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z="2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году</a:t>
            </a:r>
            <a:endParaRPr lang="ru-RU" sz="2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39316" y="1356304"/>
            <a:ext cx="4368799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ru-RU" sz="1200" kern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Правовая основа: </a:t>
            </a:r>
            <a:r>
              <a:rPr lang="ru-RU" sz="1200" spc="2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статья</a:t>
            </a:r>
            <a:r>
              <a:rPr sz="1200" spc="2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sz="1200" spc="2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242.26 </a:t>
            </a:r>
            <a:r>
              <a:rPr sz="1200" spc="1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Бюджетного</a:t>
            </a:r>
            <a:r>
              <a:rPr sz="1200" spc="7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sz="1200" spc="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кодекса</a:t>
            </a:r>
            <a:r>
              <a:rPr sz="1200" spc="8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sz="1200" spc="1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Российской</a:t>
            </a:r>
            <a:r>
              <a:rPr sz="1200" spc="4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sz="1200" spc="2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Федерации</a:t>
            </a:r>
            <a:endParaRPr sz="1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pic>
        <p:nvPicPr>
          <p:cNvPr id="14" name="Рисунок 13" descr="Диплом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52423" y="1216341"/>
            <a:ext cx="893180" cy="828458"/>
          </a:xfrm>
          <a:prstGeom prst="rect">
            <a:avLst/>
          </a:prstGeom>
        </p:spPr>
      </p:pic>
      <p:sp>
        <p:nvSpPr>
          <p:cNvPr id="15" name="Скругленный прямоугольник 14"/>
          <p:cNvSpPr/>
          <p:nvPr/>
        </p:nvSpPr>
        <p:spPr>
          <a:xfrm>
            <a:off x="587813" y="2044800"/>
            <a:ext cx="5482484" cy="1574565"/>
          </a:xfrm>
          <a:prstGeom prst="roundRect">
            <a:avLst/>
          </a:prstGeom>
          <a:solidFill>
            <a:srgbClr val="2038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89535" algn="ctr"/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,</a:t>
            </a:r>
            <a:r>
              <a:rPr lang="ru-RU" sz="1200" spc="-1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нн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1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ом</a:t>
            </a:r>
            <a:r>
              <a:rPr lang="ru-RU" sz="1200" spc="-1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ъе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  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r>
              <a:rPr lang="ru-RU" sz="1200" spc="-8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ж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5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9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ъе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  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r>
              <a:rPr lang="ru-RU" sz="1200" spc="-8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2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ц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200" spc="-1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вы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  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актом 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представительного </a:t>
            </a:r>
            <a:r>
              <a:rPr lang="ru-RU" sz="12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органа 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муниципального </a:t>
            </a:r>
            <a:r>
              <a:rPr lang="ru-RU" sz="12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зо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</a:t>
            </a:r>
            <a:r>
              <a:rPr lang="ru-RU" sz="1200" spc="-9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ом</a:t>
            </a:r>
            <a:r>
              <a:rPr lang="ru-RU" sz="1200" spc="-1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ж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5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89535" algn="ctr"/>
            <a:endParaRPr lang="en-US" sz="1200" spc="30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89535" algn="ctr"/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-1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-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ьи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</a:t>
            </a:r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6</a:t>
            </a:r>
            <a:r>
              <a:rPr lang="ru-RU" sz="1200" spc="-1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-5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221727" y="2044799"/>
            <a:ext cx="5482484" cy="1574565"/>
          </a:xfrm>
          <a:prstGeom prst="roundRect">
            <a:avLst/>
          </a:prstGeom>
          <a:solidFill>
            <a:srgbClr val="F2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91135" marR="194310" algn="ctr"/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Средства,</a:t>
            </a:r>
            <a:r>
              <a:rPr lang="ru-RU" sz="1200" spc="-1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установленные</a:t>
            </a:r>
            <a:r>
              <a:rPr lang="ru-RU" sz="1200" spc="-1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федеральными </a:t>
            </a:r>
            <a:r>
              <a:rPr lang="ru-RU" sz="1200" spc="-37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законами,</a:t>
            </a:r>
            <a:r>
              <a:rPr lang="ru-RU" sz="1200" spc="-1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200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т.ч.</a:t>
            </a:r>
            <a:r>
              <a:rPr lang="ru-RU" sz="1200" spc="-1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Федеральным</a:t>
            </a:r>
            <a:r>
              <a:rPr lang="ru-RU" sz="1200" spc="-1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законом</a:t>
            </a:r>
            <a:r>
              <a:rPr lang="ru-RU" sz="1200" spc="-1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 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</a:t>
            </a:r>
            <a:r>
              <a:rPr lang="ru-RU" sz="1200" spc="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ом</a:t>
            </a:r>
            <a:r>
              <a:rPr lang="ru-RU" sz="1200" spc="-1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ж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</a:p>
          <a:p>
            <a:pPr algn="ctr"/>
            <a:endParaRPr lang="en-US" sz="1200" spc="3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/>
            <a:r>
              <a:rPr lang="ru-RU" sz="12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-1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ьи</a:t>
            </a:r>
            <a:r>
              <a:rPr lang="en-US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</a:t>
            </a:r>
            <a:r>
              <a:rPr lang="ru-RU" sz="12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12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6</a:t>
            </a:r>
            <a:r>
              <a:rPr lang="ru-RU" sz="1200" spc="-1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-5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87813" y="3836421"/>
            <a:ext cx="5482484" cy="1574565"/>
          </a:xfrm>
          <a:prstGeom prst="roundRect">
            <a:avLst/>
          </a:prstGeom>
          <a:solidFill>
            <a:srgbClr val="F2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6890" marR="517525" indent="6985" algn="ctr"/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200" spc="-1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ш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ям  </a:t>
            </a:r>
            <a:r>
              <a:rPr lang="ru-RU" sz="12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-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endParaRPr lang="ru-RU" sz="12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/>
            <a:endParaRPr lang="en-US" sz="1200" spc="35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/>
            <a:r>
              <a:rPr lang="ru-RU" sz="1200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-1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ьи</a:t>
            </a:r>
            <a:r>
              <a:rPr lang="en-US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</a:t>
            </a:r>
            <a:r>
              <a:rPr lang="ru-RU" sz="12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12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6</a:t>
            </a:r>
            <a:r>
              <a:rPr lang="ru-RU" sz="1200" spc="-9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-5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221727" y="3836420"/>
            <a:ext cx="5482484" cy="1574565"/>
          </a:xfrm>
          <a:prstGeom prst="roundRect">
            <a:avLst/>
          </a:prstGeom>
          <a:solidFill>
            <a:srgbClr val="2038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marR="107314" indent="48260" algn="ctr"/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200" spc="-9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ш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200" spc="-1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вы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ш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  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-5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1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-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-5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ъе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1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  </a:t>
            </a:r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ой</a:t>
            </a:r>
            <a:r>
              <a:rPr lang="ru-RU" sz="1200" spc="-11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-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ц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/>
            <a:endParaRPr lang="en-US" sz="1200" spc="30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/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-1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</a:t>
            </a:r>
            <a:r>
              <a:rPr lang="ru-RU" sz="12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ьи</a:t>
            </a:r>
            <a:r>
              <a:rPr lang="ru-RU" sz="1200" spc="-1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</a:t>
            </a:r>
            <a:r>
              <a:rPr lang="ru-RU" sz="1200" spc="-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</a:t>
            </a:r>
            <a:r>
              <a:rPr lang="ru-RU" sz="12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от</a:t>
            </a:r>
            <a:r>
              <a:rPr lang="ru-RU" sz="1200" spc="-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-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12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№</a:t>
            </a:r>
            <a:r>
              <a:rPr lang="ru-RU" sz="1200" spc="-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448-ФЗ)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61900" y="5757984"/>
            <a:ext cx="10854329" cy="66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" marR="205740">
              <a:lnSpc>
                <a:spcPct val="104200"/>
              </a:lnSpc>
              <a:spcBef>
                <a:spcPts val="195"/>
              </a:spcBef>
            </a:pPr>
            <a:r>
              <a:rPr lang="ru-RU" sz="1200" spc="-2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Казначейское</a:t>
            </a:r>
            <a:r>
              <a:rPr lang="ru-RU" sz="12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сопровождение </a:t>
            </a:r>
            <a:r>
              <a:rPr lang="ru-RU" sz="12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средств осуществляется</a:t>
            </a:r>
            <a:r>
              <a:rPr lang="ru-RU" sz="12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i="1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финансовым </a:t>
            </a:r>
            <a:r>
              <a:rPr lang="ru-RU" sz="1200" i="1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органом </a:t>
            </a:r>
            <a:r>
              <a:rPr lang="ru-RU" sz="1200" i="1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субъекта </a:t>
            </a:r>
            <a:r>
              <a:rPr lang="ru-RU" sz="1200" i="1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 (</a:t>
            </a:r>
            <a:r>
              <a:rPr lang="ru-RU" sz="1200" i="1" spc="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200" i="1" spc="5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ун</a:t>
            </a:r>
            <a:r>
              <a:rPr lang="ru-RU" sz="1200" i="1" spc="6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i="1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ц</a:t>
            </a:r>
            <a:r>
              <a:rPr lang="ru-RU" sz="1200" i="1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ип</a:t>
            </a:r>
            <a:r>
              <a:rPr lang="ru-RU" sz="1200" i="1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i="1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i="1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ьного</a:t>
            </a:r>
            <a:r>
              <a:rPr lang="ru-RU" sz="1200" i="1" spc="-10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i="1" spc="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i="1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1200" i="1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</a:t>
            </a:r>
            <a:r>
              <a:rPr lang="ru-RU" sz="1200" i="1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</a:t>
            </a:r>
            <a:r>
              <a:rPr lang="ru-RU" sz="1200" i="1" spc="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i="1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200" i="1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i="1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i="1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i="1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я)</a:t>
            </a:r>
            <a:r>
              <a:rPr lang="ru-RU" sz="1200" i="1" spc="-5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i="1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Федера</a:t>
            </a:r>
            <a:r>
              <a:rPr lang="ru-RU" sz="1200" i="1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i="1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ьн</a:t>
            </a:r>
            <a:r>
              <a:rPr lang="ru-RU" sz="1200" i="1" spc="5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1200" i="1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 </a:t>
            </a:r>
            <a:r>
              <a:rPr lang="ru-RU" sz="1200" i="1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казначейством</a:t>
            </a:r>
            <a:r>
              <a:rPr lang="ru-RU" sz="1200" i="1" spc="30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при </a:t>
            </a:r>
            <a:r>
              <a:rPr lang="ru-RU" sz="1200" spc="2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осуществлении </a:t>
            </a:r>
            <a:r>
              <a:rPr lang="ru-RU" sz="1200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им </a:t>
            </a:r>
            <a:r>
              <a:rPr lang="ru-RU" sz="1200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отдельных функций </a:t>
            </a:r>
            <a:r>
              <a:rPr lang="ru-RU" sz="1200" spc="-3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финансового</a:t>
            </a:r>
            <a:r>
              <a:rPr lang="ru-RU" sz="1200" spc="5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органа</a:t>
            </a:r>
            <a:r>
              <a:rPr lang="ru-RU" sz="1200" spc="3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субъекта</a:t>
            </a:r>
            <a:r>
              <a:rPr lang="ru-RU" sz="1200" spc="6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(муниципального</a:t>
            </a:r>
            <a:r>
              <a:rPr lang="ru-RU" sz="1200" spc="9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образования)</a:t>
            </a:r>
            <a:r>
              <a:rPr lang="ru-RU" sz="1200" spc="1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200" spc="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соответствии</a:t>
            </a:r>
            <a:r>
              <a:rPr lang="ru-RU" sz="12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со</a:t>
            </a:r>
            <a:r>
              <a:rPr lang="ru-RU" sz="1200" spc="2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статьей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220.2</a:t>
            </a:r>
            <a:r>
              <a:rPr lang="ru-RU" sz="12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БК РФ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7813" y="5836118"/>
            <a:ext cx="512186" cy="51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07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0" y="91114"/>
            <a:ext cx="12192000" cy="5713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9525" algn="ctr"/>
            <a:r>
              <a:rPr lang="ru-RU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Казначейское</a:t>
            </a:r>
            <a:r>
              <a:rPr lang="ru-RU" spc="1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сопровождение</a:t>
            </a:r>
            <a:r>
              <a:rPr lang="ru-RU" spc="17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средств</a:t>
            </a:r>
            <a:r>
              <a:rPr lang="ru-RU" spc="1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бюджетов</a:t>
            </a:r>
            <a:r>
              <a:rPr lang="ru-RU" spc="19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субъектов</a:t>
            </a:r>
            <a:r>
              <a:rPr lang="ru-RU" spc="1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РФ</a:t>
            </a:r>
            <a:endParaRPr lang="en-US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  <a:p>
            <a:pPr marR="9525" algn="ctr"/>
            <a:r>
              <a:rPr lang="ru-RU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(местных</a:t>
            </a:r>
            <a:r>
              <a:rPr lang="ru-RU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бюджетов)</a:t>
            </a:r>
            <a:r>
              <a:rPr lang="ru-RU" spc="19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в</a:t>
            </a:r>
            <a:r>
              <a:rPr lang="ru-RU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2023</a:t>
            </a:r>
            <a:r>
              <a:rPr lang="ru-RU" spc="1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году</a:t>
            </a:r>
            <a:endParaRPr lang="ru-RU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0" y="770280"/>
            <a:ext cx="12192000" cy="39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400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400" spc="10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20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2023</a:t>
            </a:r>
            <a:r>
              <a:rPr lang="ru-RU" sz="1400" spc="-85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-5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году </a:t>
            </a:r>
            <a:r>
              <a:rPr lang="ru-RU" sz="1400" spc="10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ТОФК</a:t>
            </a:r>
            <a:r>
              <a:rPr lang="ru-RU" sz="1400" spc="-95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осуществляют</a:t>
            </a:r>
            <a:r>
              <a:rPr lang="ru-RU" sz="1400" spc="-110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казначейское</a:t>
            </a:r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5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сопровождение</a:t>
            </a:r>
            <a:r>
              <a:rPr lang="ru-RU" sz="1400" spc="-85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15" dirty="0">
                <a:solidFill>
                  <a:srgbClr val="1F3863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средств</a:t>
            </a:r>
            <a:endParaRPr lang="ru-RU" sz="1400" spc="-90" dirty="0">
              <a:solidFill>
                <a:srgbClr val="1F3863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>
              <a:lnSpc>
                <a:spcPct val="70000"/>
              </a:lnSpc>
            </a:pPr>
            <a:r>
              <a:rPr lang="ru-RU" sz="1100" i="1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(часть</a:t>
            </a:r>
            <a:r>
              <a:rPr lang="ru-RU" sz="1100" i="1" spc="2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1100" i="1" spc="2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статьи</a:t>
            </a:r>
            <a:r>
              <a:rPr lang="ru-RU" sz="1100" i="1" spc="2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5</a:t>
            </a:r>
            <a:r>
              <a:rPr lang="ru-RU" sz="1100" i="1" spc="-2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Закона</a:t>
            </a:r>
            <a:r>
              <a:rPr lang="ru-RU" sz="1100" i="1" spc="7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100" i="1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ФБ</a:t>
            </a:r>
            <a:r>
              <a:rPr lang="ru-RU" sz="1100" i="1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2023</a:t>
            </a:r>
            <a:r>
              <a:rPr lang="ru-RU" sz="1100" i="1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год 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100" i="1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плановый</a:t>
            </a:r>
            <a:r>
              <a:rPr lang="ru-RU" sz="1100" i="1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период</a:t>
            </a:r>
            <a:r>
              <a:rPr lang="ru-RU" sz="1100" i="1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2024 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100" i="1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2025</a:t>
            </a:r>
            <a:r>
              <a:rPr lang="ru-RU" sz="1100" i="1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годов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: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244378" y="1804233"/>
            <a:ext cx="5497140" cy="871607"/>
          </a:xfrm>
          <a:prstGeom prst="hexagon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0260" y="1981602"/>
            <a:ext cx="5005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Положения</a:t>
            </a:r>
            <a:r>
              <a:rPr lang="ru-RU" sz="800" spc="-1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пунктов</a:t>
            </a:r>
            <a:r>
              <a:rPr lang="ru-RU" sz="800" spc="-9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1-3</a:t>
            </a:r>
            <a:r>
              <a:rPr lang="ru-RU" sz="800" spc="-6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части</a:t>
            </a:r>
            <a:r>
              <a:rPr lang="ru-RU" sz="800" spc="-6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статьи</a:t>
            </a:r>
            <a:r>
              <a:rPr lang="ru-RU" sz="800" spc="-8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5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Закона</a:t>
            </a:r>
            <a:r>
              <a:rPr lang="ru-RU" sz="800" spc="-7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ФБ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,</a:t>
            </a:r>
            <a:endParaRPr lang="ru-RU" sz="800" dirty="0"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105410" algn="ctr"/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п. 3.1</a:t>
            </a:r>
            <a:r>
              <a:rPr lang="ru-RU" sz="800" spc="-9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статьи</a:t>
            </a:r>
            <a:r>
              <a:rPr lang="ru-RU" sz="800" spc="-10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10</a:t>
            </a:r>
            <a:r>
              <a:rPr lang="ru-RU" sz="8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Закона</a:t>
            </a:r>
            <a:r>
              <a:rPr lang="ru-RU" sz="800" spc="-10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от</a:t>
            </a:r>
            <a:r>
              <a:rPr lang="ru-RU" sz="8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21.11.22</a:t>
            </a:r>
            <a:r>
              <a:rPr lang="ru-RU" sz="800" spc="-6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№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448-ФЗ</a:t>
            </a:r>
            <a:r>
              <a:rPr lang="ru-RU" sz="800" spc="-9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(специальный</a:t>
            </a:r>
            <a:r>
              <a:rPr lang="ru-RU" sz="800" spc="-10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казначейский</a:t>
            </a:r>
            <a:r>
              <a:rPr lang="ru-RU" sz="800" spc="-10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кредит,</a:t>
            </a:r>
            <a:r>
              <a:rPr lang="ru-RU" sz="800" spc="-1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кредит</a:t>
            </a:r>
            <a:r>
              <a:rPr lang="ru-RU" sz="800" spc="-6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 </a:t>
            </a:r>
            <a:r>
              <a:rPr lang="ru-RU" sz="800" spc="-3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7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5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6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еж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3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щ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-9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5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8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  <a:endParaRPr lang="ru-RU" sz="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2921556" y="2824489"/>
            <a:ext cx="2976898" cy="476607"/>
          </a:xfrm>
          <a:prstGeom prst="roundRect">
            <a:avLst/>
          </a:prstGeom>
          <a:solidFill>
            <a:srgbClr val="F2F2F2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ИСТОЧНИК:</a:t>
            </a:r>
            <a:endParaRPr lang="ru-RU" sz="800" b="1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/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средства</a:t>
            </a:r>
            <a:r>
              <a:rPr lang="ru-RU" sz="8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бюджета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субъекта</a:t>
            </a:r>
            <a:r>
              <a:rPr lang="ru-RU" sz="800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endParaRPr lang="ru-RU" sz="800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258196" y="2803671"/>
            <a:ext cx="2536953" cy="1285269"/>
          </a:xfrm>
          <a:prstGeom prst="roundRect">
            <a:avLst/>
          </a:prstGeom>
          <a:solidFill>
            <a:srgbClr val="F2F2F2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3175" algn="ctr"/>
            <a:r>
              <a:rPr lang="ru-RU" sz="800" b="1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ИСТОЧНИК:</a:t>
            </a:r>
            <a:endParaRPr lang="ru-RU" sz="800" b="1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/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межбюджетные</a:t>
            </a:r>
            <a:r>
              <a:rPr lang="ru-RU" sz="800" spc="-6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трансферты,</a:t>
            </a:r>
            <a:r>
              <a:rPr lang="ru-RU" sz="800" spc="5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предоставляемые</a:t>
            </a:r>
            <a:r>
              <a:rPr lang="ru-RU" sz="800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из</a:t>
            </a:r>
            <a:endParaRPr lang="ru-RU" sz="800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90170" indent="-4445" algn="ctr"/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федерального бюджета бюджету </a:t>
            </a:r>
            <a:r>
              <a:rPr lang="ru-RU" sz="8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субъекта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РФ </a:t>
            </a:r>
            <a:r>
              <a:rPr lang="ru-RU" sz="8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оф</a:t>
            </a:r>
            <a:r>
              <a:rPr lang="ru-RU" sz="800" spc="-2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си</a:t>
            </a:r>
            <a:r>
              <a:rPr lang="ru-RU" sz="800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800" spc="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2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 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капитальных</a:t>
            </a:r>
            <a:r>
              <a:rPr lang="ru-RU" sz="800" spc="6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вложений,</a:t>
            </a:r>
            <a:r>
              <a:rPr lang="ru-RU" sz="800" spc="-5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специальный</a:t>
            </a:r>
            <a:r>
              <a:rPr lang="ru-RU" sz="800" spc="4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казначейский </a:t>
            </a:r>
            <a:r>
              <a:rPr lang="ru-RU" sz="800" spc="-26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кредит </a:t>
            </a:r>
            <a:r>
              <a:rPr lang="ru-RU" sz="800" spc="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бюджетный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кредит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опережающее </a:t>
            </a:r>
            <a:r>
              <a:rPr lang="ru-RU" sz="800" spc="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финансирование</a:t>
            </a:r>
            <a:endParaRPr lang="ru-RU" sz="800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921555" y="4269623"/>
            <a:ext cx="2976899" cy="482439"/>
          </a:xfrm>
          <a:prstGeom prst="roundRect">
            <a:avLst/>
          </a:prstGeom>
          <a:solidFill>
            <a:srgbClr val="F2F2F2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spc="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b="1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СТОЧ</a:t>
            </a:r>
            <a:r>
              <a:rPr lang="ru-RU" sz="800" b="1" spc="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НИК</a:t>
            </a:r>
            <a:r>
              <a:rPr lang="ru-RU" sz="800" b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:</a:t>
            </a:r>
          </a:p>
          <a:p>
            <a:pPr algn="ctr"/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инфраструктурный</a:t>
            </a:r>
            <a:r>
              <a:rPr lang="ru-RU" sz="800" spc="-3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бюджетный</a:t>
            </a:r>
            <a:r>
              <a:rPr lang="ru-RU" sz="800" spc="-3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кредит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2921555" y="4864200"/>
            <a:ext cx="2976899" cy="1837426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marR="257175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73990" algn="l"/>
              </a:tabLst>
            </a:pPr>
            <a:r>
              <a:rPr lang="ru-RU" sz="900" spc="-5" dirty="0">
                <a:solidFill>
                  <a:srgbClr val="3A3838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Расчеты</a:t>
            </a:r>
            <a:r>
              <a:rPr lang="ru-RU" sz="900" spc="-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государственным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(муниципальным)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</a:t>
            </a:r>
            <a:r>
              <a:rPr lang="ru-RU" sz="9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900" spc="-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сумму</a:t>
            </a:r>
            <a:r>
              <a:rPr lang="ru-RU" sz="900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</a:t>
            </a:r>
            <a:r>
              <a:rPr lang="ru-RU" sz="900" spc="-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900" spc="-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рублей;</a:t>
            </a:r>
          </a:p>
          <a:p>
            <a:pPr marR="257175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73990" algn="l"/>
              </a:tabLst>
            </a:pP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Расчеты</a:t>
            </a:r>
            <a:r>
              <a:rPr lang="ru-RU" sz="9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контрактам,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заключаемым</a:t>
            </a:r>
            <a:r>
              <a:rPr lang="ru-RU" sz="900" spc="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АУ/БУ</a:t>
            </a:r>
            <a:r>
              <a:rPr lang="ru-RU" sz="900" spc="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 </a:t>
            </a:r>
            <a:r>
              <a:rPr lang="ru-RU" sz="900" spc="-2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сумму</a:t>
            </a:r>
            <a:r>
              <a:rPr lang="ru-RU" sz="9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</a:t>
            </a:r>
            <a:r>
              <a:rPr lang="ru-RU" sz="900" spc="-5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3 000,0</a:t>
            </a:r>
            <a:r>
              <a:rPr lang="ru-RU" sz="900" spc="-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900" spc="5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рублей;</a:t>
            </a:r>
          </a:p>
          <a:p>
            <a:pPr marR="257175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73990" algn="l"/>
              </a:tabLst>
            </a:pP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Субсидии,</a:t>
            </a:r>
            <a:r>
              <a:rPr lang="ru-RU" sz="900" spc="-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бюджетные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инвестиции</a:t>
            </a:r>
            <a:r>
              <a:rPr lang="ru-RU" sz="900" spc="-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юридическим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лицам;</a:t>
            </a:r>
          </a:p>
          <a:p>
            <a:pPr marR="257175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73990" algn="l"/>
              </a:tabLst>
            </a:pP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Субсидии,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бюджетные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инвестиции в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соответствии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ц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сс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нн</a:t>
            </a:r>
            <a:r>
              <a:rPr lang="ru-RU" sz="9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ми</a:t>
            </a:r>
            <a:r>
              <a:rPr lang="ru-RU" sz="900" spc="-6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ш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ен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ям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,</a:t>
            </a:r>
            <a:r>
              <a:rPr lang="ru-RU" sz="9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ш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ен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ями</a:t>
            </a:r>
            <a:r>
              <a:rPr lang="ru-RU" sz="900" spc="-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9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П, 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МЧП;</a:t>
            </a:r>
            <a:endParaRPr lang="ru-RU" sz="9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257175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73990" algn="l"/>
              </a:tabLst>
            </a:pP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Расчеты</a:t>
            </a:r>
            <a:r>
              <a:rPr lang="ru-RU" sz="9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контрактам,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заключенным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ями</a:t>
            </a:r>
            <a:r>
              <a:rPr lang="ru-RU" sz="900" spc="-6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мму</a:t>
            </a:r>
            <a:r>
              <a:rPr lang="ru-RU" sz="900" spc="4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-5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900" spc="-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9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9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й</a:t>
            </a:r>
          </a:p>
        </p:txBody>
      </p:sp>
      <p:sp>
        <p:nvSpPr>
          <p:cNvPr id="44" name="Шестиугольник 43"/>
          <p:cNvSpPr/>
          <p:nvPr/>
        </p:nvSpPr>
        <p:spPr>
          <a:xfrm>
            <a:off x="6193590" y="1804233"/>
            <a:ext cx="3007426" cy="881532"/>
          </a:xfrm>
          <a:prstGeom prst="hexagon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6293253" y="1827102"/>
            <a:ext cx="2791364" cy="825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55"/>
              </a:lnSpc>
              <a:spcBef>
                <a:spcPts val="730"/>
              </a:spcBef>
            </a:pPr>
            <a:r>
              <a:rPr lang="ru-RU" sz="8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7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800" spc="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щ</a:t>
            </a:r>
            <a:r>
              <a:rPr lang="ru-RU" sz="800" spc="-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ни</a:t>
            </a:r>
            <a:r>
              <a:rPr lang="ru-RU" sz="800" spc="-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800" spc="-114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ш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их</a:t>
            </a:r>
            <a:r>
              <a:rPr lang="ru-RU" sz="800" spc="-1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8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endParaRPr lang="ru-RU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L="101600" marR="97790" algn="ctr">
              <a:lnSpc>
                <a:spcPct val="90000"/>
              </a:lnSpc>
              <a:spcBef>
                <a:spcPts val="70"/>
              </a:spcBef>
            </a:pPr>
            <a:r>
              <a:rPr lang="ru-RU" sz="8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800" spc="-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й</a:t>
            </a:r>
            <a:r>
              <a:rPr lang="ru-RU" sz="800" spc="-1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8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-1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ъ</a:t>
            </a:r>
            <a:r>
              <a:rPr lang="ru-RU" sz="800" spc="-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-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</a:t>
            </a:r>
            <a:r>
              <a:rPr lang="ru-RU" sz="800" spc="-8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</a:t>
            </a:r>
            <a:r>
              <a:rPr lang="ru-RU" sz="8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800" spc="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-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й  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ад</a:t>
            </a:r>
            <a:r>
              <a:rPr lang="ru-RU" sz="8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-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ц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  <a:r>
              <a:rPr lang="ru-RU" sz="800" spc="-114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-9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800" spc="-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 </a:t>
            </a:r>
            <a:r>
              <a:rPr lang="ru-RU" sz="8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ия</a:t>
            </a:r>
            <a:r>
              <a:rPr lang="ru-RU" sz="800" spc="-1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6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800" spc="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й</a:t>
            </a:r>
            <a:r>
              <a:rPr lang="ru-RU" sz="800" spc="-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 </a:t>
            </a:r>
            <a:r>
              <a:rPr lang="ru-RU" sz="8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ро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ж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800" spc="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-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ию</a:t>
            </a:r>
            <a:r>
              <a:rPr lang="ru-RU" sz="800" spc="-9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рр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ор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8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800" spc="-114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ор</a:t>
            </a:r>
            <a:r>
              <a:rPr lang="ru-RU" sz="8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  </a:t>
            </a:r>
            <a:r>
              <a:rPr lang="ru-RU" sz="8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800" spc="-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1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800" spc="-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й</a:t>
            </a:r>
            <a:r>
              <a:rPr lang="ru-RU" sz="800" spc="-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ва</a:t>
            </a:r>
            <a:endParaRPr lang="ru-RU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46" name="Шестиугольник 45"/>
          <p:cNvSpPr/>
          <p:nvPr/>
        </p:nvSpPr>
        <p:spPr>
          <a:xfrm>
            <a:off x="9653088" y="1804233"/>
            <a:ext cx="2393510" cy="871606"/>
          </a:xfrm>
          <a:prstGeom prst="hexagon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653088" y="1858491"/>
            <a:ext cx="2393510" cy="536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605" marR="134620" indent="3175" algn="ctr">
              <a:lnSpc>
                <a:spcPts val="1190"/>
              </a:lnSpc>
            </a:pP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6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800" spc="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8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8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800" spc="-11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800" spc="5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ш</a:t>
            </a:r>
            <a:r>
              <a:rPr lang="ru-RU" sz="8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ниям  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ви</a:t>
            </a:r>
            <a:r>
              <a:rPr lang="ru-RU" sz="8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8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8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ва</a:t>
            </a:r>
            <a:r>
              <a:rPr lang="ru-RU" sz="800" spc="-1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 (п</a:t>
            </a:r>
            <a:r>
              <a:rPr lang="ru-RU" sz="8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800" spc="-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800" spc="-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800" spc="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-10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800" dirty="0"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800" spc="3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800" spc="-1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-10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800" spc="-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2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800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800" spc="-9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4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800" spc="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</a:t>
            </a:r>
            <a:r>
              <a:rPr lang="ru-RU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2.2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6</a:t>
            </a:r>
            <a:r>
              <a:rPr lang="ru-RU" sz="800" spc="-12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5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800" spc="5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800" spc="-1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5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r>
              <a:rPr lang="ru-RU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  <a:endParaRPr lang="ru-RU" sz="800" dirty="0"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6287779" y="2803671"/>
            <a:ext cx="2802312" cy="607555"/>
          </a:xfrm>
          <a:prstGeom prst="roundRect">
            <a:avLst/>
          </a:prstGeom>
          <a:solidFill>
            <a:srgbClr val="F2F2F2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ИСТОЧНИК:</a:t>
            </a:r>
            <a:endParaRPr lang="ru-RU" sz="800" b="1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/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средства</a:t>
            </a:r>
            <a:r>
              <a:rPr lang="ru-RU" sz="800" spc="-1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бюджета </a:t>
            </a:r>
            <a:r>
              <a:rPr lang="ru-RU" sz="8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субъекта</a:t>
            </a:r>
            <a:r>
              <a:rPr lang="ru-RU" sz="800" spc="5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</a:p>
          <a:p>
            <a:pPr algn="ctr"/>
            <a:r>
              <a:rPr lang="ru-RU" sz="800" spc="-7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8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(местного</a:t>
            </a:r>
            <a:r>
              <a:rPr lang="ru-RU" sz="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бюджета)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921556" y="3428926"/>
            <a:ext cx="2976898" cy="715581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marR="30480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80340" algn="l"/>
              </a:tabLst>
            </a:pP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Расчеты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государственным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(муниципальным)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контрактам,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заключенные</a:t>
            </a:r>
            <a:r>
              <a:rPr lang="ru-RU" sz="900" spc="-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едпоставщиком</a:t>
            </a:r>
            <a:r>
              <a:rPr lang="ru-RU" sz="9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сумму </a:t>
            </a:r>
            <a:r>
              <a:rPr lang="ru-RU" sz="900" spc="-2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3 000,0 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рублей, а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также контракты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соисполнителями</a:t>
            </a:r>
            <a:r>
              <a:rPr lang="ru-RU" sz="900" spc="-6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</a:t>
            </a:r>
            <a:r>
              <a:rPr lang="ru-RU" sz="900" spc="-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900" spc="-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258196" y="4269623"/>
            <a:ext cx="2485800" cy="1837426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marR="71120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86690" algn="l"/>
              </a:tabLst>
            </a:pPr>
            <a:r>
              <a:rPr lang="ru-RU" sz="900" spc="-5" dirty="0">
                <a:solidFill>
                  <a:srgbClr val="3A3838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Расчеты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государственным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(муниципальным)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контрактам,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</a:t>
            </a:r>
            <a:r>
              <a:rPr lang="ru-RU" sz="9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(договорам),</a:t>
            </a:r>
            <a:r>
              <a:rPr lang="ru-RU" sz="900" spc="-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заключаемым </a:t>
            </a:r>
            <a:r>
              <a:rPr lang="ru-RU" sz="900" spc="-2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АУ/БУ</a:t>
            </a:r>
            <a:r>
              <a:rPr lang="ru-RU" sz="9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сумму</a:t>
            </a:r>
            <a:r>
              <a:rPr lang="ru-RU" sz="9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100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900" spc="-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</a:t>
            </a:r>
            <a:r>
              <a:rPr lang="ru-RU" sz="900" spc="-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более;</a:t>
            </a:r>
            <a:endParaRPr lang="ru-RU" sz="9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71120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86690" algn="l"/>
              </a:tabLst>
            </a:pP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Субсидии,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бюджетные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инвестиции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юридическим </a:t>
            </a:r>
            <a:r>
              <a:rPr lang="ru-RU" sz="900" spc="-2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лицам;</a:t>
            </a:r>
          </a:p>
          <a:p>
            <a:pPr marR="71120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86690" algn="l"/>
              </a:tabLst>
            </a:pP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Субсидии,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бюджетные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инвестиции в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соответствии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ц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сс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нн</a:t>
            </a:r>
            <a:r>
              <a:rPr lang="ru-RU" sz="9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ми</a:t>
            </a:r>
            <a:r>
              <a:rPr lang="ru-RU" sz="900" spc="-6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ш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ен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ям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,</a:t>
            </a:r>
            <a:r>
              <a:rPr lang="ru-RU" sz="9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ш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ен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ями</a:t>
            </a:r>
            <a:r>
              <a:rPr lang="ru-RU" sz="900" spc="-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П, 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МЧП</a:t>
            </a:r>
            <a:endParaRPr lang="ru-RU" sz="9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71120">
              <a:lnSpc>
                <a:spcPct val="90000"/>
              </a:lnSpc>
              <a:buClr>
                <a:srgbClr val="1F3863"/>
              </a:buClr>
              <a:buFont typeface="Wingdings" panose="05000000000000000000" pitchFamily="2" charset="2"/>
              <a:buChar char="Ø"/>
              <a:tabLst>
                <a:tab pos="186690" algn="l"/>
              </a:tabLst>
            </a:pP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Расчеты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контрактам, заключенные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ями</a:t>
            </a:r>
            <a:r>
              <a:rPr lang="ru-RU" sz="900" spc="-6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мму</a:t>
            </a:r>
            <a:r>
              <a:rPr lang="ru-RU" sz="9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-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900" spc="-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9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9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9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9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й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287779" y="3647036"/>
            <a:ext cx="2802312" cy="1588127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tabLst>
                <a:tab pos="748665" algn="l"/>
                <a:tab pos="1466215" algn="l"/>
                <a:tab pos="1681480" algn="l"/>
                <a:tab pos="2275840" algn="l"/>
              </a:tabLst>
            </a:pP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Ср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дс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, о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900" spc="-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9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нн</a:t>
            </a:r>
            <a:r>
              <a:rPr lang="ru-RU" sz="900" spc="-5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ы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 </a:t>
            </a:r>
            <a:r>
              <a:rPr lang="ru-RU" sz="9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ом с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ъ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 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9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же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 с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ъ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 РФ (муниципальным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правовым </a:t>
            </a:r>
            <a:r>
              <a:rPr lang="ru-RU" sz="900" spc="-2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актом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представительного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органа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муниципального </a:t>
            </a:r>
            <a:r>
              <a:rPr lang="ru-RU" sz="900" spc="-2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образования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о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местном</a:t>
            </a:r>
            <a:r>
              <a:rPr lang="ru-RU" sz="900" spc="-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бюджете)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tabLst>
                <a:tab pos="748665" algn="l"/>
                <a:tab pos="1466215" algn="l"/>
                <a:tab pos="1681480" algn="l"/>
                <a:tab pos="2275840" algn="l"/>
              </a:tabLst>
            </a:pPr>
            <a:endParaRPr lang="ru-RU" sz="900" spc="-5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tabLst>
                <a:tab pos="748665" algn="l"/>
                <a:tab pos="1466215" algn="l"/>
                <a:tab pos="1681480" algn="l"/>
                <a:tab pos="2275840" algn="l"/>
              </a:tabLst>
            </a:pP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Средства,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определенные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отдельными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решениями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высшего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исполнительного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органа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субъекта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(местной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администрацией)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(пункт</a:t>
            </a:r>
            <a:r>
              <a:rPr lang="ru-RU" sz="900" spc="1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14</a:t>
            </a:r>
            <a:r>
              <a:rPr lang="ru-RU" sz="900" spc="1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статьи</a:t>
            </a:r>
            <a:r>
              <a:rPr lang="ru-RU" sz="900" spc="19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10</a:t>
            </a:r>
            <a:r>
              <a:rPr lang="ru-RU" sz="900" spc="17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Федерального</a:t>
            </a:r>
            <a:r>
              <a:rPr lang="ru-RU" sz="900" spc="18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закона</a:t>
            </a:r>
            <a:r>
              <a:rPr lang="ru-RU" sz="900" spc="1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от</a:t>
            </a:r>
            <a:r>
              <a:rPr lang="ru-RU" sz="900" spc="1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21.11.22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№</a:t>
            </a:r>
            <a:r>
              <a:rPr lang="ru-RU" sz="900" spc="-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448-ФЗ)</a:t>
            </a:r>
            <a:endParaRPr lang="ru-RU" sz="9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95149" y="1328351"/>
            <a:ext cx="386201" cy="386201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brightnessContrast bright="-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96801" y="1327870"/>
            <a:ext cx="384267" cy="38426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657985" y="1328422"/>
            <a:ext cx="383715" cy="38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451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7634917" y="2627674"/>
            <a:ext cx="4622865" cy="1015663"/>
          </a:xfrm>
          <a:prstGeom prst="rect">
            <a:avLst/>
          </a:prstGeom>
          <a:solidFill>
            <a:srgbClr val="868C93"/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634917" y="4384852"/>
            <a:ext cx="4622865" cy="1015663"/>
          </a:xfrm>
          <a:prstGeom prst="rect">
            <a:avLst/>
          </a:prstGeom>
          <a:solidFill>
            <a:srgbClr val="868C93"/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R="5080" indent="172800"/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16" name="Пятиугольник 15"/>
          <p:cNvSpPr/>
          <p:nvPr/>
        </p:nvSpPr>
        <p:spPr>
          <a:xfrm>
            <a:off x="2704175" y="4084684"/>
            <a:ext cx="4796664" cy="1734436"/>
          </a:xfrm>
          <a:prstGeom prst="homePlate">
            <a:avLst/>
          </a:prstGeom>
          <a:solidFill>
            <a:srgbClr val="868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5565" marR="63500">
              <a:lnSpc>
                <a:spcPct val="100200"/>
              </a:lnSpc>
              <a:spcBef>
                <a:spcPts val="275"/>
              </a:spcBef>
            </a:pPr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2705796" y="1979826"/>
            <a:ext cx="4796664" cy="1734436"/>
          </a:xfrm>
          <a:prstGeom prst="homePlate">
            <a:avLst/>
          </a:prstGeom>
          <a:solidFill>
            <a:srgbClr val="868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5565" marR="63500">
              <a:lnSpc>
                <a:spcPct val="100200"/>
              </a:lnSpc>
              <a:spcBef>
                <a:spcPts val="275"/>
              </a:spcBef>
            </a:pPr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8470" y="4084684"/>
            <a:ext cx="2142687" cy="1574565"/>
          </a:xfrm>
          <a:prstGeom prst="roundRect">
            <a:avLst/>
          </a:prstGeom>
          <a:solidFill>
            <a:srgbClr val="868C93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2540" algn="ctr">
              <a:lnSpc>
                <a:spcPts val="1255"/>
              </a:lnSpc>
            </a:pPr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91711" y="1888362"/>
            <a:ext cx="2142687" cy="1574565"/>
          </a:xfrm>
          <a:prstGeom prst="roundRect">
            <a:avLst/>
          </a:prstGeom>
          <a:solidFill>
            <a:srgbClr val="868C93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2540" algn="ctr">
              <a:lnSpc>
                <a:spcPts val="1255"/>
              </a:lnSpc>
            </a:pPr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0" y="281127"/>
            <a:ext cx="12191999" cy="4918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9525" algn="ctr">
              <a:lnSpc>
                <a:spcPts val="1795"/>
              </a:lnSpc>
              <a:spcBef>
                <a:spcPts val="135"/>
              </a:spcBef>
            </a:pPr>
            <a:r>
              <a:rPr lang="ru-RU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Казначейское</a:t>
            </a:r>
            <a:r>
              <a:rPr lang="ru-RU" spc="1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сопровождение</a:t>
            </a:r>
            <a:r>
              <a:rPr lang="ru-RU" spc="17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средств</a:t>
            </a:r>
            <a:r>
              <a:rPr lang="ru-RU" spc="1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бюджетов</a:t>
            </a:r>
            <a:r>
              <a:rPr lang="ru-RU" spc="19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субъектов</a:t>
            </a:r>
            <a:r>
              <a:rPr lang="ru-RU" spc="1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РФ</a:t>
            </a:r>
            <a:endParaRPr lang="en-US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  <a:p>
            <a:pPr marR="9525" algn="ctr">
              <a:lnSpc>
                <a:spcPts val="1795"/>
              </a:lnSpc>
              <a:spcBef>
                <a:spcPts val="135"/>
              </a:spcBef>
            </a:pPr>
            <a:r>
              <a:rPr lang="ru-RU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(местных</a:t>
            </a:r>
            <a:r>
              <a:rPr lang="ru-RU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бюджетов)</a:t>
            </a:r>
            <a:r>
              <a:rPr lang="ru-RU" spc="19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в</a:t>
            </a:r>
            <a:r>
              <a:rPr lang="ru-RU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2023</a:t>
            </a:r>
            <a:r>
              <a:rPr lang="ru-RU" spc="1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ru-RU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году</a:t>
            </a:r>
            <a:endParaRPr lang="ru-RU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908103"/>
            <a:ext cx="12191999" cy="41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4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4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2023</a:t>
            </a:r>
            <a:r>
              <a:rPr lang="ru-RU" sz="1400" spc="-8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году</a:t>
            </a:r>
            <a:r>
              <a:rPr lang="ru-RU" sz="1400" spc="484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ТОФК</a:t>
            </a:r>
            <a:endParaRPr lang="ru-RU" sz="1400" spc="-95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>
              <a:lnSpc>
                <a:spcPct val="80000"/>
              </a:lnSpc>
            </a:pP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осуществляют</a:t>
            </a:r>
            <a:r>
              <a:rPr lang="ru-RU" sz="1100" i="1" spc="-1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казначейское </a:t>
            </a:r>
            <a:r>
              <a:rPr lang="ru-RU" sz="1100" i="1" spc="2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100" i="1" spc="3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100" i="1" spc="2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100" i="1" spc="3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100" i="1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ов</a:t>
            </a:r>
            <a:r>
              <a:rPr lang="ru-RU" sz="1100" i="1" spc="-4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100" i="1" spc="2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жд</a:t>
            </a:r>
            <a:r>
              <a:rPr lang="ru-RU" sz="1100" i="1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ен</a:t>
            </a:r>
            <a:r>
              <a:rPr lang="ru-RU" sz="1100" i="1" spc="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100" i="1" spc="-1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100" i="1" spc="2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100" i="1" spc="3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100" i="1" spc="2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едс</a:t>
            </a:r>
            <a:r>
              <a:rPr lang="ru-RU" sz="1100" i="1" spc="-2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в: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56012" y="1667632"/>
            <a:ext cx="2142687" cy="1574565"/>
          </a:xfrm>
          <a:prstGeom prst="roundRect">
            <a:avLst/>
          </a:prstGeom>
          <a:solidFill>
            <a:srgbClr val="2038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2540" algn="ctr">
              <a:lnSpc>
                <a:spcPts val="1255"/>
              </a:lnSpc>
            </a:pP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-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-1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5</a:t>
            </a:r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>
              <a:lnSpc>
                <a:spcPts val="1190"/>
              </a:lnSpc>
            </a:pPr>
            <a:r>
              <a:rPr lang="ru-RU" sz="12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</a:t>
            </a:r>
            <a:r>
              <a:rPr lang="ru-RU" sz="12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-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</a:t>
            </a:r>
            <a:r>
              <a:rPr lang="ru-RU" sz="1200" spc="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2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-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</a:t>
            </a:r>
            <a:r>
              <a:rPr lang="ru-RU" sz="12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-10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1200" spc="-1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№</a:t>
            </a:r>
            <a:r>
              <a:rPr lang="ru-RU" sz="1200" spc="-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</a:t>
            </a:r>
            <a:r>
              <a:rPr lang="ru-RU" sz="12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6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-</a:t>
            </a:r>
            <a:r>
              <a:rPr lang="ru-RU" sz="12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ФЗ</a:t>
            </a:r>
            <a:endParaRPr lang="ru-RU" sz="1200" spc="-114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algn="ctr">
              <a:lnSpc>
                <a:spcPts val="1190"/>
              </a:lnSpc>
            </a:pP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 08.03.22</a:t>
            </a:r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56012" y="4284478"/>
            <a:ext cx="2142687" cy="1574565"/>
          </a:xfrm>
          <a:prstGeom prst="roundRect">
            <a:avLst/>
          </a:prstGeom>
          <a:solidFill>
            <a:srgbClr val="2038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1905" algn="ctr">
              <a:lnSpc>
                <a:spcPts val="1315"/>
              </a:lnSpc>
            </a:pP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Пункт 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12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-8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6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та</a:t>
            </a:r>
            <a:r>
              <a:rPr lang="ru-R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ь</a:t>
            </a:r>
            <a:r>
              <a:rPr lang="ru-RU" sz="12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-1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</a:t>
            </a:r>
            <a:r>
              <a:rPr lang="ru-RU" sz="1200" spc="-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6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7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1200" spc="-1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-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</a:t>
            </a:r>
            <a:r>
              <a:rPr lang="ru-RU" sz="12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12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200" spc="-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.</a:t>
            </a:r>
            <a:r>
              <a:rPr lang="ru-RU" sz="12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22</a:t>
            </a:r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L="99695" marR="91440" indent="-6985" algn="ctr">
              <a:lnSpc>
                <a:spcPts val="1300"/>
              </a:lnSpc>
              <a:spcBef>
                <a:spcPts val="95"/>
              </a:spcBef>
            </a:pPr>
            <a:r>
              <a:rPr lang="ru-RU" sz="1400" spc="-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№ </a:t>
            </a:r>
            <a:r>
              <a:rPr lang="ru-RU" sz="14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448-ФЗ </a:t>
            </a:r>
            <a:r>
              <a:rPr lang="ru-R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(специальный 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</a:t>
            </a:r>
            <a:r>
              <a:rPr lang="ru-RU" sz="12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й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й</a:t>
            </a:r>
            <a:r>
              <a:rPr lang="ru-RU" sz="1200" spc="-1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кр</a:t>
            </a:r>
            <a:r>
              <a:rPr lang="ru-RU" sz="1200" spc="6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-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,</a:t>
            </a:r>
            <a:r>
              <a:rPr lang="ru-RU" sz="1200" spc="-114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кр</a:t>
            </a:r>
            <a:r>
              <a:rPr lang="ru-RU" sz="1200" spc="6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200" spc="-10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  </a:t>
            </a:r>
            <a:r>
              <a:rPr lang="ru-RU" sz="1200" spc="7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200" spc="6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еж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щ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-9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200" spc="4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</a:t>
            </a:r>
            <a:r>
              <a:rPr lang="ru-RU" sz="12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5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2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200" spc="3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2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200" spc="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200" spc="2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200" spc="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200" spc="2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200" spc="1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)</a:t>
            </a:r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25" name="Пятиугольник 24"/>
          <p:cNvSpPr/>
          <p:nvPr/>
        </p:nvSpPr>
        <p:spPr>
          <a:xfrm>
            <a:off x="2570097" y="1728491"/>
            <a:ext cx="4796663" cy="1734436"/>
          </a:xfrm>
          <a:prstGeom prst="homePlate">
            <a:avLst/>
          </a:prstGeom>
          <a:solidFill>
            <a:srgbClr val="F2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5565" marR="63500">
              <a:lnSpc>
                <a:spcPct val="100200"/>
              </a:lnSpc>
              <a:spcBef>
                <a:spcPts val="275"/>
              </a:spcBef>
            </a:pP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Установить,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что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период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до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31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декабря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2023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года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включительно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решением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высшего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исполнительного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органа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субъекта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РФ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(далее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–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Решение)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дополнение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к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случаям, 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предусмотренным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частью</a:t>
            </a:r>
            <a:r>
              <a:rPr lang="ru-RU" sz="1000" spc="-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</a:t>
            </a:r>
            <a:r>
              <a:rPr lang="ru-RU" sz="1000" spc="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статьи</a:t>
            </a:r>
            <a:r>
              <a:rPr lang="ru-RU" sz="100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93</a:t>
            </a:r>
            <a:r>
              <a:rPr lang="ru-RU" sz="1000" spc="-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Федерального</a:t>
            </a:r>
            <a:r>
              <a:rPr lang="ru-RU" sz="1000" spc="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закона</a:t>
            </a:r>
            <a:r>
              <a:rPr lang="ru-RU" sz="100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от</a:t>
            </a:r>
            <a:r>
              <a:rPr lang="ru-RU" sz="1000" spc="1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5 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апреля </a:t>
            </a:r>
            <a:r>
              <a:rPr lang="ru-RU" sz="1000" spc="-1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2013</a:t>
            </a:r>
            <a:r>
              <a:rPr lang="ru-RU" sz="1000" spc="-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года</a:t>
            </a:r>
            <a:r>
              <a:rPr lang="ru-RU" sz="1000" spc="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0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№</a:t>
            </a:r>
            <a:r>
              <a:rPr lang="ru-RU" sz="1000" spc="1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uFill>
                  <a:solidFill>
                    <a:srgbClr val="0462C1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44-ФЗ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могут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быть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установлены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иные</a:t>
            </a:r>
            <a:r>
              <a:rPr lang="ru-RU" sz="1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случаи 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осуществления закупок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товаров,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работ, услуг 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для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государственных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 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(или)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муниципальных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нужд</a:t>
            </a:r>
            <a:r>
              <a:rPr lang="ru-RU" sz="1000" spc="28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000" spc="27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единственного</a:t>
            </a:r>
            <a:r>
              <a:rPr lang="ru-RU" sz="1000" spc="2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поставщика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(подрядчика,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исполнителя),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а</a:t>
            </a:r>
            <a:r>
              <a:rPr lang="ru-RU" sz="1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также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определен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порядок 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0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0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щ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0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0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0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ен</a:t>
            </a:r>
            <a:r>
              <a:rPr lang="ru-RU" sz="10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</a:t>
            </a:r>
            <a:r>
              <a:rPr lang="ru-RU" sz="1000" spc="-7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000" spc="-1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 </a:t>
            </a:r>
            <a:r>
              <a:rPr lang="ru-RU" sz="10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</a:t>
            </a:r>
            <a:r>
              <a:rPr lang="ru-RU" sz="1000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0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</a:t>
            </a:r>
            <a:r>
              <a:rPr lang="ru-RU" sz="10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х</a:t>
            </a:r>
            <a:r>
              <a:rPr lang="ru-RU" sz="1000" spc="-8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0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уч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0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х</a:t>
            </a:r>
          </a:p>
        </p:txBody>
      </p:sp>
      <p:sp>
        <p:nvSpPr>
          <p:cNvPr id="26" name="Пятиугольник 25"/>
          <p:cNvSpPr/>
          <p:nvPr/>
        </p:nvSpPr>
        <p:spPr>
          <a:xfrm>
            <a:off x="2570097" y="4190260"/>
            <a:ext cx="4796664" cy="1865404"/>
          </a:xfrm>
          <a:prstGeom prst="homePlate">
            <a:avLst/>
          </a:prstGeom>
          <a:solidFill>
            <a:srgbClr val="F2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49554" marR="169545" indent="-173990">
              <a:lnSpc>
                <a:spcPct val="100600"/>
              </a:lnSpc>
              <a:spcBef>
                <a:spcPts val="290"/>
              </a:spcBef>
              <a:buClr>
                <a:srgbClr val="1F3863"/>
              </a:buClr>
              <a:buFont typeface="Wingdings"/>
              <a:buChar char=""/>
              <a:tabLst>
                <a:tab pos="250190" algn="l"/>
              </a:tabLst>
            </a:pP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Расчеты</a:t>
            </a:r>
            <a:r>
              <a:rPr lang="ru-RU" sz="10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10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государственным</a:t>
            </a:r>
            <a:r>
              <a:rPr lang="ru-RU" sz="1000" spc="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(муниципальным)</a:t>
            </a:r>
            <a:r>
              <a:rPr lang="ru-RU" sz="10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контрактам,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(договорам), заключаемым АУ/БУ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сумму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100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 </a:t>
            </a:r>
            <a:r>
              <a:rPr lang="ru-RU" sz="1000" spc="-26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1000" spc="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</a:t>
            </a:r>
            <a:r>
              <a:rPr lang="ru-RU" sz="1000" spc="-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более;</a:t>
            </a:r>
            <a:endParaRPr lang="ru-RU" sz="1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L="217804" indent="-142240">
              <a:lnSpc>
                <a:spcPct val="100000"/>
              </a:lnSpc>
              <a:spcBef>
                <a:spcPts val="600"/>
              </a:spcBef>
              <a:buClr>
                <a:srgbClr val="1F3863"/>
              </a:buClr>
              <a:buFont typeface="Wingdings"/>
              <a:buChar char=""/>
              <a:tabLst>
                <a:tab pos="217804" algn="l"/>
              </a:tabLst>
            </a:pP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Субсидии,</a:t>
            </a:r>
            <a:r>
              <a:rPr lang="ru-RU" sz="1000" spc="4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бюджетные</a:t>
            </a:r>
            <a:r>
              <a:rPr lang="ru-RU" sz="1000" spc="-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инвестиции</a:t>
            </a:r>
            <a:r>
              <a:rPr lang="ru-RU" sz="1000" spc="7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юридическим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лицам;</a:t>
            </a:r>
          </a:p>
          <a:p>
            <a:pPr marL="217170" marR="539750" indent="-142240">
              <a:lnSpc>
                <a:spcPts val="1190"/>
              </a:lnSpc>
              <a:spcBef>
                <a:spcPts val="650"/>
              </a:spcBef>
              <a:buClr>
                <a:srgbClr val="1F3863"/>
              </a:buClr>
              <a:buFont typeface="Wingdings"/>
              <a:buChar char=""/>
              <a:tabLst>
                <a:tab pos="217804" algn="l"/>
              </a:tabLst>
            </a:pP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Субсидии,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бюджетные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инвестиции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соответствии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концессионными</a:t>
            </a:r>
            <a:r>
              <a:rPr lang="ru-RU" sz="1000" spc="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соглашениями,</a:t>
            </a:r>
            <a:r>
              <a:rPr lang="ru-RU" sz="1000" spc="4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соглашениями</a:t>
            </a:r>
            <a:r>
              <a:rPr lang="ru-RU" sz="1000" spc="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ГЧП,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МЧП</a:t>
            </a:r>
            <a:endParaRPr lang="ru-RU" sz="1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  <a:p>
            <a:pPr marL="217170" marR="417195" indent="-142240">
              <a:lnSpc>
                <a:spcPts val="1190"/>
              </a:lnSpc>
              <a:spcBef>
                <a:spcPts val="610"/>
              </a:spcBef>
              <a:buClr>
                <a:srgbClr val="1F3863"/>
              </a:buClr>
              <a:buFont typeface="Wingdings"/>
              <a:buChar char=""/>
              <a:tabLst>
                <a:tab pos="217804" algn="l"/>
              </a:tabLst>
            </a:pP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Расчеты</a:t>
            </a:r>
            <a:r>
              <a:rPr lang="ru-RU" sz="10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контрактам,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заключенные</a:t>
            </a:r>
            <a:r>
              <a:rPr lang="ru-RU" sz="1000" spc="-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000" spc="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соисполнителями</a:t>
            </a:r>
            <a:r>
              <a:rPr lang="ru-RU" sz="10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 </a:t>
            </a:r>
            <a:r>
              <a:rPr lang="ru-RU" sz="1000" spc="-254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сумму</a:t>
            </a:r>
            <a:r>
              <a:rPr lang="ru-RU" sz="10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</a:t>
            </a:r>
            <a:r>
              <a:rPr lang="ru-RU" sz="10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1000" spc="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502459" y="1639415"/>
            <a:ext cx="4622865" cy="1785104"/>
          </a:xfrm>
          <a:prstGeom prst="rect">
            <a:avLst/>
          </a:prstGeom>
          <a:solidFill>
            <a:srgbClr val="EFF7FF"/>
          </a:solidFill>
          <a:ln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marR="139065" indent="172800">
              <a:buClr>
                <a:srgbClr val="1F3863"/>
              </a:buClr>
              <a:buFont typeface="Wingdings"/>
              <a:buChar char=""/>
              <a:tabLst>
                <a:tab pos="170815" algn="l"/>
              </a:tabLst>
            </a:pP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Расчеты</a:t>
            </a:r>
            <a:r>
              <a:rPr lang="ru-RU" sz="1000" spc="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1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государственным</a:t>
            </a:r>
            <a:r>
              <a:rPr lang="ru-RU" sz="1000" spc="8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(муниципальным)</a:t>
            </a:r>
            <a:r>
              <a:rPr lang="ru-RU" sz="1000" spc="30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</a:t>
            </a:r>
            <a:r>
              <a:rPr lang="ru-RU" sz="1000" spc="5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10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сумму</a:t>
            </a:r>
            <a:r>
              <a:rPr lang="ru-RU" sz="10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1000" spc="5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рублей,</a:t>
            </a:r>
            <a:r>
              <a:rPr lang="ru-RU" sz="1000" spc="-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заключаемые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2023</a:t>
            </a:r>
            <a:r>
              <a:rPr lang="ru-RU" sz="1000" spc="-1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году</a:t>
            </a:r>
            <a:r>
              <a:rPr lang="ru-RU" sz="1000" spc="-7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едпоставщиком</a:t>
            </a:r>
            <a:r>
              <a:rPr lang="ru-RU" sz="1000" spc="-7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основании </a:t>
            </a:r>
            <a:r>
              <a:rPr lang="ru-RU" sz="1000" spc="-26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Решения,</a:t>
            </a:r>
            <a:r>
              <a:rPr lang="ru-RU" sz="1000" spc="-10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0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также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контракты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</a:t>
            </a:r>
            <a:r>
              <a:rPr lang="ru-RU" sz="1000" spc="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соисполнителями</a:t>
            </a:r>
            <a:r>
              <a:rPr lang="ru-RU" sz="1000" spc="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1000" spc="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1000" spc="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</a:t>
            </a:r>
          </a:p>
          <a:p>
            <a:pPr indent="172800">
              <a:buClr>
                <a:srgbClr val="1F3863"/>
              </a:buClr>
              <a:buFont typeface="Wingdings"/>
              <a:buChar char=""/>
              <a:tabLst>
                <a:tab pos="154940" algn="l"/>
              </a:tabLst>
            </a:pP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Расчеты</a:t>
            </a:r>
            <a:r>
              <a:rPr lang="ru-RU" sz="1000" spc="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государственным</a:t>
            </a:r>
            <a:r>
              <a:rPr lang="ru-RU" sz="1000" spc="6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(муниципальным)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контрактам</a:t>
            </a:r>
            <a:r>
              <a:rPr lang="ru-RU" sz="1000" spc="6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10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сумму</a:t>
            </a:r>
            <a:r>
              <a:rPr lang="ru-RU" sz="1000" spc="-4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1000" spc="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рублей,</a:t>
            </a:r>
            <a:r>
              <a:rPr lang="ru-RU" sz="1000" spc="-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заключаемым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000" spc="-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2023</a:t>
            </a:r>
            <a:r>
              <a:rPr lang="ru-RU" sz="1000" spc="-8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году</a:t>
            </a:r>
            <a:r>
              <a:rPr lang="ru-RU" sz="1000" spc="-9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едпоставщиком</a:t>
            </a:r>
            <a:r>
              <a:rPr lang="ru-RU" sz="1000" spc="-1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бюджетными</a:t>
            </a:r>
            <a:r>
              <a:rPr lang="ru-RU" sz="1000" spc="-114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0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вт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ом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ны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spc="-1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4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уч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0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ж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spc="-6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000" spc="-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ае</a:t>
            </a:r>
            <a:r>
              <a:rPr lang="ru-RU" sz="1000" spc="-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spc="-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п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омо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й 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государственного</a:t>
            </a:r>
            <a:r>
              <a:rPr lang="ru-RU" sz="10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(муниципального)</a:t>
            </a:r>
            <a:r>
              <a:rPr lang="ru-RU" sz="10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заказчика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соответствии</a:t>
            </a:r>
            <a:r>
              <a:rPr lang="ru-RU" sz="1000" spc="5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частью</a:t>
            </a:r>
            <a:r>
              <a:rPr lang="ru-RU" sz="10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6</a:t>
            </a:r>
            <a:r>
              <a:rPr lang="ru-RU" sz="1000" spc="-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статьи </a:t>
            </a:r>
            <a:r>
              <a:rPr lang="ru-RU" sz="1000" spc="-26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15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Федерального</a:t>
            </a:r>
            <a:r>
              <a:rPr lang="ru-RU" sz="1000" spc="-5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закона</a:t>
            </a:r>
            <a:r>
              <a:rPr lang="ru-RU" sz="10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№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44-ФЗ,</a:t>
            </a:r>
            <a:r>
              <a:rPr lang="ru-RU" sz="1000" spc="-3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</a:t>
            </a:r>
            <a:r>
              <a:rPr lang="ru-RU" sz="1000" spc="-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также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контракты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соисполнителями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более</a:t>
            </a:r>
            <a:r>
              <a:rPr lang="ru-RU" sz="1000" spc="-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3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000,0</a:t>
            </a:r>
            <a:r>
              <a:rPr lang="ru-RU" sz="1000" spc="-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тыс.</a:t>
            </a:r>
            <a:r>
              <a:rPr lang="ru-RU" sz="1000" spc="6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02459" y="4603670"/>
            <a:ext cx="4622865" cy="1169551"/>
          </a:xfrm>
          <a:prstGeom prst="rect">
            <a:avLst/>
          </a:prstGeom>
          <a:solidFill>
            <a:srgbClr val="EFF7FF"/>
          </a:solidFill>
          <a:ln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marR="5080" indent="172800"/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государственным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(муниципальным) контрактам, заключенным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сумму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более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100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млн.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рублей</a:t>
            </a:r>
            <a:r>
              <a:rPr lang="ru-RU" sz="1000" spc="-3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до</a:t>
            </a:r>
            <a:r>
              <a:rPr lang="ru-RU" sz="1000" spc="-4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вступления</a:t>
            </a:r>
            <a:r>
              <a:rPr lang="ru-RU" sz="1000" spc="-8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1000" spc="-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действие</a:t>
            </a:r>
            <a:r>
              <a:rPr lang="ru-RU" sz="1000" spc="-9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п.3.1</a:t>
            </a:r>
            <a:r>
              <a:rPr lang="ru-RU" sz="1000" spc="-9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статьи</a:t>
            </a:r>
            <a:r>
              <a:rPr lang="ru-RU" sz="1000" spc="-114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1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10</a:t>
            </a:r>
            <a:r>
              <a:rPr lang="ru-RU" sz="1000" spc="-7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закона</a:t>
            </a:r>
            <a:r>
              <a:rPr lang="ru-RU" sz="1000" spc="-9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2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448-ФЗ</a:t>
            </a:r>
            <a:r>
              <a:rPr lang="ru-RU" sz="1000" spc="229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1000" spc="-4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ранее</a:t>
            </a:r>
            <a:r>
              <a:rPr lang="ru-RU" sz="1000" spc="-9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не </a:t>
            </a:r>
            <a:r>
              <a:rPr lang="ru-RU" sz="1000" spc="-26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подлежащих</a:t>
            </a:r>
            <a:r>
              <a:rPr lang="ru-RU" sz="1000" spc="-9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казначейскому</a:t>
            </a:r>
            <a:r>
              <a:rPr lang="ru-RU" sz="1000" spc="-10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сопровождению:</a:t>
            </a:r>
          </a:p>
          <a:p>
            <a:pPr marR="78740" indent="172800">
              <a:buClr>
                <a:srgbClr val="1F3863"/>
              </a:buClr>
              <a:buFont typeface="Wingdings"/>
              <a:buChar char=""/>
              <a:tabLst>
                <a:tab pos="154940" algn="l"/>
              </a:tabLst>
            </a:pP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Средства,</a:t>
            </a:r>
            <a:r>
              <a:rPr lang="ru-RU" sz="1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предоставляемые</a:t>
            </a:r>
            <a:r>
              <a:rPr lang="ru-RU" sz="10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10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указанным</a:t>
            </a:r>
            <a:r>
              <a:rPr lang="ru-RU" sz="10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государственным</a:t>
            </a:r>
            <a:r>
              <a:rPr lang="ru-RU" sz="10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(муниципальным), </a:t>
            </a:r>
            <a:r>
              <a:rPr lang="ru-RU" sz="10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источником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которых </a:t>
            </a:r>
            <a:r>
              <a:rPr lang="ru-RU" sz="10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являются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специальный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кредит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или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кредит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 </a:t>
            </a:r>
            <a:r>
              <a:rPr lang="ru-RU" sz="10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опережающее </a:t>
            </a:r>
            <a:r>
              <a:rPr lang="ru-RU" sz="1000" spc="-26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0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финансирование</a:t>
            </a:r>
            <a:endParaRPr lang="ru-RU" sz="10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54401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Шестиугольник 1"/>
          <p:cNvSpPr/>
          <p:nvPr/>
        </p:nvSpPr>
        <p:spPr>
          <a:xfrm>
            <a:off x="139871" y="1646845"/>
            <a:ext cx="2757714" cy="2255914"/>
          </a:xfrm>
          <a:prstGeom prst="hexagon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50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Авансовые платежи по госконтрактам (контрактам, договорам) на поставку товаров, выполнение работ, оказание услуг, заключаемым в 2023 году получателями средств областного бюджета (ГБУ и АУ Рязанской области), на сумму от 50 млн. рублей включительно до 100 млн. рублей</a:t>
            </a:r>
            <a:endParaRPr lang="ru-RU" sz="85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2327143" y="2936714"/>
            <a:ext cx="2757714" cy="2237784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5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Расчеты по госконтрактам (контрактам, договорам) на поставку товаров, выполнение работ, оказание услуг, заключаемым в 2023 году получателями средств областного бюджета (ГБУ и АУ Рязанской области), на сумму 100 млн. рублей включительно и более</a:t>
            </a:r>
          </a:p>
        </p:txBody>
      </p:sp>
      <p:sp>
        <p:nvSpPr>
          <p:cNvPr id="7" name="Шестиугольник 6"/>
          <p:cNvSpPr/>
          <p:nvPr/>
        </p:nvSpPr>
        <p:spPr>
          <a:xfrm>
            <a:off x="4514415" y="1646845"/>
            <a:ext cx="2757714" cy="2250790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5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Субсидии, предоставляемые на обеспечение деятельности государственного фонда развития промышленности рязанской области в виде имущественного взноса</a:t>
            </a:r>
          </a:p>
        </p:txBody>
      </p:sp>
      <p:sp>
        <p:nvSpPr>
          <p:cNvPr id="8" name="Шестиугольник 7"/>
          <p:cNvSpPr/>
          <p:nvPr/>
        </p:nvSpPr>
        <p:spPr>
          <a:xfrm>
            <a:off x="4494157" y="4276491"/>
            <a:ext cx="2757714" cy="2229692"/>
          </a:xfrm>
          <a:prstGeom prst="hexagon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Субсидии юридическим лицам (за исключением субсидий ГБУ и АУ Рязанской области), предоставляемые из областного бюджета на осуществление капвложений в объекты инфраструктуры, необходимые для реализации инвестиционных проектов, и (или) на приобретение (создание) ими объектов недвижимого имущества, на сумму от 50 млн. рублей включительно и более</a:t>
            </a:r>
          </a:p>
        </p:txBody>
      </p:sp>
      <p:sp>
        <p:nvSpPr>
          <p:cNvPr id="9" name="Шестиугольник 8"/>
          <p:cNvSpPr/>
          <p:nvPr/>
        </p:nvSpPr>
        <p:spPr>
          <a:xfrm>
            <a:off x="160129" y="4276491"/>
            <a:ext cx="2757714" cy="2229692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5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Авансовые платежи по контрактам (договорам) на поставку товаров, выполнение работ, оказание услуг, заключаемым исполнителями и соисполнителями в рамках исполнения госконтрактов (контрактов, договоров)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4750" y="207903"/>
            <a:ext cx="7255543" cy="948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400" kern="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Средства, подлежащие казначейскому сопровождению, в 2023 году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400" kern="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соответствии с Законом Рязанской области </a:t>
            </a:r>
            <a:r>
              <a:rPr lang="ru-RU" sz="1200" i="1" kern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от 26.12.2022 № 94-ОЗ «Об областном бюджете на 2023 год и на плановый период 2024 и 2025 годов» (правовая основа: статья 17 Закона Рязанской области от 26.12.2022 № 94-ОЗ):</a:t>
            </a:r>
            <a:endParaRPr lang="ru-RU" sz="1200" i="1" kern="100" dirty="0">
              <a:solidFill>
                <a:srgbClr val="C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3508" y="5623377"/>
            <a:ext cx="4472329" cy="882806"/>
          </a:xfrm>
          <a:prstGeom prst="rect">
            <a:avLst/>
          </a:prstGeom>
          <a:solidFill>
            <a:srgbClr val="EFF7FF"/>
          </a:solidFill>
          <a:ln>
            <a:solidFill>
              <a:srgbClr val="203864"/>
            </a:solidFill>
          </a:ln>
        </p:spPr>
        <p:txBody>
          <a:bodyPr wrap="square">
            <a:spAutoFit/>
          </a:bodyPr>
          <a:lstStyle/>
          <a:p>
            <a:pPr indent="342900">
              <a:lnSpc>
                <a:spcPct val="107000"/>
              </a:lnSpc>
              <a:spcAft>
                <a:spcPts val="0"/>
              </a:spcAft>
            </a:pPr>
            <a:r>
              <a:rPr lang="ru-RU" sz="1200" kern="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Особенности использования в 2023 году средств, подлежащих казначейскому сопровождению, установлены в статье 18 </a:t>
            </a:r>
            <a:r>
              <a:rPr lang="ru-RU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Закона Рязанской области от 26.12.2022 № 94-ОЗ</a:t>
            </a:r>
            <a:endParaRPr lang="ru-RU" sz="1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5400000" flipV="1">
            <a:off x="4127636" y="3414077"/>
            <a:ext cx="6540950" cy="45719"/>
          </a:xfrm>
          <a:prstGeom prst="rect">
            <a:avLst/>
          </a:prstGeom>
          <a:solidFill>
            <a:srgbClr val="868C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868C93"/>
              </a:solidFill>
            </a:endParaRPr>
          </a:p>
        </p:txBody>
      </p:sp>
      <p:pic>
        <p:nvPicPr>
          <p:cNvPr id="13" name="Рисунок 12" descr="Бумажник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979" y="4089112"/>
            <a:ext cx="539750" cy="539750"/>
          </a:xfrm>
          <a:prstGeom prst="rect">
            <a:avLst/>
          </a:prstGeom>
        </p:spPr>
      </p:pic>
      <p:pic>
        <p:nvPicPr>
          <p:cNvPr id="14" name="Рисунок 13" descr="Бумажник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736" y="1330730"/>
            <a:ext cx="539750" cy="539750"/>
          </a:xfrm>
          <a:prstGeom prst="rect">
            <a:avLst/>
          </a:prstGeom>
        </p:spPr>
      </p:pic>
      <p:pic>
        <p:nvPicPr>
          <p:cNvPr id="15" name="Рисунок 14" descr="База данных">
            <a:extLst>
              <a:ext uri="{FF2B5EF4-FFF2-40B4-BE49-F238E27FC236}">
                <a16:creationId xmlns:a16="http://schemas.microsoft.com/office/drawing/2014/main" id="{FF0F84CE-7C37-1519-14D4-DADF6F288FC1}"/>
              </a:ext>
            </a:extLst>
          </p:cNvPr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635" y="2349501"/>
            <a:ext cx="550165" cy="54444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76965" y="1447746"/>
            <a:ext cx="468314" cy="468314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76965" y="4089112"/>
            <a:ext cx="468314" cy="46831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567271" y="246694"/>
            <a:ext cx="4472329" cy="2463751"/>
          </a:xfrm>
          <a:prstGeom prst="rect">
            <a:avLst/>
          </a:prstGeom>
          <a:solidFill>
            <a:srgbClr val="EFF7FF"/>
          </a:solidFill>
          <a:ln>
            <a:solidFill>
              <a:srgbClr val="203864"/>
            </a:solidFill>
          </a:ln>
        </p:spPr>
        <p:txBody>
          <a:bodyPr wrap="square">
            <a:spAutoFit/>
          </a:bodyPr>
          <a:lstStyle/>
          <a:p>
            <a:pPr indent="342900">
              <a:lnSpc>
                <a:spcPct val="107000"/>
              </a:lnSpc>
              <a:spcAft>
                <a:spcPts val="0"/>
              </a:spcAft>
            </a:pPr>
            <a:r>
              <a:rPr lang="ru-RU" sz="1200" kern="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2023 году получатели средств областного бюджета в заключаемых, а также в ранее заключенных ими госконтрактах (контрактах, договорах) на поставку товаров, выполнение работ, оказание услуг, средства на финансовое обеспечение которых подлежат казначейскому сопровождению, предусматривают авансовые платежи в размере от 30 до 50% суммы госконтракта (контракта, договора), но не более лимитов бюджетных обязательств, доведенных им в установленном порядке на соответствующий финансовый год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3508" y="3137943"/>
            <a:ext cx="4472329" cy="2057936"/>
          </a:xfrm>
          <a:prstGeom prst="rect">
            <a:avLst/>
          </a:prstGeom>
          <a:solidFill>
            <a:srgbClr val="EFF7FF"/>
          </a:solidFill>
          <a:ln>
            <a:solidFill>
              <a:srgbClr val="203864"/>
            </a:solidFill>
          </a:ln>
        </p:spPr>
        <p:txBody>
          <a:bodyPr wrap="square">
            <a:spAutoFit/>
          </a:bodyPr>
          <a:lstStyle/>
          <a:p>
            <a:pPr indent="342000">
              <a:lnSpc>
                <a:spcPct val="107000"/>
              </a:lnSpc>
            </a:pPr>
            <a:r>
              <a:rPr lang="ru-RU" sz="1200" kern="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случае если исполнение госконтракта (контракта, договора) осуществляется в 2023 году и последующих годах и соответствующих лимитов бюджетных обязательств, доведенных до получателя средств областного бюджета, недостаточно для выплаты авансового платежа в текущем финансовом году, в государственном контракте (контракте, договоре) предусматривается условие о выплате части такого авансового платежа в оставшемся размер</a:t>
            </a:r>
            <a:endParaRPr lang="ru-RU" sz="1200" dirty="0"/>
          </a:p>
        </p:txBody>
      </p:sp>
      <p:sp>
        <p:nvSpPr>
          <p:cNvPr id="18" name="Шеврон 17"/>
          <p:cNvSpPr/>
          <p:nvPr/>
        </p:nvSpPr>
        <p:spPr>
          <a:xfrm>
            <a:off x="7438683" y="194534"/>
            <a:ext cx="257175" cy="171904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Шеврон 18"/>
          <p:cNvSpPr/>
          <p:nvPr/>
        </p:nvSpPr>
        <p:spPr>
          <a:xfrm>
            <a:off x="7438683" y="3051991"/>
            <a:ext cx="257175" cy="171904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Шеврон 19"/>
          <p:cNvSpPr/>
          <p:nvPr/>
        </p:nvSpPr>
        <p:spPr>
          <a:xfrm>
            <a:off x="7424920" y="5540661"/>
            <a:ext cx="257175" cy="171904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464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0" y="281127"/>
            <a:ext cx="12191999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ru-RU" sz="24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И</a:t>
            </a:r>
            <a:r>
              <a:rPr lang="ru-RU" sz="24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с</a:t>
            </a:r>
            <a:r>
              <a:rPr lang="ru-RU" sz="24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к</a:t>
            </a:r>
            <a:r>
              <a:rPr lang="ru-RU" sz="24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л</a:t>
            </a:r>
            <a:r>
              <a:rPr lang="ru-RU" sz="2400" spc="-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ю</a:t>
            </a:r>
            <a:r>
              <a:rPr lang="ru-RU" sz="24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ч</a:t>
            </a:r>
            <a:r>
              <a:rPr lang="ru-RU" sz="24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е</a:t>
            </a:r>
            <a:r>
              <a:rPr lang="ru-RU" sz="24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н</a:t>
            </a:r>
            <a:r>
              <a:rPr lang="ru-RU" sz="24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и</a:t>
            </a:r>
            <a:r>
              <a:rPr lang="ru-RU" sz="24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я</a:t>
            </a:r>
            <a:endParaRPr lang="ru-RU" sz="2400" dirty="0">
              <a:solidFill>
                <a:srgbClr val="203864"/>
              </a:solidFill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</p:txBody>
      </p:sp>
      <p:pic>
        <p:nvPicPr>
          <p:cNvPr id="12" name="Рисунок 11" descr="Диплом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24612" y="991126"/>
            <a:ext cx="893180" cy="828458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7103492" y="1072572"/>
            <a:ext cx="49836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>
              <a:lnSpc>
                <a:spcPct val="100000"/>
              </a:lnSpc>
              <a:spcBef>
                <a:spcPts val="390"/>
              </a:spcBef>
            </a:pPr>
            <a:r>
              <a:rPr lang="ru-RU" sz="1400" kern="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Правовая основа: </a:t>
            </a:r>
            <a:r>
              <a:rPr lang="ru-RU" sz="1400" spc="2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статья</a:t>
            </a:r>
            <a:r>
              <a:rPr lang="ru-RU" sz="1400" spc="-14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3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242.27 БК РФ</a:t>
            </a:r>
            <a:r>
              <a:rPr lang="ru-RU" sz="1400" spc="-13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1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«Средства, </a:t>
            </a:r>
            <a:r>
              <a:rPr lang="ru-RU" sz="1400" spc="3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не</a:t>
            </a:r>
            <a:r>
              <a:rPr lang="ru-RU" sz="1400" spc="-3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2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подлежащие</a:t>
            </a:r>
            <a:r>
              <a:rPr lang="ru-RU" sz="1400" spc="-11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1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казначейскому</a:t>
            </a:r>
            <a:r>
              <a:rPr lang="ru-RU" sz="1400" spc="-6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400" spc="15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сопровождению»</a:t>
            </a:r>
            <a:endParaRPr lang="ru-RU" sz="1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299" y="1928194"/>
            <a:ext cx="115644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760"/>
              </a:spcBef>
            </a:pPr>
            <a:r>
              <a:rPr lang="ru-RU" sz="1600" spc="2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Казначейскому</a:t>
            </a:r>
            <a:r>
              <a:rPr lang="ru-RU" sz="1600" spc="-4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сопровождению</a:t>
            </a:r>
            <a:r>
              <a:rPr lang="ru-RU" sz="1600" spc="-6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не</a:t>
            </a:r>
            <a:r>
              <a:rPr lang="ru-RU" sz="1600" spc="-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подлежат</a:t>
            </a:r>
            <a:r>
              <a:rPr lang="ru-RU" sz="1600" spc="-9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средства,</a:t>
            </a:r>
            <a:r>
              <a:rPr lang="ru-RU" sz="1600" spc="-9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предоставляемые</a:t>
            </a:r>
            <a:r>
              <a:rPr lang="ru-RU" sz="1600" spc="-6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юридическим лицам,</a:t>
            </a:r>
            <a:r>
              <a:rPr lang="ru-RU" sz="1600" spc="-6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ИП,</a:t>
            </a:r>
            <a:r>
              <a:rPr lang="ru-RU" sz="1600" spc="-3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физическим</a:t>
            </a:r>
            <a:r>
              <a:rPr lang="ru-RU" sz="1600" spc="-10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4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лицам</a:t>
            </a:r>
            <a:r>
              <a:rPr lang="ru-RU" sz="1600" spc="-8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1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-</a:t>
            </a:r>
            <a:r>
              <a:rPr lang="ru-RU" sz="1600" spc="1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2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производителям</a:t>
            </a:r>
            <a:r>
              <a:rPr lang="ru-RU" sz="1600" spc="-7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товаров,</a:t>
            </a:r>
            <a:r>
              <a:rPr lang="ru-RU" sz="1600" spc="-10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2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работ,</a:t>
            </a:r>
            <a:r>
              <a:rPr lang="ru-RU" sz="1600" spc="-110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35" dirty="0">
                <a:solidFill>
                  <a:schemeClr val="bg2">
                    <a:lumMod val="25000"/>
                  </a:schemeClr>
                </a:solidFill>
                <a:uFill>
                  <a:solidFill>
                    <a:srgbClr val="1F3863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услуг в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рамках государственных (муниципальных)</a:t>
            </a:r>
            <a:r>
              <a:rPr lang="ru-RU" sz="1600" spc="-4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spc="-1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контрактов</a:t>
            </a:r>
            <a:r>
              <a:rPr lang="ru-RU" sz="1600" spc="-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(договоров),</a:t>
            </a:r>
            <a:r>
              <a:rPr lang="ru-RU" sz="1600" spc="-35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заключаемых:</a:t>
            </a:r>
          </a:p>
        </p:txBody>
      </p:sp>
      <p:sp>
        <p:nvSpPr>
          <p:cNvPr id="15" name="Прямоугольник с двумя усеченными противолежащими углами 14"/>
          <p:cNvSpPr/>
          <p:nvPr/>
        </p:nvSpPr>
        <p:spPr>
          <a:xfrm>
            <a:off x="687705" y="3080007"/>
            <a:ext cx="11399393" cy="1029465"/>
          </a:xfrm>
          <a:prstGeom prst="snip2DiagRect">
            <a:avLst/>
          </a:prstGeom>
          <a:solidFill>
            <a:srgbClr val="EFF7FF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 целях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приобретения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услуг связи (прием, обработка, хранение,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передача,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доставка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сообщений электросвязи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или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почтовых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отправлений),</a:t>
            </a:r>
            <a:r>
              <a:rPr lang="ru-RU" sz="900" spc="26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коммунальных</a:t>
            </a:r>
            <a:r>
              <a:rPr lang="ru-RU" sz="900" spc="27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услуг,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электроэнергии,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гостиничных</a:t>
            </a:r>
            <a:r>
              <a:rPr lang="ru-RU" sz="900" spc="2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услуг,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услуг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организации и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осуществлению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перевозки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грузов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 пассажиров ж/д транспортом общего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пользования, авиационных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и ж/д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билетов, билетов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для проезда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городским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 пригородным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транспортом,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подписки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периодические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издания,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целях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аренды,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осуществления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работ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переносу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(переустройству,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присоединению)</a:t>
            </a:r>
            <a:r>
              <a:rPr lang="ru-RU" sz="900" spc="26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инженерных</a:t>
            </a:r>
            <a:r>
              <a:rPr lang="ru-RU" sz="900" spc="2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сетей,</a:t>
            </a:r>
            <a:r>
              <a:rPr lang="ru-RU" sz="900" spc="2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коммуникаций,</a:t>
            </a:r>
            <a:r>
              <a:rPr lang="ru-RU" sz="900" spc="26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сооружений,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госэкспертизы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проектной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документации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результатов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инженерных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изысканий,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проведения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строительного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контроля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уполномоченным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федеральным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органом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исполнительной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власти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или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подведомственным</a:t>
            </a:r>
            <a:r>
              <a:rPr lang="ru-RU" sz="900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ему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госучреждением,</a:t>
            </a:r>
            <a:r>
              <a:rPr lang="ru-RU" sz="900" spc="-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осуществления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страхования,</a:t>
            </a:r>
            <a:r>
              <a:rPr lang="ru-RU" sz="9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приобретения</a:t>
            </a:r>
            <a:r>
              <a:rPr lang="ru-RU" sz="900" spc="4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услуг</a:t>
            </a:r>
            <a:r>
              <a:rPr lang="ru-RU" sz="900" spc="-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9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приему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платежей</a:t>
            </a:r>
            <a:r>
              <a:rPr lang="ru-RU" sz="900" spc="-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от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физических</a:t>
            </a:r>
            <a:r>
              <a:rPr lang="ru-RU" sz="9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лиц,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осуществляемых</a:t>
            </a:r>
            <a:r>
              <a:rPr lang="ru-RU" sz="9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платежными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агентами</a:t>
            </a:r>
            <a:endParaRPr lang="ru-RU" sz="900" dirty="0">
              <a:solidFill>
                <a:srgbClr val="203864"/>
              </a:solidFill>
            </a:endParaRPr>
          </a:p>
        </p:txBody>
      </p:sp>
      <p:sp>
        <p:nvSpPr>
          <p:cNvPr id="17" name="Прямоугольник с двумя усеченными противолежащими углами 16"/>
          <p:cNvSpPr/>
          <p:nvPr/>
        </p:nvSpPr>
        <p:spPr>
          <a:xfrm>
            <a:off x="687704" y="4340087"/>
            <a:ext cx="11399393" cy="338046"/>
          </a:xfrm>
          <a:prstGeom prst="snip2DiagRect">
            <a:avLst/>
          </a:prstGeom>
          <a:solidFill>
            <a:srgbClr val="F2F2F2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Исполнителями</a:t>
            </a:r>
            <a:r>
              <a:rPr lang="ru-RU" sz="900" spc="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которых</a:t>
            </a:r>
            <a:r>
              <a:rPr lang="ru-RU" sz="9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являются</a:t>
            </a:r>
            <a:r>
              <a:rPr lang="ru-RU" sz="900" spc="8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государственные</a:t>
            </a:r>
            <a:r>
              <a:rPr lang="ru-RU" sz="9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(муниципальные)</a:t>
            </a:r>
            <a:r>
              <a:rPr lang="ru-RU" sz="9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казенные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учреждения</a:t>
            </a:r>
            <a:endParaRPr lang="ru-RU" sz="900" dirty="0">
              <a:solidFill>
                <a:srgbClr val="203864"/>
              </a:solidFill>
            </a:endParaRPr>
          </a:p>
        </p:txBody>
      </p:sp>
      <p:sp>
        <p:nvSpPr>
          <p:cNvPr id="18" name="Прямоугольник с двумя усеченными противолежащими углами 17"/>
          <p:cNvSpPr/>
          <p:nvPr/>
        </p:nvSpPr>
        <p:spPr>
          <a:xfrm>
            <a:off x="687704" y="4881093"/>
            <a:ext cx="11399393" cy="338046"/>
          </a:xfrm>
          <a:prstGeom prst="snip2DiagRect">
            <a:avLst/>
          </a:prstGeom>
          <a:solidFill>
            <a:srgbClr val="EFF7FF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Подлежащих</a:t>
            </a:r>
            <a:r>
              <a:rPr lang="ru-RU" sz="900" spc="-4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банковскому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сопровождению</a:t>
            </a:r>
            <a:r>
              <a:rPr lang="ru-RU" sz="900" spc="-7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соответствии</a:t>
            </a:r>
            <a:r>
              <a:rPr lang="ru-RU" sz="900" spc="8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законодательством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endParaRPr lang="ru-RU" sz="900" dirty="0">
              <a:solidFill>
                <a:srgbClr val="203864"/>
              </a:solidFill>
            </a:endParaRPr>
          </a:p>
        </p:txBody>
      </p:sp>
      <p:sp>
        <p:nvSpPr>
          <p:cNvPr id="19" name="Прямоугольник с двумя усеченными противолежащими углами 18"/>
          <p:cNvSpPr/>
          <p:nvPr/>
        </p:nvSpPr>
        <p:spPr>
          <a:xfrm>
            <a:off x="687703" y="5429012"/>
            <a:ext cx="11399393" cy="338046"/>
          </a:xfrm>
          <a:prstGeom prst="snip2DiagRect">
            <a:avLst/>
          </a:prstGeom>
          <a:solidFill>
            <a:srgbClr val="F2F2F2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рамках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исполнения</a:t>
            </a:r>
            <a:r>
              <a:rPr lang="ru-RU" sz="900" spc="5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договоров</a:t>
            </a:r>
            <a:r>
              <a:rPr lang="ru-RU" sz="900" spc="-5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(соглашений)</a:t>
            </a:r>
            <a:r>
              <a:rPr lang="ru-RU" sz="900" spc="7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предоставлении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субсидий</a:t>
            </a:r>
            <a:r>
              <a:rPr lang="ru-RU" sz="900" spc="5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(бюджетных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инвестиций),</a:t>
            </a:r>
            <a:r>
              <a:rPr lang="ru-RU" sz="900" spc="9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900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решению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правительства</a:t>
            </a:r>
            <a:r>
              <a:rPr lang="ru-RU" sz="900" spc="3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endParaRPr lang="ru-RU" sz="900" dirty="0">
              <a:solidFill>
                <a:srgbClr val="203864"/>
              </a:solidFill>
            </a:endParaRPr>
          </a:p>
        </p:txBody>
      </p:sp>
      <p:sp>
        <p:nvSpPr>
          <p:cNvPr id="20" name="Прямоугольник с двумя усеченными противолежащими углами 19"/>
          <p:cNvSpPr/>
          <p:nvPr/>
        </p:nvSpPr>
        <p:spPr>
          <a:xfrm>
            <a:off x="687703" y="5988687"/>
            <a:ext cx="11399393" cy="529250"/>
          </a:xfrm>
          <a:prstGeom prst="snip2DiagRect">
            <a:avLst/>
          </a:prstGeom>
          <a:solidFill>
            <a:srgbClr val="EFF7FF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В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целях</a:t>
            </a:r>
            <a:r>
              <a:rPr lang="ru-RU" sz="9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оказания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гуманитарной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помощи,</a:t>
            </a:r>
            <a:r>
              <a:rPr lang="ru-RU" sz="9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ликвидации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последствий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пожаров,</a:t>
            </a:r>
            <a:r>
              <a:rPr lang="ru-RU" sz="9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аварий,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стихийных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 </a:t>
            </a:r>
            <a:r>
              <a:rPr lang="ru-RU" sz="900" spc="-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иных</a:t>
            </a:r>
            <a:r>
              <a:rPr lang="ru-RU" sz="9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бедствий,</a:t>
            </a:r>
            <a:r>
              <a:rPr lang="ru-RU" sz="900" spc="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которые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повлекли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за</a:t>
            </a:r>
            <a:r>
              <a:rPr lang="ru-RU" sz="9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собой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значительные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материальные</a:t>
            </a:r>
            <a:r>
              <a:rPr lang="ru-RU" sz="9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потери</a:t>
            </a:r>
            <a:r>
              <a:rPr lang="ru-RU" sz="900" spc="1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 нарушение</a:t>
            </a:r>
            <a:r>
              <a:rPr lang="ru-RU" sz="9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условий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жизнедеятельности</a:t>
            </a:r>
            <a:r>
              <a:rPr lang="ru-RU" sz="900" spc="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населения,</a:t>
            </a:r>
            <a:r>
              <a:rPr lang="ru-RU" sz="900" spc="8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по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решениям</a:t>
            </a:r>
            <a:r>
              <a:rPr lang="ru-RU" sz="900" spc="2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президента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r>
              <a:rPr lang="ru-RU" sz="900" spc="-1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или</a:t>
            </a:r>
            <a:r>
              <a:rPr lang="ru-RU" sz="900" spc="3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spc="-5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правительства</a:t>
            </a:r>
            <a:r>
              <a:rPr lang="ru-RU" sz="900" spc="2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 </a:t>
            </a:r>
            <a:r>
              <a:rPr lang="ru-RU" sz="900" dirty="0">
                <a:solidFill>
                  <a:srgbClr val="203864"/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 Light"/>
              </a:rPr>
              <a:t>РФ</a:t>
            </a:r>
            <a:endParaRPr lang="ru-RU" sz="900" dirty="0">
              <a:solidFill>
                <a:srgbClr val="203864"/>
              </a:solidFill>
            </a:endParaRPr>
          </a:p>
        </p:txBody>
      </p:sp>
      <p:pic>
        <p:nvPicPr>
          <p:cNvPr id="21" name="Рисунок 20" descr="Телефонная трубка"/>
          <p:cNvPicPr/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99" y="3281027"/>
            <a:ext cx="359410" cy="35941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0078" y="4333794"/>
            <a:ext cx="350631" cy="350631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9326" y="4846535"/>
            <a:ext cx="372604" cy="372604"/>
          </a:xfrm>
          <a:prstGeom prst="rect">
            <a:avLst/>
          </a:prstGeom>
        </p:spPr>
      </p:pic>
      <p:pic>
        <p:nvPicPr>
          <p:cNvPr id="25" name="Рисунок 24" descr="Документ"/>
          <p:cNvPicPr/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-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34" y="5396153"/>
            <a:ext cx="383596" cy="403763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11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-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5264" y="6043113"/>
            <a:ext cx="420398" cy="42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49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1728</Words>
  <Application>Microsoft Office PowerPoint</Application>
  <PresentationFormat>Широкоэкранный</PresentationFormat>
  <Paragraphs>113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Office21 MS</cp:lastModifiedBy>
  <cp:revision>100</cp:revision>
  <cp:lastPrinted>2023-11-02T13:23:51Z</cp:lastPrinted>
  <dcterms:created xsi:type="dcterms:W3CDTF">2023-10-20T11:12:51Z</dcterms:created>
  <dcterms:modified xsi:type="dcterms:W3CDTF">2023-12-29T09:23:16Z</dcterms:modified>
</cp:coreProperties>
</file>