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39373-8A73-4EB1-9421-451C9FAB015F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8282F-B432-4CC7-B3D4-A1EF579CB0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14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ГКУ РО «Центр закупок Рязанской области»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745207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/>
              <a:t>Наименование проекта: «Совершенствование системы совместных закупок в социальной сфере</a:t>
            </a:r>
            <a:r>
              <a:rPr lang="ru-RU" sz="2900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Суть </a:t>
            </a:r>
            <a:r>
              <a:rPr lang="ru-RU" dirty="0"/>
              <a:t>проекта: внедрение ежегодных графиков проведения совместных закупок и электронного формата взаимодействия с ИОГВ, оптимизация формы (структуры) документов, образуемых в рамках совместной закупки, автоматизации процесса подготовки таких документов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2656"/>
            <a:ext cx="2518960" cy="251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2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3" y="2636912"/>
            <a:ext cx="7776864" cy="3456383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/>
              <a:t>ИОГВ представляют в ГКУ РО «Центр закупок Рязанской области» (далее – Учреждение) </a:t>
            </a:r>
            <a:r>
              <a:rPr lang="ru-RU" sz="2600" b="1" dirty="0" smtClean="0"/>
              <a:t>информацию о потребности </a:t>
            </a:r>
            <a:r>
              <a:rPr lang="ru-RU" sz="2600" dirty="0"/>
              <a:t>подведомственных учреждений в товарах, работах, </a:t>
            </a:r>
            <a:r>
              <a:rPr lang="ru-RU" sz="2600" dirty="0" smtClean="0"/>
              <a:t>услугах</a:t>
            </a:r>
          </a:p>
          <a:p>
            <a:r>
              <a:rPr lang="ru-RU" sz="2600" dirty="0" smtClean="0"/>
              <a:t>Учреждение формирует </a:t>
            </a:r>
            <a:r>
              <a:rPr lang="ru-RU" sz="2600" b="1" dirty="0" smtClean="0"/>
              <a:t>планируемую сводную заявку </a:t>
            </a:r>
            <a:r>
              <a:rPr lang="ru-RU" sz="2600" dirty="0"/>
              <a:t>на закупку </a:t>
            </a:r>
            <a:endParaRPr lang="ru-RU" sz="2600" dirty="0" smtClean="0"/>
          </a:p>
          <a:p>
            <a:r>
              <a:rPr lang="ru-RU" sz="2600" dirty="0" smtClean="0"/>
              <a:t>Учреждение направляет заказчикам </a:t>
            </a:r>
            <a:r>
              <a:rPr lang="ru-RU" sz="2600" b="1" dirty="0" smtClean="0"/>
              <a:t>информационные письма </a:t>
            </a:r>
            <a:r>
              <a:rPr lang="ru-RU" sz="2600" dirty="0" smtClean="0"/>
              <a:t>о </a:t>
            </a:r>
            <a:r>
              <a:rPr lang="ru-RU" sz="2600" dirty="0"/>
              <a:t>необходимости внесения изменений в план-график </a:t>
            </a:r>
            <a:r>
              <a:rPr lang="ru-RU" sz="2600" dirty="0" smtClean="0"/>
              <a:t>с </a:t>
            </a:r>
            <a:r>
              <a:rPr lang="ru-RU" sz="2600" dirty="0"/>
              <a:t>указанием </a:t>
            </a:r>
            <a:r>
              <a:rPr lang="ru-RU" sz="2600" dirty="0" smtClean="0"/>
              <a:t>сведений, подлежащих </a:t>
            </a:r>
            <a:r>
              <a:rPr lang="ru-RU" sz="2600" dirty="0"/>
              <a:t>внесению в </a:t>
            </a:r>
            <a:r>
              <a:rPr lang="ru-RU" sz="2600" dirty="0" smtClean="0"/>
              <a:t>план-график, о </a:t>
            </a:r>
            <a:r>
              <a:rPr lang="ru-RU" sz="2600" dirty="0"/>
              <a:t>дате и времени подписания соглашения и составе заявки на закупку</a:t>
            </a:r>
          </a:p>
          <a:p>
            <a:r>
              <a:rPr lang="ru-RU" sz="2600" dirty="0" smtClean="0"/>
              <a:t>заказчики вносят изменения в </a:t>
            </a:r>
            <a:r>
              <a:rPr lang="ru-RU" sz="2600" b="1" dirty="0" smtClean="0"/>
              <a:t>план-график</a:t>
            </a:r>
          </a:p>
          <a:p>
            <a:r>
              <a:rPr lang="ru-RU" sz="2600" dirty="0" smtClean="0"/>
              <a:t>заказчики направляют </a:t>
            </a:r>
            <a:r>
              <a:rPr lang="ru-RU" sz="2600" dirty="0"/>
              <a:t>в Учреждение </a:t>
            </a:r>
            <a:r>
              <a:rPr lang="ru-RU" sz="2600" b="1" dirty="0"/>
              <a:t>заявки на </a:t>
            </a:r>
            <a:r>
              <a:rPr lang="ru-RU" sz="2600" b="1" dirty="0" smtClean="0"/>
              <a:t>закупку</a:t>
            </a:r>
            <a:endParaRPr lang="ru-RU" sz="2600" b="1" dirty="0"/>
          </a:p>
          <a:p>
            <a:r>
              <a:rPr lang="ru-RU" sz="2600" dirty="0" smtClean="0"/>
              <a:t>Учреждение </a:t>
            </a:r>
            <a:r>
              <a:rPr lang="ru-RU" sz="2600" dirty="0"/>
              <a:t>формирует </a:t>
            </a:r>
            <a:r>
              <a:rPr lang="ru-RU" sz="2600" b="1" dirty="0"/>
              <a:t>сводную заявку </a:t>
            </a:r>
            <a:r>
              <a:rPr lang="ru-RU" sz="2600" dirty="0"/>
              <a:t>на закупку и </a:t>
            </a:r>
            <a:r>
              <a:rPr lang="ru-RU" sz="2600" b="1" dirty="0"/>
              <a:t>соглашение</a:t>
            </a:r>
            <a:r>
              <a:rPr lang="ru-RU" sz="2600" dirty="0"/>
              <a:t> о совместной закупке (далее – соглашение</a:t>
            </a:r>
            <a:r>
              <a:rPr lang="ru-RU" sz="2600" dirty="0" smtClean="0"/>
              <a:t>)</a:t>
            </a:r>
            <a:endParaRPr lang="ru-RU" sz="2600" dirty="0"/>
          </a:p>
          <a:p>
            <a:r>
              <a:rPr lang="ru-RU" sz="2600" dirty="0" smtClean="0"/>
              <a:t>заказчики </a:t>
            </a:r>
            <a:r>
              <a:rPr lang="ru-RU" sz="2600" dirty="0"/>
              <a:t>подписывают </a:t>
            </a:r>
            <a:r>
              <a:rPr lang="ru-RU" sz="2600" dirty="0" smtClean="0"/>
              <a:t>соглашение</a:t>
            </a:r>
            <a:endParaRPr lang="ru-RU" sz="2600" dirty="0"/>
          </a:p>
          <a:p>
            <a:r>
              <a:rPr lang="ru-RU" sz="2600" dirty="0" smtClean="0"/>
              <a:t>Учреждение </a:t>
            </a:r>
            <a:r>
              <a:rPr lang="ru-RU" sz="2600" dirty="0"/>
              <a:t>размещает извещение и </a:t>
            </a:r>
            <a:r>
              <a:rPr lang="ru-RU" sz="2600" b="1" dirty="0"/>
              <a:t>документацию</a:t>
            </a:r>
            <a:r>
              <a:rPr lang="ru-RU" sz="2600" dirty="0"/>
              <a:t> о совместной закупке в </a:t>
            </a:r>
            <a:r>
              <a:rPr lang="ru-RU" sz="2600" dirty="0" smtClean="0"/>
              <a:t>ЕИС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роцесс организации совместной закупки: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6212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849878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предоставление документов в </a:t>
            </a:r>
            <a:r>
              <a:rPr lang="ru-RU" sz="1600" dirty="0">
                <a:solidFill>
                  <a:srgbClr val="FF0000"/>
                </a:solidFill>
              </a:rPr>
              <a:t>бумажном </a:t>
            </a:r>
            <a:r>
              <a:rPr lang="ru-RU" sz="1600" dirty="0" smtClean="0">
                <a:solidFill>
                  <a:srgbClr val="FF0000"/>
                </a:solidFill>
              </a:rPr>
              <a:t>виде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выделение </a:t>
            </a:r>
            <a:r>
              <a:rPr lang="ru-RU" sz="1600" dirty="0">
                <a:solidFill>
                  <a:srgbClr val="FF0000"/>
                </a:solidFill>
              </a:rPr>
              <a:t>места в </a:t>
            </a:r>
            <a:r>
              <a:rPr lang="ru-RU" sz="1600" dirty="0" smtClean="0">
                <a:solidFill>
                  <a:srgbClr val="FF0000"/>
                </a:solidFill>
              </a:rPr>
              <a:t>архиве для хранения бумажных документов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предоставление документов неравномерно в течение года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дублирующие сведения в информационных письмах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ошибки в заявках </a:t>
            </a:r>
            <a:r>
              <a:rPr lang="ru-RU" sz="1600" dirty="0">
                <a:solidFill>
                  <a:srgbClr val="FF0000"/>
                </a:solidFill>
              </a:rPr>
              <a:t>заказчиков </a:t>
            </a:r>
            <a:r>
              <a:rPr lang="ru-RU" sz="1600" dirty="0" smtClean="0">
                <a:solidFill>
                  <a:srgbClr val="FF0000"/>
                </a:solidFill>
              </a:rPr>
              <a:t>в части не соответствия соглашению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отсутствие подписи на соглашении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длительность и трудоемкость подготовки документации </a:t>
            </a:r>
            <a:r>
              <a:rPr lang="ru-RU" sz="1600" dirty="0">
                <a:solidFill>
                  <a:srgbClr val="FF0000"/>
                </a:solidFill>
              </a:rPr>
              <a:t>о </a:t>
            </a:r>
            <a:r>
              <a:rPr lang="ru-RU" sz="1600" dirty="0" smtClean="0">
                <a:solidFill>
                  <a:srgbClr val="FF0000"/>
                </a:solidFill>
              </a:rPr>
              <a:t>закупке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некорректное формирование документации </a:t>
            </a:r>
            <a:r>
              <a:rPr lang="ru-RU" sz="1600" dirty="0">
                <a:solidFill>
                  <a:srgbClr val="FF0000"/>
                </a:solidFill>
              </a:rPr>
              <a:t>о закупке </a:t>
            </a:r>
            <a:r>
              <a:rPr lang="ru-RU" sz="1600" dirty="0" smtClean="0">
                <a:solidFill>
                  <a:srgbClr val="FF0000"/>
                </a:solidFill>
              </a:rPr>
              <a:t>в части </a:t>
            </a:r>
            <a:endParaRPr lang="ru-RU" sz="1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увеличение </a:t>
            </a:r>
            <a:r>
              <a:rPr lang="ru-RU" sz="1600" dirty="0" smtClean="0">
                <a:solidFill>
                  <a:srgbClr val="FF0000"/>
                </a:solidFill>
              </a:rPr>
              <a:t>срока </a:t>
            </a:r>
            <a:r>
              <a:rPr lang="ru-RU" sz="1600" dirty="0">
                <a:solidFill>
                  <a:srgbClr val="FF0000"/>
                </a:solidFill>
              </a:rPr>
              <a:t>проведения совместной </a:t>
            </a:r>
            <a:r>
              <a:rPr lang="ru-RU" sz="1600" dirty="0" smtClean="0">
                <a:solidFill>
                  <a:srgbClr val="FF0000"/>
                </a:solidFill>
              </a:rPr>
              <a:t>закупки     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неравномерная </a:t>
            </a:r>
            <a:r>
              <a:rPr lang="ru-RU" sz="1600" dirty="0">
                <a:solidFill>
                  <a:srgbClr val="FF0000"/>
                </a:solidFill>
              </a:rPr>
              <a:t>рабочая нагрузка на сотрудников Учреждения</a:t>
            </a:r>
          </a:p>
          <a:p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Выявленные </a:t>
            </a:r>
            <a:r>
              <a:rPr lang="ru-RU" sz="2000" b="1" dirty="0" smtClean="0">
                <a:solidFill>
                  <a:srgbClr val="FF0000"/>
                </a:solidFill>
              </a:rPr>
              <a:t>проблемы</a:t>
            </a:r>
            <a:r>
              <a:rPr lang="ru-RU" sz="2000" dirty="0" smtClean="0"/>
              <a:t> в процессе: </a:t>
            </a:r>
            <a:endParaRPr lang="ru-RU" sz="2000" dirty="0"/>
          </a:p>
        </p:txBody>
      </p:sp>
      <p:pic>
        <p:nvPicPr>
          <p:cNvPr id="1030" name="Picture 6" descr="https://telegram55.ru/files/forums_imgs/15788193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3691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4360168" y="5013176"/>
            <a:ext cx="288032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802882" y="5022019"/>
            <a:ext cx="288032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847356" y="5022019"/>
            <a:ext cx="288032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8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Реализованные мероприятия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6003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6400" dirty="0" smtClean="0"/>
          </a:p>
          <a:p>
            <a:endParaRPr lang="ru-RU" sz="6400" dirty="0"/>
          </a:p>
          <a:p>
            <a:endParaRPr lang="ru-RU" sz="6400" dirty="0" smtClean="0"/>
          </a:p>
          <a:p>
            <a:endParaRPr lang="ru-RU" sz="6400" dirty="0"/>
          </a:p>
          <a:p>
            <a:endParaRPr lang="ru-RU" sz="6400" dirty="0" smtClean="0"/>
          </a:p>
          <a:p>
            <a:endParaRPr lang="ru-RU" sz="6400" dirty="0"/>
          </a:p>
          <a:p>
            <a:endParaRPr lang="ru-RU" sz="6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42758"/>
              </p:ext>
            </p:extLst>
          </p:nvPr>
        </p:nvGraphicFramePr>
        <p:xfrm>
          <a:off x="323528" y="2924944"/>
          <a:ext cx="8640960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329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Мероприятие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749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использование программы «ДЕЛО» и (или) электронной почты для обмена документами с ИОГВ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времени доведения документов до и его работы с документами в последующем, исключение ошибок при перенесении информации из документов в соглашение, планируемую сводную заявку на закупку и соглашение</a:t>
                      </a:r>
                      <a:endParaRPr lang="ru-RU" sz="1200" dirty="0"/>
                    </a:p>
                  </a:txBody>
                  <a:tcPr/>
                </a:tc>
              </a:tr>
              <a:tr h="749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согласование с Минздравом Рязанской области, Минобразования Рязанской области и Минсоцзащиты Рязанской области графиков проведения совместных закупок на год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выравнивание рабочей нагрузки сотрудников  при своевременном удовлетворении государственных нужд заказчиков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16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переработка форм информационных писем в части исключения дублирующей информации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времени на изготовление информационных писем</a:t>
                      </a:r>
                      <a:endParaRPr lang="ru-RU" sz="1200" dirty="0"/>
                    </a:p>
                  </a:txBody>
                  <a:tcPr/>
                </a:tc>
              </a:tr>
              <a:tr h="843487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структурированной формы соглашения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автоматическое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предзаполнение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полей заявки на закупку, сводной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заявки на закупку,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документации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закупке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сокращение маршрута движения документов в региональной информационной системе в сфере закупок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70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Реализованные мероприятия 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2564904"/>
            <a:ext cx="7408333" cy="360039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sz="6400" dirty="0" smtClean="0"/>
          </a:p>
          <a:p>
            <a:endParaRPr lang="ru-RU" sz="6400" dirty="0"/>
          </a:p>
          <a:p>
            <a:endParaRPr lang="ru-RU" sz="6400" dirty="0" smtClean="0"/>
          </a:p>
          <a:p>
            <a:endParaRPr lang="ru-RU" sz="6400" dirty="0"/>
          </a:p>
          <a:p>
            <a:endParaRPr lang="ru-RU" sz="6400" dirty="0" smtClean="0"/>
          </a:p>
          <a:p>
            <a:endParaRPr lang="ru-RU" sz="6400" dirty="0"/>
          </a:p>
          <a:p>
            <a:endParaRPr lang="ru-RU" sz="6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34449"/>
              </p:ext>
            </p:extLst>
          </p:nvPr>
        </p:nvGraphicFramePr>
        <p:xfrm>
          <a:off x="251520" y="2852936"/>
          <a:ext cx="864096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749092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доработка РИС в части простановки блокирующих контролей на поля заявки на закупку, обеспечивающих неизменность сведений, подгружаемых из структурированной формы соглашения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исключение ошибок при формировании заявки на закупку и в части несоответствия соглашению</a:t>
                      </a:r>
                    </a:p>
                    <a:p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90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доработка РИС в части автоматической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подгрузки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сведений о закупки из планируемой сводной заявки в заявку на закупку заказчика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времени заказчика на формирование заявки, минимизация ошибок при заполнении формы заявки и сокращение времени на проверку заявок заказчиков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416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переработка структуры документации о закупке, доработка РИС в части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подгрузки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информационную карту сведений из заявок заказчиков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времени на формирование документации о закупке и минимизация ошибок при внесении сведений в документацию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24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140968"/>
            <a:ext cx="7704856" cy="1800200"/>
          </a:xfrm>
        </p:spPr>
        <p:txBody>
          <a:bodyPr/>
          <a:lstStyle/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Сокращение срока проверки Учреждением документов заказчиков                            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с 8 до 4 часов (в 2 раза!)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Сокращение срока подготовки соглашения о совместной закупке                               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с 4 до 2 дней (в 2 раза!)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Внедрение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плановости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осуществления совместных закупок</a:t>
            </a:r>
          </a:p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Выравнивание рабочей нагрузки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на сотрудников Учреждения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Достигнутые показатели и эффект </a:t>
            </a:r>
            <a:r>
              <a:rPr lang="ru-RU" sz="2000" dirty="0" smtClean="0"/>
              <a:t>реализации проекта</a:t>
            </a:r>
            <a:endParaRPr lang="ru-RU" sz="2000" dirty="0"/>
          </a:p>
        </p:txBody>
      </p:sp>
      <p:pic>
        <p:nvPicPr>
          <p:cNvPr id="2056" name="Picture 8" descr="https://st2.depositphotos.com/3554337/9446/i/950/depositphotos_94468604-stock-photo-green-target-with-arr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919" y="3284984"/>
            <a:ext cx="167964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248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323</TotalTime>
  <Words>516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ГКУ РО «Центр закупок Рязанской области»</vt:lpstr>
      <vt:lpstr>Процесс организации совместной закупки: </vt:lpstr>
      <vt:lpstr>Выявленные проблемы в процессе: </vt:lpstr>
      <vt:lpstr>Реализованные мероприятия </vt:lpstr>
      <vt:lpstr>Реализованные мероприятия </vt:lpstr>
      <vt:lpstr>Достигнутые показатели и эффект реализации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ГКУ РО «Центр закупок Рязанской области»</dc:title>
  <dc:creator>Администратор безопасности</dc:creator>
  <cp:lastModifiedBy>User</cp:lastModifiedBy>
  <cp:revision>17</cp:revision>
  <dcterms:created xsi:type="dcterms:W3CDTF">2020-05-29T08:42:50Z</dcterms:created>
  <dcterms:modified xsi:type="dcterms:W3CDTF">2020-05-29T14:19:24Z</dcterms:modified>
</cp:coreProperties>
</file>