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797675" cy="99250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3126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17" roundtripDataSignature="AMtx7mh15Z90wWhmLS+QY4O+tivQEJc6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D4377C-CB10-4E1E-9159-E8216203B9E5}">
  <a:tblStyle styleId="{A9D4377C-CB10-4E1E-9159-E8216203B9E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6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2075" y="744538"/>
            <a:ext cx="661352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6575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92075" y="744538"/>
            <a:ext cx="661352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92075" y="744538"/>
            <a:ext cx="661352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92075" y="744538"/>
            <a:ext cx="661352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92075" y="744538"/>
            <a:ext cx="661352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92075" y="744538"/>
            <a:ext cx="661352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 txBox="1"/>
          <p:nvPr>
            <p:ph idx="12" type="sldNum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92075" y="744538"/>
            <a:ext cx="661352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92075" y="744538"/>
            <a:ext cx="661352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92075" y="744538"/>
            <a:ext cx="661352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92075" y="744538"/>
            <a:ext cx="661352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92075" y="744538"/>
            <a:ext cx="661352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3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2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1"/>
              <a:buNone/>
              <a:defRPr sz="1801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b="1" sz="18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b="1" sz="18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  <a:defRPr sz="140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  <a:defRPr sz="140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63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63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63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63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63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63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22.jpg"/><Relationship Id="rId5" Type="http://schemas.openxmlformats.org/officeDocument/2006/relationships/image" Target="../media/image18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4.jpg"/><Relationship Id="rId6" Type="http://schemas.openxmlformats.org/officeDocument/2006/relationships/image" Target="../media/image10.jpg"/><Relationship Id="rId7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2.jpg"/><Relationship Id="rId6" Type="http://schemas.openxmlformats.org/officeDocument/2006/relationships/image" Target="../media/image8.jpg"/><Relationship Id="rId7" Type="http://schemas.openxmlformats.org/officeDocument/2006/relationships/image" Target="../media/image1.jpg"/><Relationship Id="rId8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7.jpg"/><Relationship Id="rId6" Type="http://schemas.openxmlformats.org/officeDocument/2006/relationships/image" Target="../media/image23.jpg"/><Relationship Id="rId7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524000" y="2"/>
            <a:ext cx="10668000" cy="6858000"/>
          </a:xfrm>
          <a:prstGeom prst="rect">
            <a:avLst/>
          </a:prstGeom>
          <a:solidFill>
            <a:srgbClr val="FFC9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текст&#10;&#10;Описание создано автоматически" id="90" name="Google Shape;90;p1"/>
          <p:cNvPicPr preferRelativeResize="0"/>
          <p:nvPr/>
        </p:nvPicPr>
        <p:blipFill rotWithShape="1">
          <a:blip r:embed="rId3">
            <a:alphaModFix/>
          </a:blip>
          <a:srcRect b="0" l="12427" r="0" t="0"/>
          <a:stretch/>
        </p:blipFill>
        <p:spPr>
          <a:xfrm>
            <a:off x="3131769" y="-1"/>
            <a:ext cx="8808441" cy="691873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-30367"/>
            <a:ext cx="6926510" cy="68883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ГБУ РО «Центр государственной кадастровой оцени»</a:t>
            </a:r>
            <a:endParaRPr b="0" i="0" sz="180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67780" y="2335981"/>
            <a:ext cx="659094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ОТЧЕТ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по реализации проекта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1" i="0" lang="ru-RU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Совершенствование процесса формирования протоколов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заседаний закупочных комиссий</a:t>
            </a:r>
            <a:r>
              <a:rPr b="0" i="0" lang="ru-RU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885322" y="687946"/>
            <a:ext cx="50411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ГКУ РО «Центр закупок Рязанской области»</a:t>
            </a:r>
            <a:endParaRPr b="1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883" y="135888"/>
            <a:ext cx="1864426" cy="186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/>
        </p:nvSpPr>
        <p:spPr>
          <a:xfrm>
            <a:off x="1541149" y="692493"/>
            <a:ext cx="956967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Стандарты по проекту</a:t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коллекция картинок&#10;&#10;Описание создано автоматически" id="196" name="Google Shape;1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8975221" y="2"/>
            <a:ext cx="3216780" cy="160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/>
          <p:nvPr/>
        </p:nvSpPr>
        <p:spPr>
          <a:xfrm>
            <a:off x="0" y="6375636"/>
            <a:ext cx="12192000" cy="482366"/>
          </a:xfrm>
          <a:prstGeom prst="rect">
            <a:avLst/>
          </a:prstGeom>
          <a:solidFill>
            <a:srgbClr val="FFC9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1541149" y="192289"/>
            <a:ext cx="5925052" cy="369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ГКУ РО «Центр закупок Рязанской области»</a:t>
            </a:r>
            <a:endParaRPr sz="180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903" y="146112"/>
            <a:ext cx="831273" cy="83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1064" y="1708155"/>
            <a:ext cx="3842111" cy="223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77478" y="2554195"/>
            <a:ext cx="5903665" cy="367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7539" y="1425388"/>
            <a:ext cx="6081823" cy="6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7539" y="4028906"/>
            <a:ext cx="3842111" cy="220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57249" y="1425388"/>
            <a:ext cx="4123894" cy="225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17647" y="6171133"/>
            <a:ext cx="12174354" cy="266087"/>
          </a:xfrm>
          <a:prstGeom prst="rect">
            <a:avLst/>
          </a:prstGeom>
          <a:solidFill>
            <a:srgbClr val="FFC9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593740" y="-21860"/>
            <a:ext cx="6583269" cy="942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633776" y="676323"/>
            <a:ext cx="81432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Рабочая группа </a:t>
            </a:r>
            <a:endParaRPr b="1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коллекция картинок&#10;&#10;Описание создано автоматически"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9894068" y="-8125"/>
            <a:ext cx="2280286" cy="140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1550649" y="195876"/>
            <a:ext cx="5925052" cy="369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1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ГКУ РО «Центр закупок Рязанской области»</a:t>
            </a:r>
            <a:endParaRPr b="0" i="0" sz="1801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519" y="89742"/>
            <a:ext cx="831273" cy="83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430" y="1070280"/>
            <a:ext cx="3568620" cy="498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42034" y="1070279"/>
            <a:ext cx="3747454" cy="49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84889" y="3354572"/>
            <a:ext cx="3610310" cy="2413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17647" y="6171133"/>
            <a:ext cx="12174354" cy="266087"/>
          </a:xfrm>
          <a:prstGeom prst="rect">
            <a:avLst/>
          </a:prstGeom>
          <a:solidFill>
            <a:srgbClr val="FFC9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593740" y="-21860"/>
            <a:ext cx="6583269" cy="942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1633776" y="676323"/>
            <a:ext cx="81432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Карточка проекта</a:t>
            </a:r>
            <a:endParaRPr b="1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коллекция картинок&#10;&#10;Описание создано автоматически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9894068" y="-8125"/>
            <a:ext cx="2280286" cy="140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1550649" y="195876"/>
            <a:ext cx="5925052" cy="369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1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ГКУ РО «Центр закупок Рязанской области»</a:t>
            </a:r>
            <a:endParaRPr b="0" i="0" sz="1801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519" y="89742"/>
            <a:ext cx="831273" cy="83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1151" y="1134076"/>
            <a:ext cx="8522526" cy="5037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1535346" y="692493"/>
            <a:ext cx="28238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Карта текущего состояния</a:t>
            </a:r>
            <a:endParaRPr/>
          </a:p>
        </p:txBody>
      </p:sp>
      <p:pic>
        <p:nvPicPr>
          <p:cNvPr descr="Изображение выглядит как коллекция картинок&#10;&#10;Описание создано автоматически"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8975221" y="2"/>
            <a:ext cx="3216780" cy="160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0" y="6375636"/>
            <a:ext cx="12192000" cy="482366"/>
          </a:xfrm>
          <a:prstGeom prst="rect">
            <a:avLst/>
          </a:prstGeom>
          <a:solidFill>
            <a:srgbClr val="FFC9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1535346" y="192289"/>
            <a:ext cx="5925052" cy="369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ГКУ РО «Центр закупок Рязанской области»</a:t>
            </a:r>
            <a:endParaRPr sz="180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519" y="89742"/>
            <a:ext cx="831273" cy="831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397661" y="1242298"/>
            <a:ext cx="935665" cy="552893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754372" y="3773156"/>
            <a:ext cx="935665" cy="552893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475398" y="1211550"/>
            <a:ext cx="935665" cy="552893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7077739" y="3774560"/>
            <a:ext cx="935665" cy="552893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3632" y="1242298"/>
            <a:ext cx="4136065" cy="240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1576" y="1211550"/>
            <a:ext cx="4221494" cy="240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87458" y="3774559"/>
            <a:ext cx="4217380" cy="260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96446" y="3774560"/>
            <a:ext cx="4043917" cy="260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коллекция картинок&#10;&#10;Описание создано автоматически"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8975416" y="5629"/>
            <a:ext cx="3216780" cy="160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0" y="6375635"/>
            <a:ext cx="12192000" cy="482367"/>
          </a:xfrm>
          <a:prstGeom prst="rect">
            <a:avLst/>
          </a:prstGeom>
          <a:solidFill>
            <a:srgbClr val="FFC9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1238811" y="1173718"/>
            <a:ext cx="2649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Работа над проблемами</a:t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" name="Google Shape;144;p5"/>
          <p:cNvGraphicFramePr/>
          <p:nvPr/>
        </p:nvGraphicFramePr>
        <p:xfrm>
          <a:off x="540488" y="15715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{A9D4377C-CB10-4E1E-9159-E8216203B9E5}</a:tableStyleId>
              </a:tblPr>
              <a:tblGrid>
                <a:gridCol w="2120450"/>
                <a:gridCol w="2897025"/>
                <a:gridCol w="4064475"/>
                <a:gridCol w="649475"/>
                <a:gridCol w="700400"/>
                <a:gridCol w="679175"/>
              </a:tblGrid>
              <a:tr h="490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 проблемы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Первопричина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Решения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Вклад (мин.)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Вклад (руб.)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Иное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99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Хаотичное расположение файлов в составе заявки на участие в закупке.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ru-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 требований к оформлению заявки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6985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AutoNum type="arabicPeriod"/>
                      </a:pPr>
                      <a:r>
                        <a:rPr b="1" lang="ru-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памятки для участников  с рекомендациями по размещению файлов на электронной площадке (далее – ЭП) </a:t>
                      </a:r>
                      <a:endParaRPr/>
                    </a:p>
                    <a:p>
                      <a:pPr indent="-6985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AutoNum type="arabicPeriod"/>
                      </a:pPr>
                      <a:r>
                        <a:rPr b="1" lang="ru-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Включение рекомендаций в шаблон документации о закупке</a:t>
                      </a:r>
                      <a:endParaRPr/>
                    </a:p>
                    <a:p>
                      <a:pPr indent="-6985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AutoNum type="arabicPeriod"/>
                      </a:pPr>
                      <a:r>
                        <a:rPr b="0" lang="ru-RU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Доработка формы заявки на ЭП Сбербанк-АСТ 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 сек.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</a:tr>
              <a:tr h="76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Прикрепление участниками закупок архивов документов, открытие которых занимает много времени.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Нет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требований к оформлению заявки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6985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AutoNum type="arabicPeriod"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Создание памятки для участников  с рекомендациями по размещению файлов на ЭП,</a:t>
                      </a: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  <a:p>
                      <a:pPr indent="-6985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AutoNum type="arabicPeriod"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Включение рекомендаций в шаблон документации о закупке</a:t>
                      </a:r>
                      <a:endParaRPr/>
                    </a:p>
                    <a:p>
                      <a:pPr indent="-6985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AutoNum type="arabicPeriod"/>
                      </a:pPr>
                      <a:r>
                        <a:rPr b="0"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Доработка формы заявки на ЭП</a:t>
                      </a:r>
                      <a:endParaRPr b="0"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- 16 сек.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</a:tr>
              <a:tr h="109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Длительность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проверки в РНП учредителей организаций-участников (копирование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ИНН, проверка ИНН в ЕИС)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ЭП отсутствует данный функционал.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6985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AutoNum type="arabicPeriod"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Доработка </a:t>
                      </a:r>
                      <a:r>
                        <a:rPr b="1"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формы заявки на ЭП</a:t>
                      </a:r>
                      <a:endParaRPr b="1"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Внесение изменений в нормативно-правовые акты, предусматривающих обязанность участников указывать количество учредителей и их ИНН при регистрации на ЕИС.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Создание памятки для участников  с рекомендациями по указанию ИНН учредителей в составе заявки.</a:t>
                      </a:r>
                      <a:endParaRPr b="1"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-380 сек.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</a:tr>
              <a:tr h="98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Не указание ИНН учредителей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(поиск ИНН в ЕГРЮЛ)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ЭП отсутствует данный функционал.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AutoNum type="arabicPeriod"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Доработка </a:t>
                      </a:r>
                      <a:r>
                        <a:rPr b="1"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формы заявки на ЭП </a:t>
                      </a:r>
                      <a:endParaRPr b="1"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b="0"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Внесение изменений в нормативно-правовые акты, предусматривающих обязанность участников указывать количество учредителей и их ИНН при регистрации на ЕИС.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Создание памятки для участников  с рекомендациями по указанию ИНН учредителей в составе заявки.</a:t>
                      </a:r>
                      <a:endParaRPr b="0"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-380 сек.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45" name="Google Shape;14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136" y="345043"/>
            <a:ext cx="8286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5650" y="512523"/>
            <a:ext cx="5980112" cy="49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коллекция картинок&#10;&#10;Описание создано автоматически"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8975416" y="5629"/>
            <a:ext cx="3216780" cy="160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/>
          <p:nvPr/>
        </p:nvSpPr>
        <p:spPr>
          <a:xfrm>
            <a:off x="0" y="6375635"/>
            <a:ext cx="12192000" cy="482367"/>
          </a:xfrm>
          <a:prstGeom prst="rect">
            <a:avLst/>
          </a:prstGeom>
          <a:solidFill>
            <a:srgbClr val="FFC9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4379913" y="1138238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4" name="Google Shape;154;p6"/>
          <p:cNvGraphicFramePr/>
          <p:nvPr/>
        </p:nvGraphicFramePr>
        <p:xfrm>
          <a:off x="466060" y="15098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{A9D4377C-CB10-4E1E-9159-E8216203B9E5}</a:tableStyleId>
              </a:tblPr>
              <a:tblGrid>
                <a:gridCol w="2173550"/>
                <a:gridCol w="2969575"/>
                <a:gridCol w="4166250"/>
                <a:gridCol w="665725"/>
                <a:gridCol w="629050"/>
                <a:gridCol w="785100"/>
              </a:tblGrid>
              <a:tr h="489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 проблемы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Первопричина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Решения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Вклад (мин.)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Вклад (руб.)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Иное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7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Документы участников нужно проверять в различных источниках.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Отсутствие реестра со ссылками на официальные источники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Создание документа со списком гиперссылок на официальные источники (товары, медицина, услуги, строительство).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Закупка программного обеспечения, позволяющего проверить документы участников в различных источниках.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- 50 сек.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</a:tr>
              <a:tr h="37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 Долгий поиск извещений по номеру закупки.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ЭП отсутствует возможность поиска извещений по фамилии исполнителя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Настройка фильтров поиска по фамилии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- 15 сек.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</a:tr>
              <a:tr h="37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7.Отсутствие единообразия при указании оснований для отклонения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Отсутствие единого источника с указанием оснований для отклонения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Создание справочника с отклонениями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Создание программного обеспечения, указывающего причины отклонения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Исключение перепроизводства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37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 Отсутствие генерации наименования файла протокола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Изменения в региональной системе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Устранение неполадок в региональной системе, вызвавших проблему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-110 сек.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37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 Файлы из заявки участников выгружаются вместе с протоколом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Изменения в функционале РИС, предусматривающие выгрузку протокола одновременно с файлами из заявки участников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Доработка функционала региональной системы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Исключение доп. действий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827" y="309563"/>
            <a:ext cx="8286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6915" y="477043"/>
            <a:ext cx="5980112" cy="49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коллекция картинок&#10;&#10;Описание создано автоматически"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8975416" y="5629"/>
            <a:ext cx="3216780" cy="160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/>
          <p:nvPr/>
        </p:nvSpPr>
        <p:spPr>
          <a:xfrm>
            <a:off x="0" y="6375635"/>
            <a:ext cx="12192000" cy="482367"/>
          </a:xfrm>
          <a:prstGeom prst="rect">
            <a:avLst/>
          </a:prstGeom>
          <a:solidFill>
            <a:srgbClr val="FFC9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4379913" y="1138238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4" name="Google Shape;164;p7"/>
          <p:cNvGraphicFramePr/>
          <p:nvPr/>
        </p:nvGraphicFramePr>
        <p:xfrm>
          <a:off x="473296" y="1612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{A9D4377C-CB10-4E1E-9159-E8216203B9E5}</a:tableStyleId>
              </a:tblPr>
              <a:tblGrid>
                <a:gridCol w="2188775"/>
                <a:gridCol w="2642375"/>
                <a:gridCol w="4477525"/>
                <a:gridCol w="712375"/>
                <a:gridCol w="659225"/>
                <a:gridCol w="788725"/>
              </a:tblGrid>
              <a:tr h="38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 проблемы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Первопричина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Решения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Вклад (мин.)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Вклад (руб.)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Иное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92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 Времязатратность на указание типа файла при прикреплении протокола в РИС с учетом того, что вариант типа файла предлагается только один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Особенности функционала региональной системы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Внесение доработок в региональную систему в части автоматического установления типа файла по умолчанию при прикреплении протокола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Устране-ние отвлекающих факторов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0" marB="0" marR="68575" marL="68575"/>
                </a:tc>
              </a:tr>
              <a:tr h="1054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 Пропуск сотрудниками срока смены пароля на ЭП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Особенности функционала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ЭП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Убрать привязку отслеживания по паролю срока действия учетной записи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Создание окна с напоминанием об окончании срока действия пароля, которое будет заметным на общем фоне, а также одновременно кнопки/ссылки для смены пароля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Создание в отделах графика смены пароля на ЭП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Исключение доп. действий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9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12.В «Черновиках» на ЭП отсутствует поиск по короткому номеру извещения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ЭП отсутствует возможность поиска по короткому номеру извещения в «Черновиках»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Доработка функционала «Быстрый поиск» на ЭП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- 10 сек.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95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13.Сложность поиска нужного документа в составе заявки участника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Некорректное название файлов в составе заявки участника либо отсутствие названия файлов в составе заявки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Создание памятки для участников  с рекомендациями по указанию названия файлов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Доработка функционала ЭП, позволяющего идентифицировать название файла и не допускающего прикрепления файлов с одинаковыми названиями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-300 сек.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6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 Длительность поиска протокола для размещения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Протоколы попадают в разные фильтры: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«Черновики»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«Мои извещения»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Доработка функционала ЭП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-400 сек.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296" y="309563"/>
            <a:ext cx="8286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8180" y="477043"/>
            <a:ext cx="5980112" cy="49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/>
        </p:nvSpPr>
        <p:spPr>
          <a:xfrm>
            <a:off x="1541149" y="692493"/>
            <a:ext cx="33963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Карта целевого состояния</a:t>
            </a:r>
            <a:endParaRPr/>
          </a:p>
        </p:txBody>
      </p:sp>
      <p:pic>
        <p:nvPicPr>
          <p:cNvPr descr="Изображение выглядит как коллекция картинок&#10;&#10;Описание создано автоматически"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8975221" y="2"/>
            <a:ext cx="3216780" cy="160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/>
          <p:nvPr/>
        </p:nvSpPr>
        <p:spPr>
          <a:xfrm>
            <a:off x="0" y="6375636"/>
            <a:ext cx="12192000" cy="482366"/>
          </a:xfrm>
          <a:prstGeom prst="rect">
            <a:avLst/>
          </a:prstGeom>
          <a:solidFill>
            <a:srgbClr val="FFC9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1541149" y="192289"/>
            <a:ext cx="5925052" cy="369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ГКУ РО «Центр закупок Рязанской области»</a:t>
            </a:r>
            <a:endParaRPr sz="180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903" y="146112"/>
            <a:ext cx="831273" cy="83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3165" y="2702048"/>
            <a:ext cx="5784112" cy="2082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2969" y="3951643"/>
            <a:ext cx="5750873" cy="219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969" y="1170959"/>
            <a:ext cx="5750873" cy="208260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/>
          <p:nvPr/>
        </p:nvSpPr>
        <p:spPr>
          <a:xfrm>
            <a:off x="2797579" y="977384"/>
            <a:ext cx="883470" cy="455583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8736347" y="2474256"/>
            <a:ext cx="883470" cy="455583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2797579" y="3757678"/>
            <a:ext cx="883470" cy="455583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/>
        </p:nvSpPr>
        <p:spPr>
          <a:xfrm>
            <a:off x="1541149" y="692493"/>
            <a:ext cx="9569674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Итоги работы по проекту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Сокращен срок формирования итогового протокола в 2 раза (т.е. с 42 минут до 21 минуты)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счет доработки функционалов ЭП и региональной системы, а также унификации порядка рассмотрения заявок участников и формирования протоколов с использованием справочника-каталога, содержащего ссылки на реестры и базы данных для проверки заявок, основания отклонений заявок</a:t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Устранены потери, не приносящие ценности процессу: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перепроизводство (проверка каждого учредителя организации – участника в РНП «вручную» в официальном источнике); лишние движения (поиск закупок и протоколов на ЭП только по  полному номеру извещения, проверка документов участников в различных источниках); переделка (отсутствие унифицированной формы оснований для отклонения); избыточная обработка (поиск нужного файла в составе заявки участника).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коллекция картинок&#10;&#10;Описание создано автоматически" id="187" name="Google Shape;18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8975221" y="2"/>
            <a:ext cx="3216780" cy="160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/>
          <p:nvPr/>
        </p:nvSpPr>
        <p:spPr>
          <a:xfrm>
            <a:off x="0" y="6375636"/>
            <a:ext cx="12192000" cy="482366"/>
          </a:xfrm>
          <a:prstGeom prst="rect">
            <a:avLst/>
          </a:prstGeom>
          <a:solidFill>
            <a:srgbClr val="FFC9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1541149" y="192289"/>
            <a:ext cx="5925052" cy="369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ГКУ РО «Центр закупок Рязанской области»</a:t>
            </a:r>
            <a:endParaRPr sz="180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903" y="146112"/>
            <a:ext cx="831273" cy="83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2019-01-17T19:23:41Z</dcterms:created>
  <dc:creator>Максим Данюков</dc:creator>
</cp:coreProperties>
</file>