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0" r:id="rId5"/>
    <p:sldId id="261" r:id="rId6"/>
  </p:sldIdLst>
  <p:sldSz cx="9906000" cy="6858000" type="A4"/>
  <p:notesSz cx="6797675" cy="9928225"/>
  <p:defaultTextStyle>
    <a:defPPr>
      <a:defRPr lang="ru-RU"/>
    </a:defPPr>
    <a:lvl1pPr marL="0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350" y="-1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A9671-269A-48F6-8CE4-9C796E4173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D8425C-F69E-4013-A497-1541C14C358B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Наименование: </a:t>
          </a:r>
          <a:endParaRPr lang="ru-RU" sz="1100" b="1" dirty="0" smtClean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r>
            <a:rPr lang="ru-RU" sz="1000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- Оптимизация системы технической и методологической поддержки заказчиков путем внедрения новых способов коммуникации</a:t>
          </a:r>
          <a:endParaRPr lang="ru-RU" sz="1000" dirty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C5699A9-965B-43DA-93E6-2A30CD2B0492}" type="parTrans" cxnId="{08971D6F-4CF6-49E5-B16B-E14E199F97E3}">
      <dgm:prSet/>
      <dgm:spPr/>
      <dgm:t>
        <a:bodyPr/>
        <a:lstStyle/>
        <a:p>
          <a:endParaRPr lang="ru-RU"/>
        </a:p>
      </dgm:t>
    </dgm:pt>
    <dgm:pt modelId="{8646FAF6-F6C6-46D7-9ECA-53B7C3135D1B}" type="sibTrans" cxnId="{08971D6F-4CF6-49E5-B16B-E14E199F97E3}">
      <dgm:prSet/>
      <dgm:spPr/>
      <dgm:t>
        <a:bodyPr/>
        <a:lstStyle/>
        <a:p>
          <a:endParaRPr lang="ru-RU"/>
        </a:p>
      </dgm:t>
    </dgm:pt>
    <dgm:pt modelId="{19BE9623-AFB3-4B73-B301-55FCEF8871A5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Суть </a:t>
          </a:r>
          <a:r>
            <a:rPr lang="ru-RU" sz="1100" b="1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: </a:t>
          </a:r>
          <a:endParaRPr lang="ru-RU" sz="1100" b="1" dirty="0" smtClean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r>
            <a:rPr lang="ru-RU" sz="1000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- внедрение сервиса онлайн-поддержки</a:t>
          </a:r>
          <a:endParaRPr lang="ru-RU" sz="1000" dirty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F9DE805-2B60-4E85-A348-4CD77D74AB3A}" type="parTrans" cxnId="{DBD59764-3CEA-424F-872F-B0B8693E60AE}">
      <dgm:prSet/>
      <dgm:spPr/>
      <dgm:t>
        <a:bodyPr/>
        <a:lstStyle/>
        <a:p>
          <a:endParaRPr lang="ru-RU"/>
        </a:p>
      </dgm:t>
    </dgm:pt>
    <dgm:pt modelId="{7EFD803B-84C1-496F-A0D8-8A42E579A7E8}" type="sibTrans" cxnId="{DBD59764-3CEA-424F-872F-B0B8693E60AE}">
      <dgm:prSet/>
      <dgm:spPr/>
      <dgm:t>
        <a:bodyPr/>
        <a:lstStyle/>
        <a:p>
          <a:endParaRPr lang="ru-RU"/>
        </a:p>
      </dgm:t>
    </dgm:pt>
    <dgm:pt modelId="{81AB5CA5-4AEC-48DF-8F39-72701F3B379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Показатели </a:t>
          </a:r>
          <a:r>
            <a:rPr lang="ru-RU" sz="1100" b="1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эффективности:</a:t>
          </a:r>
          <a:endParaRPr lang="ru-RU" sz="1100" b="1" dirty="0" smtClean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r>
            <a:rPr lang="ru-RU" sz="1000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- увеличение количества обрабатываемых запросов заказчиков (одним сотрудником) с 50 до 100;</a:t>
          </a:r>
        </a:p>
        <a:p>
          <a:r>
            <a:rPr lang="ru-RU" sz="1000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- увеличение скорости обработки запросов заказчиков с 6 часов до 30 минут;</a:t>
          </a:r>
        </a:p>
        <a:p>
          <a:r>
            <a:rPr lang="ru-RU" sz="1000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- сокращение трудозатрат с 33% до 1%. </a:t>
          </a:r>
          <a:endParaRPr lang="ru-RU" sz="1000" dirty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0FB3A07-F6C2-4440-835E-0CEC46122C7E}" type="parTrans" cxnId="{0035D828-8E78-48DF-8D31-AFEBBD72FF26}">
      <dgm:prSet/>
      <dgm:spPr/>
      <dgm:t>
        <a:bodyPr/>
        <a:lstStyle/>
        <a:p>
          <a:endParaRPr lang="ru-RU"/>
        </a:p>
      </dgm:t>
    </dgm:pt>
    <dgm:pt modelId="{1D7BF811-16CD-4189-B1CD-91C9D488DE89}" type="sibTrans" cxnId="{0035D828-8E78-48DF-8D31-AFEBBD72FF26}">
      <dgm:prSet/>
      <dgm:spPr/>
      <dgm:t>
        <a:bodyPr/>
        <a:lstStyle/>
        <a:p>
          <a:endParaRPr lang="ru-RU"/>
        </a:p>
      </dgm:t>
    </dgm:pt>
    <dgm:pt modelId="{1BE8BD03-5553-446D-A4B9-C5D8DB5C5638}" type="pres">
      <dgm:prSet presAssocID="{310A9671-269A-48F6-8CE4-9C796E4173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CA8A88-7BD2-4B53-A1BC-D365F2340CF7}" type="pres">
      <dgm:prSet presAssocID="{CFD8425C-F69E-4013-A497-1541C14C358B}" presName="parentText" presStyleLbl="node1" presStyleIdx="0" presStyleCnt="3" custScaleY="79908" custLinFactNeighborX="-962" custLinFactNeighborY="-204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8C47F-8B26-402F-B91E-F12F838D0CC4}" type="pres">
      <dgm:prSet presAssocID="{8646FAF6-F6C6-46D7-9ECA-53B7C3135D1B}" presName="spacer" presStyleCnt="0"/>
      <dgm:spPr/>
    </dgm:pt>
    <dgm:pt modelId="{417313FF-1635-436F-8EC7-E86D62956CE6}" type="pres">
      <dgm:prSet presAssocID="{19BE9623-AFB3-4B73-B301-55FCEF8871A5}" presName="parentText" presStyleLbl="node1" presStyleIdx="1" presStyleCnt="3" custScaleY="80169" custLinFactNeighborY="-929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CF6B2-DD43-41BD-9E46-4E9C52508C68}" type="pres">
      <dgm:prSet presAssocID="{7EFD803B-84C1-496F-A0D8-8A42E579A7E8}" presName="spacer" presStyleCnt="0"/>
      <dgm:spPr/>
    </dgm:pt>
    <dgm:pt modelId="{0B2C16A9-7469-4D5F-B623-A47B6EA1B01B}" type="pres">
      <dgm:prSet presAssocID="{81AB5CA5-4AEC-48DF-8F39-72701F3B3798}" presName="parentText" presStyleLbl="node1" presStyleIdx="2" presStyleCnt="3" custScaleY="115381" custLinFactY="-115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D24BC8-2D39-42CC-A380-98D6ECE5FF09}" type="presOf" srcId="{19BE9623-AFB3-4B73-B301-55FCEF8871A5}" destId="{417313FF-1635-436F-8EC7-E86D62956CE6}" srcOrd="0" destOrd="0" presId="urn:microsoft.com/office/officeart/2005/8/layout/vList2"/>
    <dgm:cxn modelId="{0035D828-8E78-48DF-8D31-AFEBBD72FF26}" srcId="{310A9671-269A-48F6-8CE4-9C796E41736B}" destId="{81AB5CA5-4AEC-48DF-8F39-72701F3B3798}" srcOrd="2" destOrd="0" parTransId="{80FB3A07-F6C2-4440-835E-0CEC46122C7E}" sibTransId="{1D7BF811-16CD-4189-B1CD-91C9D488DE89}"/>
    <dgm:cxn modelId="{08971D6F-4CF6-49E5-B16B-E14E199F97E3}" srcId="{310A9671-269A-48F6-8CE4-9C796E41736B}" destId="{CFD8425C-F69E-4013-A497-1541C14C358B}" srcOrd="0" destOrd="0" parTransId="{DC5699A9-965B-43DA-93E6-2A30CD2B0492}" sibTransId="{8646FAF6-F6C6-46D7-9ECA-53B7C3135D1B}"/>
    <dgm:cxn modelId="{DBD59764-3CEA-424F-872F-B0B8693E60AE}" srcId="{310A9671-269A-48F6-8CE4-9C796E41736B}" destId="{19BE9623-AFB3-4B73-B301-55FCEF8871A5}" srcOrd="1" destOrd="0" parTransId="{BF9DE805-2B60-4E85-A348-4CD77D74AB3A}" sibTransId="{7EFD803B-84C1-496F-A0D8-8A42E579A7E8}"/>
    <dgm:cxn modelId="{34DE7B3D-AD53-41D0-9EF3-DE2E4E5F868B}" type="presOf" srcId="{310A9671-269A-48F6-8CE4-9C796E41736B}" destId="{1BE8BD03-5553-446D-A4B9-C5D8DB5C5638}" srcOrd="0" destOrd="0" presId="urn:microsoft.com/office/officeart/2005/8/layout/vList2"/>
    <dgm:cxn modelId="{22A7145A-F22C-4F67-955F-80F05F084E15}" type="presOf" srcId="{CFD8425C-F69E-4013-A497-1541C14C358B}" destId="{4BCA8A88-7BD2-4B53-A1BC-D365F2340CF7}" srcOrd="0" destOrd="0" presId="urn:microsoft.com/office/officeart/2005/8/layout/vList2"/>
    <dgm:cxn modelId="{200356FE-C0DD-47A8-AB6C-42E4F1F6598D}" type="presOf" srcId="{81AB5CA5-4AEC-48DF-8F39-72701F3B3798}" destId="{0B2C16A9-7469-4D5F-B623-A47B6EA1B01B}" srcOrd="0" destOrd="0" presId="urn:microsoft.com/office/officeart/2005/8/layout/vList2"/>
    <dgm:cxn modelId="{6BD56C4E-55DB-45AA-9FCA-E6FA17924A80}" type="presParOf" srcId="{1BE8BD03-5553-446D-A4B9-C5D8DB5C5638}" destId="{4BCA8A88-7BD2-4B53-A1BC-D365F2340CF7}" srcOrd="0" destOrd="0" presId="urn:microsoft.com/office/officeart/2005/8/layout/vList2"/>
    <dgm:cxn modelId="{CC6F1478-B5CB-4A92-A6B3-66B13EF5C452}" type="presParOf" srcId="{1BE8BD03-5553-446D-A4B9-C5D8DB5C5638}" destId="{75F8C47F-8B26-402F-B91E-F12F838D0CC4}" srcOrd="1" destOrd="0" presId="urn:microsoft.com/office/officeart/2005/8/layout/vList2"/>
    <dgm:cxn modelId="{B44646F7-9633-4314-9C84-DF14367B41FB}" type="presParOf" srcId="{1BE8BD03-5553-446D-A4B9-C5D8DB5C5638}" destId="{417313FF-1635-436F-8EC7-E86D62956CE6}" srcOrd="2" destOrd="0" presId="urn:microsoft.com/office/officeart/2005/8/layout/vList2"/>
    <dgm:cxn modelId="{F24D167A-7562-447E-907A-EA1C3C79B68E}" type="presParOf" srcId="{1BE8BD03-5553-446D-A4B9-C5D8DB5C5638}" destId="{80CCF6B2-DD43-41BD-9E46-4E9C52508C68}" srcOrd="3" destOrd="0" presId="urn:microsoft.com/office/officeart/2005/8/layout/vList2"/>
    <dgm:cxn modelId="{7D24B3B4-CB8E-4F9D-A2E0-610AD0B6599C}" type="presParOf" srcId="{1BE8BD03-5553-446D-A4B9-C5D8DB5C5638}" destId="{0B2C16A9-7469-4D5F-B623-A47B6EA1B0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A8A88-7BD2-4B53-A1BC-D365F2340CF7}">
      <dsp:nvSpPr>
        <dsp:cNvPr id="0" name=""/>
        <dsp:cNvSpPr/>
      </dsp:nvSpPr>
      <dsp:spPr>
        <a:xfrm>
          <a:off x="0" y="0"/>
          <a:ext cx="7488832" cy="997884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Наименование: </a:t>
          </a:r>
          <a:endParaRPr lang="ru-RU" sz="1100" b="1" kern="1200" dirty="0" smtClean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- Оптимизация системы технической и методологической поддержки заказчиков путем внедрения новых способов коммуникации</a:t>
          </a:r>
          <a:endParaRPr lang="ru-RU" sz="1000" kern="1200" dirty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48713" y="48713"/>
        <a:ext cx="7391406" cy="900458"/>
      </dsp:txXfrm>
    </dsp:sp>
    <dsp:sp modelId="{417313FF-1635-436F-8EC7-E86D62956CE6}">
      <dsp:nvSpPr>
        <dsp:cNvPr id="0" name=""/>
        <dsp:cNvSpPr/>
      </dsp:nvSpPr>
      <dsp:spPr>
        <a:xfrm>
          <a:off x="0" y="1029661"/>
          <a:ext cx="7488832" cy="100114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Суть </a:t>
          </a:r>
          <a:r>
            <a:rPr lang="ru-RU" sz="1100" b="1" kern="1200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: </a:t>
          </a:r>
          <a:endParaRPr lang="ru-RU" sz="1100" b="1" kern="1200" dirty="0" smtClean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- внедрение сервиса онлайн-поддержки</a:t>
          </a:r>
          <a:endParaRPr lang="ru-RU" sz="1000" kern="1200" dirty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48872" y="1078533"/>
        <a:ext cx="7391088" cy="903400"/>
      </dsp:txXfrm>
    </dsp:sp>
    <dsp:sp modelId="{0B2C16A9-7469-4D5F-B623-A47B6EA1B01B}">
      <dsp:nvSpPr>
        <dsp:cNvPr id="0" name=""/>
        <dsp:cNvSpPr/>
      </dsp:nvSpPr>
      <dsp:spPr>
        <a:xfrm>
          <a:off x="0" y="2007514"/>
          <a:ext cx="7488832" cy="144086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Показатели </a:t>
          </a:r>
          <a:r>
            <a:rPr lang="ru-RU" sz="1100" b="1" kern="1200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эффективности:</a:t>
          </a:r>
          <a:endParaRPr lang="ru-RU" sz="1100" b="1" kern="1200" dirty="0" smtClean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- увеличение количества обрабатываемых запросов заказчиков (одним сотрудником) с 50 до 100;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- увеличение скорости обработки запросов заказчиков с 6 часов до 30 минут;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- сокращение трудозатрат с 33% до 1%. </a:t>
          </a:r>
          <a:endParaRPr lang="ru-RU" sz="1000" kern="1200" dirty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70337" y="2077851"/>
        <a:ext cx="7348158" cy="1300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FCB7-E711-4995-BD54-97CE68D83BA9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7A0F-7105-4817-9128-E8FEE9866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92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FCB7-E711-4995-BD54-97CE68D83BA9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7A0F-7105-4817-9128-E8FEE9866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6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FCB7-E711-4995-BD54-97CE68D83BA9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7A0F-7105-4817-9128-E8FEE9866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2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FCB7-E711-4995-BD54-97CE68D83BA9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7A0F-7105-4817-9128-E8FEE9866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9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FCB7-E711-4995-BD54-97CE68D83BA9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7A0F-7105-4817-9128-E8FEE9866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2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FCB7-E711-4995-BD54-97CE68D83BA9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7A0F-7105-4817-9128-E8FEE9866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89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FCB7-E711-4995-BD54-97CE68D83BA9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7A0F-7105-4817-9128-E8FEE9866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64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FCB7-E711-4995-BD54-97CE68D83BA9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7A0F-7105-4817-9128-E8FEE9866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2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FCB7-E711-4995-BD54-97CE68D83BA9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7A0F-7105-4817-9128-E8FEE9866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2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0" y="273052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2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FCB7-E711-4995-BD54-97CE68D83BA9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7A0F-7105-4817-9128-E8FEE9866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6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FCB7-E711-4995-BD54-97CE68D83BA9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7A0F-7105-4817-9128-E8FEE9866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9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FCB7-E711-4995-BD54-97CE68D83BA9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7A0F-7105-4817-9128-E8FEE9866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2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372" y="3255645"/>
            <a:ext cx="8420100" cy="1470025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chemeClr val="bg1"/>
                </a:solidFill>
                <a:latin typeface="Segoe UI" pitchFamily="34" charset="0"/>
                <a:ea typeface="+mn-ea"/>
                <a:cs typeface="Segoe UI" pitchFamily="34" charset="0"/>
              </a:rPr>
              <a:t>Информация о реализации проекта «Бережливый Центр закупок Рязанской области»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6776" y="1369586"/>
            <a:ext cx="6840760" cy="835278"/>
          </a:xfrm>
          <a:prstGeom prst="rect">
            <a:avLst/>
          </a:prstGeom>
          <a:noFill/>
        </p:spPr>
        <p:txBody>
          <a:bodyPr wrap="square" lIns="95784" tIns="47892" rIns="95784" bIns="47892" rtlCol="0">
            <a:spAutoFit/>
          </a:bodyPr>
          <a:lstStyle/>
          <a:p>
            <a:r>
              <a:rPr lang="ru-RU" altLang="ru-RU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Государственное казенное учреждение Рязанской области </a:t>
            </a:r>
            <a:br>
              <a:rPr lang="ru-RU" altLang="ru-RU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29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«Центр закупок Рязанской области»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4888" y="6093296"/>
            <a:ext cx="1750251" cy="358329"/>
          </a:xfrm>
          <a:prstGeom prst="rect">
            <a:avLst/>
          </a:prstGeom>
          <a:noFill/>
        </p:spPr>
        <p:txBody>
          <a:bodyPr wrap="square" lIns="95784" tIns="47892" rIns="95784" bIns="47892" rtlCol="0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г. Рязань 2019</a:t>
            </a:r>
          </a:p>
        </p:txBody>
      </p:sp>
    </p:spTree>
    <p:extLst>
      <p:ext uri="{BB962C8B-B14F-4D97-AF65-F5344CB8AC3E}">
        <p14:creationId xmlns:p14="http://schemas.microsoft.com/office/powerpoint/2010/main" val="42449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064568" y="692696"/>
            <a:ext cx="7462858" cy="1584984"/>
            <a:chOff x="632520" y="908720"/>
            <a:chExt cx="7462858" cy="158498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20" y="908720"/>
              <a:ext cx="1584984" cy="158498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612" y="929439"/>
              <a:ext cx="2402850" cy="154354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523" y="961631"/>
              <a:ext cx="2034855" cy="147916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885" y="951456"/>
              <a:ext cx="1372987" cy="153985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720752" y="14857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Краткая информация по проекту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04833525"/>
              </p:ext>
            </p:extLst>
          </p:nvPr>
        </p:nvGraphicFramePr>
        <p:xfrm>
          <a:off x="1064568" y="2420888"/>
          <a:ext cx="748883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909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30\общая папка\для Мамедова\от Кревенцова\ЗАЛЕПА\Монтажная область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57100"/>
            <a:ext cx="8933722" cy="67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830263" y="4309646"/>
            <a:ext cx="2435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Обращения заказчиков по техническим проблемам</a:t>
            </a:r>
            <a:endParaRPr lang="ru-RU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29064" y="4359056"/>
            <a:ext cx="2359915" cy="366088"/>
            <a:chOff x="5385047" y="4071024"/>
            <a:chExt cx="2359915" cy="366088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5385047" y="4071024"/>
              <a:ext cx="591500" cy="366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976547" y="4437112"/>
              <a:ext cx="1768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 flipH="1">
            <a:off x="1941832" y="4651610"/>
            <a:ext cx="2579120" cy="1009129"/>
            <a:chOff x="6625087" y="2829626"/>
            <a:chExt cx="2579120" cy="1009129"/>
          </a:xfrm>
        </p:grpSpPr>
        <p:sp>
          <p:nvSpPr>
            <p:cNvPr id="30" name="TextBox 29"/>
            <p:cNvSpPr txBox="1"/>
            <p:nvPr/>
          </p:nvSpPr>
          <p:spPr>
            <a:xfrm>
              <a:off x="6769102" y="2829626"/>
              <a:ext cx="243510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Оператор региональной информационной </a:t>
              </a:r>
              <a:r>
                <a:rPr lang="ru-RU" sz="105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системы в сфере закупок</a:t>
              </a:r>
              <a:endParaRPr lang="ru-RU" sz="105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6625087" y="3349729"/>
              <a:ext cx="362309" cy="4890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987394" y="3349729"/>
              <a:ext cx="20139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5327195" y="823488"/>
            <a:ext cx="1858053" cy="517280"/>
            <a:chOff x="6551331" y="4759260"/>
            <a:chExt cx="1858053" cy="517280"/>
          </a:xfrm>
        </p:grpSpPr>
        <p:sp>
          <p:nvSpPr>
            <p:cNvPr id="34" name="TextBox 33"/>
            <p:cNvSpPr txBox="1"/>
            <p:nvPr/>
          </p:nvSpPr>
          <p:spPr>
            <a:xfrm>
              <a:off x="6583389" y="4759260"/>
              <a:ext cx="18259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Заказчик</a:t>
              </a:r>
              <a:endParaRPr lang="ru-RU" sz="105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6551331" y="4988540"/>
              <a:ext cx="362309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6913640" y="4988540"/>
              <a:ext cx="12797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568624" y="76562"/>
            <a:ext cx="7308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Схема взаимодействия заказчиков и Центра закупок</a:t>
            </a:r>
            <a:endParaRPr lang="ru-RU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4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92.168.0.30\общая папка\для Мамедова\от Кревенцова\ЗАЛЕПА\воронка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52" y="1989120"/>
            <a:ext cx="149534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192.168.0.30\общая папка\для Мамедова\от Кревенцова\ЗАЛЕПА\воронка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36" y="1989120"/>
            <a:ext cx="133174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477" y="1501334"/>
            <a:ext cx="38344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Направление о</a:t>
            </a:r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бращения </a:t>
            </a:r>
          </a:p>
          <a:p>
            <a:pPr algn="ctr"/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путем </a:t>
            </a:r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совершения телефонного звонка</a:t>
            </a:r>
            <a:endParaRPr lang="ru-RU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2611" y="1447172"/>
            <a:ext cx="3644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Направление обращения </a:t>
            </a:r>
            <a:endParaRPr lang="en-US" sz="105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путем </a:t>
            </a:r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сервиса онлайн-поддержки</a:t>
            </a:r>
            <a:endParaRPr lang="ru-RU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7496" y="2116078"/>
            <a:ext cx="18996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Поступившие </a:t>
            </a:r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обращения</a:t>
            </a:r>
            <a:endParaRPr lang="ru-RU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2831" y="3219537"/>
            <a:ext cx="25490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Рассмотренные обращения и решенные технические проблемы</a:t>
            </a:r>
            <a:endParaRPr lang="ru-RU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140220" y="2459060"/>
            <a:ext cx="4259570" cy="322148"/>
            <a:chOff x="3153424" y="2458780"/>
            <a:chExt cx="3244196" cy="32214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3153424" y="2458780"/>
              <a:ext cx="2501297" cy="250140"/>
              <a:chOff x="3153424" y="2458780"/>
              <a:chExt cx="2501297" cy="250140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800872" y="2458780"/>
                <a:ext cx="18538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3153424" y="2458780"/>
                <a:ext cx="647448" cy="2501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654721" y="2458780"/>
              <a:ext cx="742899" cy="3221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3165126" y="3683196"/>
            <a:ext cx="4084010" cy="322148"/>
            <a:chOff x="3153424" y="2458780"/>
            <a:chExt cx="3244196" cy="322148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153424" y="2458780"/>
              <a:ext cx="2501297" cy="250140"/>
              <a:chOff x="3153424" y="2458780"/>
              <a:chExt cx="2501297" cy="250140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3800872" y="2458780"/>
                <a:ext cx="18538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>
                <a:off x="3153424" y="2458780"/>
                <a:ext cx="647448" cy="2501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654721" y="2458780"/>
              <a:ext cx="742899" cy="3221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288704" y="75486"/>
            <a:ext cx="511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Сравнение способов взаимодействия</a:t>
            </a:r>
            <a:endParaRPr lang="ru-RU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\\192.168.0.30\общая папка\для Мамедова\от Кревенцова\ЗАЛЕПА\письм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88" y="836712"/>
            <a:ext cx="848688" cy="61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122" y="4724926"/>
            <a:ext cx="2892276" cy="99601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Ожидание </a:t>
            </a:r>
            <a:r>
              <a:rPr lang="ru-RU" sz="10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ответа на телефонный звонок, риск не </a:t>
            </a:r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дозвониться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Большие трудозатраты при описании сути технической проблемы</a:t>
            </a:r>
            <a:endParaRPr lang="ru-RU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09184" y="4707473"/>
            <a:ext cx="3180308" cy="188987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Microsoft YaHei" panose="020B0503020204020204" pitchFamily="34" charset="-122"/>
              <a:buChar char="+"/>
            </a:pPr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Возможность обработки большего кол-ва обращений и решения технических проблем</a:t>
            </a:r>
          </a:p>
          <a:p>
            <a:pPr marL="171450" indent="-171450">
              <a:buFont typeface="Microsoft YaHei" panose="020B0503020204020204" pitchFamily="34" charset="-122"/>
              <a:buChar char="+"/>
            </a:pPr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Возможность круглосуточного направления обращений</a:t>
            </a:r>
          </a:p>
          <a:p>
            <a:pPr marL="171450" indent="-171450">
              <a:buFont typeface="Microsoft YaHei" panose="020B0503020204020204" pitchFamily="34" charset="-122"/>
              <a:buChar char="+"/>
            </a:pPr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Более оперативное рассмотрение обращений и решение технических проблем</a:t>
            </a:r>
          </a:p>
          <a:p>
            <a:pPr marL="171450" indent="-171450">
              <a:buFont typeface="Microsoft YaHei" panose="020B0503020204020204" pitchFamily="34" charset="-122"/>
              <a:buChar char="+"/>
            </a:pPr>
            <a:r>
              <a:rPr lang="ru-RU" sz="105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Отслеживание истории работ по обращению</a:t>
            </a:r>
            <a:endParaRPr lang="ru-RU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9" name="Picture 5" descr="\\192.168.0.30\общая папка\для Мамедова\от Кревенцова\ЗАЛЕПА\т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418118"/>
            <a:ext cx="1626288" cy="13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192.168.0.30\общая папка\для Мамедова\от Кревенцова\ЗАЛЕПА\зел смайл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89" y="4725144"/>
            <a:ext cx="972995" cy="9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192.168.0.30\общая папка\для Мамедова\от Кревенцова\ЗАЛЕПА\кра смайл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20" y="4713743"/>
            <a:ext cx="996076" cy="10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0.30\общая папка\для Мамедова\от Кревенцова\ЗАЛЕПА\сайт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25" y="620688"/>
            <a:ext cx="3899930" cy="288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55277" y="607278"/>
            <a:ext cx="1729371" cy="949514"/>
            <a:chOff x="3872880" y="424354"/>
            <a:chExt cx="1729371" cy="949514"/>
          </a:xfrm>
        </p:grpSpPr>
        <p:grpSp>
          <p:nvGrpSpPr>
            <p:cNvPr id="2" name="Группа 1"/>
            <p:cNvGrpSpPr/>
            <p:nvPr/>
          </p:nvGrpSpPr>
          <p:grpSpPr>
            <a:xfrm flipH="1">
              <a:off x="3872880" y="1124744"/>
              <a:ext cx="1729371" cy="249124"/>
              <a:chOff x="5441722" y="779412"/>
              <a:chExt cx="1729371" cy="249124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 flipV="1">
                <a:off x="5441722" y="779412"/>
                <a:ext cx="305634" cy="2491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747357" y="779412"/>
                <a:ext cx="14237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3946067" y="424354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Сервис доступен на </a:t>
              </a:r>
              <a:r>
                <a:rPr lang="ru-RU" sz="105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главной </a:t>
              </a:r>
              <a:r>
                <a:rPr lang="ru-RU" sz="1050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странице сайта</a:t>
              </a:r>
            </a:p>
            <a:p>
              <a:r>
                <a:rPr lang="ru-RU" sz="1050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цзро62.рф</a:t>
              </a:r>
              <a:endParaRPr lang="ru-RU" sz="105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2051" name="Picture 3" descr="\\192.168.0.30\общая папка\для Мамедова\от Кревенцова\ЗАЛЕПА\форм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38" y="980728"/>
            <a:ext cx="4081997" cy="3027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 flipH="1">
            <a:off x="7919483" y="297059"/>
            <a:ext cx="2074077" cy="827701"/>
            <a:chOff x="1951203" y="1305139"/>
            <a:chExt cx="2074077" cy="827701"/>
          </a:xfrm>
        </p:grpSpPr>
        <p:grpSp>
          <p:nvGrpSpPr>
            <p:cNvPr id="12" name="Группа 11"/>
            <p:cNvGrpSpPr/>
            <p:nvPr/>
          </p:nvGrpSpPr>
          <p:grpSpPr>
            <a:xfrm flipH="1">
              <a:off x="2239235" y="1844840"/>
              <a:ext cx="1786045" cy="288000"/>
              <a:chOff x="5385048" y="779412"/>
              <a:chExt cx="1786045" cy="288000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5385048" y="779412"/>
                <a:ext cx="362309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747357" y="779412"/>
                <a:ext cx="14237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1951203" y="1305139"/>
              <a:ext cx="182619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Минимум усилий при заполнении </a:t>
              </a:r>
              <a:r>
                <a:rPr lang="ru-RU" sz="1050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простой </a:t>
              </a:r>
              <a:r>
                <a:rPr lang="ru-RU" sz="1050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формы обращения</a:t>
              </a:r>
              <a:endParaRPr lang="ru-RU" sz="105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 flipH="1">
            <a:off x="4880992" y="1910752"/>
            <a:ext cx="2241618" cy="1026664"/>
            <a:chOff x="1783662" y="3050376"/>
            <a:chExt cx="2241618" cy="1026664"/>
          </a:xfrm>
        </p:grpSpPr>
        <p:grpSp>
          <p:nvGrpSpPr>
            <p:cNvPr id="15" name="Группа 14"/>
            <p:cNvGrpSpPr/>
            <p:nvPr/>
          </p:nvGrpSpPr>
          <p:grpSpPr>
            <a:xfrm flipH="1">
              <a:off x="2239235" y="3789040"/>
              <a:ext cx="1786045" cy="288000"/>
              <a:chOff x="5385048" y="779412"/>
              <a:chExt cx="1786045" cy="288000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5385048" y="779412"/>
                <a:ext cx="362309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5747357" y="779412"/>
                <a:ext cx="14237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1783662" y="3050376"/>
              <a:ext cx="19452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Прикрепление скриншотов для </a:t>
              </a:r>
              <a:r>
                <a:rPr lang="ru-RU" sz="1050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оперативной передачи сути проблемы</a:t>
              </a:r>
              <a:endParaRPr lang="ru-RU" sz="105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2054" name="Picture 6" descr="\\192.168.0.30\общая папка\для Мамедова\от Кревенцова\ЗАЛЕПА\багтре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3356992"/>
            <a:ext cx="4711509" cy="2821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>
            <a:off x="1568624" y="3800756"/>
            <a:ext cx="3055325" cy="1146004"/>
            <a:chOff x="3595094" y="648954"/>
            <a:chExt cx="3055325" cy="1146004"/>
          </a:xfrm>
        </p:grpSpPr>
        <p:grpSp>
          <p:nvGrpSpPr>
            <p:cNvPr id="35" name="Группа 34"/>
            <p:cNvGrpSpPr/>
            <p:nvPr/>
          </p:nvGrpSpPr>
          <p:grpSpPr>
            <a:xfrm flipH="1">
              <a:off x="4343556" y="1124744"/>
              <a:ext cx="1924632" cy="670214"/>
              <a:chOff x="4775785" y="779412"/>
              <a:chExt cx="1924632" cy="670214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 flipV="1">
                <a:off x="4775785" y="779412"/>
                <a:ext cx="971571" cy="6702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5747357" y="779412"/>
                <a:ext cx="9530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3595094" y="648954"/>
              <a:ext cx="30553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Возможность  просмотра статистики обращений и их  анализа</a:t>
              </a:r>
              <a:endParaRPr lang="ru-RU" sz="105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 flipV="1">
            <a:off x="1920398" y="5345388"/>
            <a:ext cx="2468815" cy="706278"/>
            <a:chOff x="3799373" y="1088680"/>
            <a:chExt cx="2468815" cy="706278"/>
          </a:xfrm>
        </p:grpSpPr>
        <p:grpSp>
          <p:nvGrpSpPr>
            <p:cNvPr id="41" name="Группа 40"/>
            <p:cNvGrpSpPr/>
            <p:nvPr/>
          </p:nvGrpSpPr>
          <p:grpSpPr>
            <a:xfrm flipH="1">
              <a:off x="3887404" y="1124744"/>
              <a:ext cx="2380784" cy="670214"/>
              <a:chOff x="4775785" y="779412"/>
              <a:chExt cx="2380784" cy="670214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 flipV="1">
                <a:off x="4775785" y="779412"/>
                <a:ext cx="971571" cy="6702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flipV="1">
                <a:off x="5747357" y="779412"/>
                <a:ext cx="14092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 rot="10800000">
              <a:off x="3799373" y="1088680"/>
              <a:ext cx="15405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Отслеживание истории работ по обращению</a:t>
              </a:r>
              <a:endParaRPr lang="ru-RU" sz="105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288704" y="75486"/>
            <a:ext cx="511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Описание сервиса онлайн-поддержки</a:t>
            </a:r>
            <a:endParaRPr lang="ru-RU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5" name="Picture 7" descr="\\192.168.0.30\общая папка\для Мамедова\от Кревенцова\ЗАЛЕПА\баг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4005064"/>
            <a:ext cx="3928489" cy="275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 flipH="1">
            <a:off x="6657667" y="5317758"/>
            <a:ext cx="2039749" cy="697844"/>
            <a:chOff x="1985531" y="1434996"/>
            <a:chExt cx="2039749" cy="697844"/>
          </a:xfrm>
        </p:grpSpPr>
        <p:grpSp>
          <p:nvGrpSpPr>
            <p:cNvPr id="49" name="Группа 48"/>
            <p:cNvGrpSpPr/>
            <p:nvPr/>
          </p:nvGrpSpPr>
          <p:grpSpPr>
            <a:xfrm flipH="1">
              <a:off x="2239235" y="1844840"/>
              <a:ext cx="1786045" cy="288000"/>
              <a:chOff x="5385048" y="779412"/>
              <a:chExt cx="1786045" cy="288000"/>
            </a:xfrm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 flipV="1">
                <a:off x="5385048" y="779412"/>
                <a:ext cx="362309" cy="28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5747357" y="779412"/>
                <a:ext cx="14237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1985531" y="1434996"/>
              <a:ext cx="163615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Ответ на обращение доступен на сайте </a:t>
              </a:r>
              <a:endParaRPr lang="ru-RU" sz="105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0" y="2280084"/>
            <a:ext cx="2378109" cy="1263932"/>
            <a:chOff x="3863542" y="195919"/>
            <a:chExt cx="2378109" cy="1263932"/>
          </a:xfrm>
        </p:grpSpPr>
        <p:grpSp>
          <p:nvGrpSpPr>
            <p:cNvPr id="27" name="Группа 26"/>
            <p:cNvGrpSpPr/>
            <p:nvPr/>
          </p:nvGrpSpPr>
          <p:grpSpPr>
            <a:xfrm flipH="1">
              <a:off x="3872880" y="1124744"/>
              <a:ext cx="2368771" cy="335107"/>
              <a:chOff x="4802322" y="779412"/>
              <a:chExt cx="2368771" cy="335107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4802322" y="779412"/>
                <a:ext cx="945033" cy="3351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5747357" y="779412"/>
                <a:ext cx="14237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3863542" y="195919"/>
              <a:ext cx="154055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Правила работы сервиса закреплены в Регламенте (стандарте) </a:t>
              </a:r>
              <a:endParaRPr lang="ru-RU" sz="105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39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219</Words>
  <Application>Microsoft Office PowerPoint</Application>
  <PresentationFormat>Лист A4 (210x297 мм)</PresentationFormat>
  <Paragraphs>38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Информация о реализации проекта «Бережливый Центр закупок Рязанской области»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реализации проекта «Бережливый Центр закупок Рязанской области»</dc:title>
  <dc:creator>user1</dc:creator>
  <cp:lastModifiedBy>user1</cp:lastModifiedBy>
  <cp:revision>44</cp:revision>
  <cp:lastPrinted>2019-05-27T08:31:28Z</cp:lastPrinted>
  <dcterms:created xsi:type="dcterms:W3CDTF">2019-05-08T13:56:27Z</dcterms:created>
  <dcterms:modified xsi:type="dcterms:W3CDTF">2019-05-27T11:18:29Z</dcterms:modified>
</cp:coreProperties>
</file>