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EFF"/>
    <a:srgbClr val="FAEEDD"/>
    <a:srgbClr val="FE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1" autoAdjust="0"/>
    <p:restoredTop sz="94660"/>
  </p:normalViewPr>
  <p:slideViewPr>
    <p:cSldViewPr>
      <p:cViewPr>
        <p:scale>
          <a:sx n="119" d="100"/>
          <a:sy n="119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79BB0-A424-4CEF-B74B-D8D20700AF51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08BF-9340-4940-A837-CFACD9A31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4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F08BF-9340-4940-A837-CFACD9A31D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99000">
              <a:srgbClr val="85C2FF"/>
            </a:gs>
            <a:gs pos="90000">
              <a:srgbClr val="C4D6EB"/>
            </a:gs>
            <a:gs pos="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476672"/>
            <a:ext cx="3574333" cy="122413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nstantia" panose="02030602050306030303" pitchFamily="18" charset="0"/>
              </a:rPr>
              <a:t>Бережливый </a:t>
            </a:r>
            <a:br>
              <a:rPr lang="ru-RU" sz="2800" dirty="0" smtClean="0">
                <a:latin typeface="Constantia" panose="02030602050306030303" pitchFamily="18" charset="0"/>
              </a:rPr>
            </a:br>
            <a:r>
              <a:rPr lang="ru-RU" sz="2800" dirty="0" smtClean="0">
                <a:latin typeface="Constantia" panose="02030602050306030303" pitchFamily="18" charset="0"/>
              </a:rPr>
              <a:t> Центр </a:t>
            </a:r>
            <a:r>
              <a:rPr lang="ru-RU" sz="2800" dirty="0">
                <a:latin typeface="Constantia" panose="02030602050306030303" pitchFamily="18" charset="0"/>
              </a:rPr>
              <a:t>закупок </a:t>
            </a:r>
            <a:br>
              <a:rPr lang="ru-RU" sz="2800" dirty="0">
                <a:latin typeface="Constantia" panose="02030602050306030303" pitchFamily="18" charset="0"/>
              </a:rPr>
            </a:br>
            <a:r>
              <a:rPr lang="ru-RU" sz="2800" dirty="0">
                <a:latin typeface="Constantia" panose="02030602050306030303" pitchFamily="18" charset="0"/>
              </a:rPr>
              <a:t>Рязанской области</a:t>
            </a:r>
            <a:r>
              <a:rPr lang="ru-RU" sz="3200" dirty="0">
                <a:latin typeface="Constantia" panose="02030602050306030303" pitchFamily="18" charset="0"/>
              </a:rPr>
              <a:t/>
            </a:r>
            <a:br>
              <a:rPr lang="ru-RU" sz="3200" dirty="0">
                <a:latin typeface="Constantia" panose="02030602050306030303" pitchFamily="18" charset="0"/>
              </a:rPr>
            </a:br>
            <a:endParaRPr lang="ru-RU" sz="3200" dirty="0">
              <a:latin typeface="Constantia" panose="0203060205030603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5" y="116632"/>
            <a:ext cx="2448272" cy="2043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278092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Проект </a:t>
            </a:r>
            <a:endParaRPr lang="ru-RU" sz="4000" dirty="0" smtClean="0">
              <a:latin typeface="Constantia" panose="02030602050306030303" pitchFamily="18" charset="0"/>
            </a:endParaRPr>
          </a:p>
          <a:p>
            <a:pPr algn="ctr"/>
            <a:r>
              <a:rPr lang="ru-RU" sz="4000" dirty="0" smtClean="0">
                <a:latin typeface="Constantia" panose="02030602050306030303" pitchFamily="18" charset="0"/>
              </a:rPr>
              <a:t>«</a:t>
            </a:r>
            <a:r>
              <a:rPr lang="ru-RU" sz="4000" dirty="0">
                <a:latin typeface="Constantia" panose="02030602050306030303" pitchFamily="18" charset="0"/>
              </a:rPr>
              <a:t>Организация рабочего места </a:t>
            </a:r>
            <a:endParaRPr lang="ru-RU" sz="4000" dirty="0" smtClean="0">
              <a:latin typeface="Constantia" panose="02030602050306030303" pitchFamily="18" charset="0"/>
            </a:endParaRPr>
          </a:p>
          <a:p>
            <a:pPr algn="ctr"/>
            <a:r>
              <a:rPr lang="ru-RU" sz="4000" dirty="0" smtClean="0">
                <a:latin typeface="Constantia" panose="02030602050306030303" pitchFamily="18" charset="0"/>
              </a:rPr>
              <a:t>с </a:t>
            </a:r>
            <a:r>
              <a:rPr lang="ru-RU" sz="4000" dirty="0">
                <a:latin typeface="Constantia" panose="02030602050306030303" pitchFamily="18" charset="0"/>
              </a:rPr>
              <a:t>внедрением системы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5С</a:t>
            </a:r>
            <a:r>
              <a:rPr lang="ru-RU" sz="4000" dirty="0" smtClean="0">
                <a:latin typeface="Constantia" panose="02030602050306030303" pitchFamily="18" charset="0"/>
              </a:rPr>
              <a:t>»</a:t>
            </a:r>
            <a:endParaRPr lang="ru-RU" sz="4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E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74253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nstantia" panose="02030602050306030303" pitchFamily="18" charset="0"/>
              </a:rPr>
              <a:t>Цели применения системы 5С </a:t>
            </a:r>
          </a:p>
          <a:p>
            <a:pPr algn="ctr"/>
            <a:r>
              <a:rPr lang="ru-RU" sz="2400" dirty="0" smtClean="0">
                <a:latin typeface="Constantia" panose="02030602050306030303" pitchFamily="18" charset="0"/>
              </a:rPr>
              <a:t>в проекте «Бережливый Центр закупок Рязанской области»</a:t>
            </a:r>
            <a:endParaRPr lang="ru-RU" sz="2400" dirty="0"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376" y="2276872"/>
            <a:ext cx="4824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Constantia" panose="02030602050306030303" pitchFamily="18" charset="0"/>
              </a:rPr>
              <a:t>Повышение </a:t>
            </a:r>
            <a:r>
              <a:rPr lang="ru-RU" sz="1600" dirty="0">
                <a:latin typeface="Constantia" panose="02030602050306030303" pitchFamily="18" charset="0"/>
              </a:rPr>
              <a:t>производительности труда</a:t>
            </a:r>
            <a:r>
              <a:rPr lang="ru-RU" sz="1600" dirty="0">
                <a:solidFill>
                  <a:srgbClr val="222222"/>
                </a:solidFill>
                <a:latin typeface="Constantia" panose="02030602050306030303" pitchFamily="18" charset="0"/>
              </a:rPr>
              <a:t> за счёт сокращения времени поиска предметов в рамках рабочего </a:t>
            </a:r>
            <a:r>
              <a:rPr lang="ru-RU" sz="1600" dirty="0" smtClean="0">
                <a:solidFill>
                  <a:srgbClr val="222222"/>
                </a:solidFill>
                <a:latin typeface="Constantia" panose="02030602050306030303" pitchFamily="18" charset="0"/>
              </a:rPr>
              <a:t>пространства</a:t>
            </a:r>
            <a:r>
              <a:rPr lang="ru-RU" sz="1600" dirty="0">
                <a:solidFill>
                  <a:srgbClr val="222222"/>
                </a:solidFill>
                <a:latin typeface="Constantia" panose="02030602050306030303" pitchFamily="18" charset="0"/>
              </a:rPr>
              <a:t>;</a:t>
            </a:r>
            <a:endParaRPr lang="ru-RU" sz="1600" dirty="0" smtClean="0">
              <a:solidFill>
                <a:srgbClr val="222222"/>
              </a:solidFill>
              <a:latin typeface="Constantia" panose="02030602050306030303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222222"/>
                </a:solidFill>
                <a:latin typeface="Constantia" panose="02030602050306030303" pitchFamily="18" charset="0"/>
              </a:rPr>
              <a:t>Создание </a:t>
            </a:r>
            <a:r>
              <a:rPr lang="ru-RU" sz="1600" dirty="0">
                <a:solidFill>
                  <a:srgbClr val="222222"/>
                </a:solidFill>
                <a:latin typeface="Constantia" panose="02030602050306030303" pitchFamily="18" charset="0"/>
              </a:rPr>
              <a:t>комфортного психологического климата, стимулирование желания работать;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22222"/>
                </a:solidFill>
                <a:latin typeface="Constantia" panose="02030602050306030303" pitchFamily="18" charset="0"/>
              </a:rPr>
              <a:t>Унификация и стандартизация рабочих </a:t>
            </a:r>
            <a:r>
              <a:rPr lang="ru-RU" sz="1600" dirty="0" smtClean="0">
                <a:solidFill>
                  <a:srgbClr val="222222"/>
                </a:solidFill>
                <a:latin typeface="Constantia" panose="02030602050306030303" pitchFamily="18" charset="0"/>
              </a:rPr>
              <a:t>мест</a:t>
            </a:r>
            <a:r>
              <a:rPr lang="ru-RU" sz="1600" dirty="0">
                <a:solidFill>
                  <a:srgbClr val="222222"/>
                </a:solidFill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80" y="1844824"/>
            <a:ext cx="4104456" cy="3842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6" y="42023"/>
            <a:ext cx="1296144" cy="108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6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E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Constantia" panose="02030602050306030303" pitchFamily="18" charset="0"/>
              </a:rPr>
              <a:t>Этапы применения </a:t>
            </a:r>
            <a:r>
              <a:rPr lang="ru-RU" sz="2700" dirty="0">
                <a:latin typeface="Constantia" panose="02030602050306030303" pitchFamily="18" charset="0"/>
              </a:rPr>
              <a:t>системы 5С </a:t>
            </a:r>
            <a:br>
              <a:rPr lang="ru-RU" sz="2700" dirty="0">
                <a:latin typeface="Constantia" panose="02030602050306030303" pitchFamily="18" charset="0"/>
              </a:rPr>
            </a:br>
            <a:r>
              <a:rPr lang="ru-RU" sz="2700" dirty="0">
                <a:latin typeface="Constantia" panose="02030602050306030303" pitchFamily="18" charset="0"/>
              </a:rPr>
              <a:t>в проекте «Бережливый Центр закупок Рязанской области»</a:t>
            </a:r>
            <a:r>
              <a:rPr lang="ru-RU" dirty="0">
                <a:latin typeface="Constantia" panose="02030602050306030303" pitchFamily="18" charset="0"/>
              </a:rPr>
              <a:t/>
            </a:r>
            <a:br>
              <a:rPr lang="ru-RU" dirty="0">
                <a:latin typeface="Constantia" panose="02030602050306030303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287" y="1412776"/>
            <a:ext cx="8051172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Constantia" panose="02030602050306030303" pitchFamily="18" charset="0"/>
              </a:rPr>
              <a:t>Шаг 1. Сортировка</a:t>
            </a:r>
          </a:p>
          <a:p>
            <a:pPr marL="0" indent="0" algn="ctr">
              <a:buNone/>
            </a:pPr>
            <a:endParaRPr lang="ru-RU" sz="1600" dirty="0" smtClean="0">
              <a:latin typeface="Constantia" panose="02030602050306030303" pitchFamily="18" charset="0"/>
            </a:endParaRPr>
          </a:p>
          <a:p>
            <a:pPr algn="ctr"/>
            <a:r>
              <a:rPr lang="ru-RU" sz="1600" dirty="0" smtClean="0">
                <a:latin typeface="Constantia" panose="02030602050306030303" pitchFamily="18" charset="0"/>
              </a:rPr>
              <a:t>Все ненужные вещи перемещены на новое место или утилизированы;</a:t>
            </a:r>
          </a:p>
          <a:p>
            <a:pPr algn="ctr"/>
            <a:r>
              <a:rPr lang="ru-RU" sz="1600" dirty="0" smtClean="0">
                <a:latin typeface="Constantia" panose="02030602050306030303" pitchFamily="18" charset="0"/>
              </a:rPr>
              <a:t>Определены места для нахождения канцелярских принадлежностей. 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996952"/>
            <a:ext cx="3840427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888432" cy="2916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8254" y="6165304"/>
            <a:ext cx="2042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onstantia" panose="02030602050306030303" pitchFamily="18" charset="0"/>
              </a:rPr>
              <a:t>Шкаф для хранения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2564" y="6151512"/>
            <a:ext cx="3655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Constantia" panose="02030602050306030303" pitchFamily="18" charset="0"/>
              </a:rPr>
              <a:t>Определение места</a:t>
            </a:r>
          </a:p>
          <a:p>
            <a:pPr algn="ctr"/>
            <a:r>
              <a:rPr lang="ru-RU" sz="1600" dirty="0" smtClean="0">
                <a:latin typeface="Constantia" panose="02030602050306030303" pitchFamily="18" charset="0"/>
              </a:rPr>
              <a:t> для канцелярских принадлежностей</a:t>
            </a:r>
            <a:endParaRPr lang="ru-RU" sz="1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E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7" y="548680"/>
            <a:ext cx="7345535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Constantia" panose="02030602050306030303" pitchFamily="18" charset="0"/>
              </a:rPr>
              <a:t>Шаг </a:t>
            </a:r>
            <a:r>
              <a:rPr lang="ru-RU" sz="1600" dirty="0" smtClean="0">
                <a:latin typeface="Constantia" panose="02030602050306030303" pitchFamily="18" charset="0"/>
              </a:rPr>
              <a:t>2. Соблюдение порядка</a:t>
            </a:r>
          </a:p>
          <a:p>
            <a:pPr marL="0" indent="0" algn="ctr">
              <a:buNone/>
            </a:pPr>
            <a:endParaRPr lang="ru-RU" sz="1600" dirty="0">
              <a:latin typeface="Constantia" panose="02030602050306030303" pitchFamily="18" charset="0"/>
            </a:endParaRPr>
          </a:p>
          <a:p>
            <a:pPr algn="just"/>
            <a:r>
              <a:rPr lang="ru-RU" sz="1600" dirty="0">
                <a:latin typeface="Constantia" panose="02030602050306030303" pitchFamily="18" charset="0"/>
              </a:rPr>
              <a:t>Рабочие зоны для рабочих мест разграничены и </a:t>
            </a:r>
            <a:r>
              <a:rPr lang="ru-RU" sz="1600" dirty="0" smtClean="0">
                <a:latin typeface="Constantia" panose="02030602050306030303" pitchFamily="18" charset="0"/>
              </a:rPr>
              <a:t>обозначены;                                              </a:t>
            </a:r>
          </a:p>
          <a:p>
            <a:pPr algn="just"/>
            <a:r>
              <a:rPr lang="ru-RU" sz="1600" dirty="0" smtClean="0">
                <a:latin typeface="Constantia" panose="02030602050306030303" pitchFamily="18" charset="0"/>
              </a:rPr>
              <a:t>Все пути и проходы доступны и </a:t>
            </a:r>
            <a:r>
              <a:rPr lang="ru-RU" sz="1600" dirty="0" smtClean="0">
                <a:latin typeface="Constantia" panose="02030602050306030303" pitchFamily="18" charset="0"/>
              </a:rPr>
              <a:t>свободны;</a:t>
            </a:r>
            <a:endParaRPr lang="ru-RU" sz="1600" dirty="0" smtClean="0">
              <a:latin typeface="Constantia" panose="02030602050306030303" pitchFamily="18" charset="0"/>
            </a:endParaRPr>
          </a:p>
          <a:p>
            <a:pPr algn="just"/>
            <a:r>
              <a:rPr lang="ru-RU" sz="1600" dirty="0">
                <a:latin typeface="Constantia" panose="02030602050306030303" pitchFamily="18" charset="0"/>
              </a:rPr>
              <a:t>Порядок поддерживается через визуализацию</a:t>
            </a:r>
          </a:p>
          <a:p>
            <a:pPr algn="just"/>
            <a:endParaRPr lang="ru-RU" sz="1800" dirty="0">
              <a:latin typeface="Constantia" panose="0203060205030603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2985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71042" y="5733256"/>
            <a:ext cx="253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onstantia" panose="02030602050306030303" pitchFamily="18" charset="0"/>
              </a:rPr>
              <a:t>Планировка рабочего пространства кабинета</a:t>
            </a:r>
            <a:endParaRPr lang="ru-RU" sz="1400" dirty="0">
              <a:latin typeface="Constantia" panose="02030602050306030303" pitchFamily="18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68960"/>
            <a:ext cx="252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252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252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23728" y="5825589"/>
            <a:ext cx="2048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onstantia" panose="02030602050306030303" pitchFamily="18" charset="0"/>
              </a:rPr>
              <a:t>Визуализация порядка</a:t>
            </a:r>
            <a:endParaRPr lang="ru-RU" sz="1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E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548680"/>
            <a:ext cx="6985494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latin typeface="Constantia" panose="02030602050306030303" pitchFamily="18" charset="0"/>
              </a:rPr>
              <a:t>Шаг </a:t>
            </a:r>
            <a:r>
              <a:rPr lang="ru-RU" sz="1600" dirty="0" smtClean="0">
                <a:latin typeface="Constantia" panose="02030602050306030303" pitchFamily="18" charset="0"/>
              </a:rPr>
              <a:t>3. Содержание в чистоте</a:t>
            </a:r>
          </a:p>
          <a:p>
            <a:pPr marL="0" indent="0" algn="ctr">
              <a:buNone/>
            </a:pPr>
            <a:endParaRPr lang="ru-RU" sz="1600" dirty="0">
              <a:latin typeface="Constantia" panose="02030602050306030303" pitchFamily="18" charset="0"/>
            </a:endParaRPr>
          </a:p>
          <a:p>
            <a:pPr algn="just"/>
            <a:r>
              <a:rPr lang="ru-RU" sz="1600" dirty="0" smtClean="0">
                <a:latin typeface="Constantia" panose="02030602050306030303" pitchFamily="18" charset="0"/>
              </a:rPr>
              <a:t>Графики уборки и обслуживания существуют и соблюдаются;</a:t>
            </a:r>
          </a:p>
          <a:p>
            <a:pPr algn="just"/>
            <a:r>
              <a:rPr lang="ru-RU" sz="1600" dirty="0" smtClean="0">
                <a:latin typeface="Constantia" panose="02030602050306030303" pitchFamily="18" charset="0"/>
              </a:rPr>
              <a:t>Рабочие </a:t>
            </a:r>
            <a:r>
              <a:rPr lang="ru-RU" sz="1600" dirty="0">
                <a:latin typeface="Constantia" panose="02030602050306030303" pitchFamily="18" charset="0"/>
              </a:rPr>
              <a:t>места содержатся в </a:t>
            </a:r>
            <a:r>
              <a:rPr lang="ru-RU" sz="1600" dirty="0" smtClean="0">
                <a:latin typeface="Constantia" panose="02030602050306030303" pitchFamily="18" charset="0"/>
              </a:rPr>
              <a:t>чистоте;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9" y="188640"/>
            <a:ext cx="12985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60158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37382" y="5667567"/>
            <a:ext cx="2618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onstantia" panose="02030602050306030303" pitchFamily="18" charset="0"/>
              </a:rPr>
              <a:t>Рабочее место сотрудника</a:t>
            </a:r>
            <a:endParaRPr lang="ru-RU" sz="1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E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68040"/>
            <a:ext cx="7704857" cy="1980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latin typeface="Constantia" panose="02030602050306030303" pitchFamily="18" charset="0"/>
              </a:rPr>
              <a:t>Шаг 4</a:t>
            </a:r>
            <a:r>
              <a:rPr lang="ru-RU" sz="1600" dirty="0" smtClean="0">
                <a:latin typeface="Constantia" panose="02030602050306030303" pitchFamily="18" charset="0"/>
              </a:rPr>
              <a:t>. Стандартизация</a:t>
            </a:r>
          </a:p>
          <a:p>
            <a:pPr marL="0" indent="0" algn="ctr">
              <a:buNone/>
            </a:pPr>
            <a:endParaRPr lang="ru-RU" sz="1600" dirty="0">
              <a:latin typeface="Constantia" panose="02030602050306030303" pitchFamily="18" charset="0"/>
            </a:endParaRPr>
          </a:p>
          <a:p>
            <a:pPr algn="just"/>
            <a:r>
              <a:rPr lang="ru-RU" sz="1600" dirty="0" smtClean="0">
                <a:latin typeface="Constantia" panose="02030602050306030303" pitchFamily="18" charset="0"/>
              </a:rPr>
              <a:t>Все ненужные вещи регулярно удаляются;</a:t>
            </a:r>
          </a:p>
          <a:p>
            <a:pPr algn="just"/>
            <a:r>
              <a:rPr lang="ru-RU" sz="1600" dirty="0" smtClean="0">
                <a:latin typeface="Constantia" panose="02030602050306030303" pitchFamily="18" charset="0"/>
              </a:rPr>
              <a:t>Все маркировки и обозначения актуальны;</a:t>
            </a:r>
          </a:p>
          <a:p>
            <a:pPr algn="just"/>
            <a:r>
              <a:rPr lang="ru-RU" sz="1600" dirty="0" smtClean="0">
                <a:latin typeface="Constantia" panose="02030602050306030303" pitchFamily="18" charset="0"/>
              </a:rPr>
              <a:t>Сотрудники следуют предписаниям и инструкциям по охране и безопасности труда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9" y="188640"/>
            <a:ext cx="12985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" t="56" r="665" b="8092"/>
          <a:stretch/>
        </p:blipFill>
        <p:spPr>
          <a:xfrm>
            <a:off x="1259632" y="2564904"/>
            <a:ext cx="2638683" cy="3231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22" y="2466191"/>
            <a:ext cx="2450300" cy="3267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12623" y="6006064"/>
            <a:ext cx="2132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onstantia" panose="02030602050306030303" pitchFamily="18" charset="0"/>
              </a:rPr>
              <a:t>Маркировки ящиков</a:t>
            </a:r>
            <a:endParaRPr lang="ru-RU" sz="1600" dirty="0"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7742" y="6006064"/>
            <a:ext cx="177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onstantia" panose="02030602050306030303" pitchFamily="18" charset="0"/>
              </a:rPr>
              <a:t>График дежурств</a:t>
            </a:r>
            <a:endParaRPr lang="ru-RU" sz="1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145</Words>
  <Application>Microsoft Office PowerPoint</Application>
  <PresentationFormat>Экран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Бережливый   Центр закупок  Рязанской области </vt:lpstr>
      <vt:lpstr>Презентация PowerPoint</vt:lpstr>
      <vt:lpstr>Этапы применения системы 5С  в проекте «Бережливый Центр закупок Рязанской области»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Бережливый  Центр закупок  Рязанской области</dc:title>
  <dc:creator>KulinBG</dc:creator>
  <cp:lastModifiedBy>KulinBG</cp:lastModifiedBy>
  <cp:revision>20</cp:revision>
  <dcterms:created xsi:type="dcterms:W3CDTF">2018-06-20T11:31:03Z</dcterms:created>
  <dcterms:modified xsi:type="dcterms:W3CDTF">2019-01-16T11:37:48Z</dcterms:modified>
</cp:coreProperties>
</file>